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8" r:id="rId3"/>
    <p:sldId id="281" r:id="rId4"/>
    <p:sldId id="291" r:id="rId5"/>
    <p:sldId id="292" r:id="rId6"/>
    <p:sldId id="293" r:id="rId7"/>
    <p:sldId id="294" r:id="rId8"/>
    <p:sldId id="296" r:id="rId9"/>
    <p:sldId id="295" r:id="rId1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4" autoAdjust="0"/>
  </p:normalViewPr>
  <p:slideViewPr>
    <p:cSldViewPr snapToGrid="0">
      <p:cViewPr varScale="1">
        <p:scale>
          <a:sx n="41" d="100"/>
          <a:sy n="41" d="100"/>
        </p:scale>
        <p:origin x="1455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2E29C-02D0-4531-BE15-4B890B9CA248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BDE921-D34A-4169-9CFF-47086C904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07649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ED6E3-0928-4A2D-9FC4-83D91F158584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1EDBD2-A306-41A7-AF90-E27D964DEAC0}" type="datetime1">
              <a:rPr lang="en-US" altLang="en-US" sz="1200" smtClean="0"/>
              <a:pPr/>
              <a:t>8/30/2019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2188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5728-C861-4691-87B6-08297B83519B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0D74-3AFA-4B04-BD44-F14127D6A29B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2474-2A92-4634-A286-45D9D295376C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Titolo Testo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1522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0691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EEE MB Blue 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61" y="8344747"/>
            <a:ext cx="1964267" cy="5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054080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B118-B79C-4183-8EA2-978B7F594B4F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723B42-57BE-4A1C-A323-4E0838801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21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1B98-B66C-4220-B96B-9F373B48556B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9F01-32C4-4851-B495-6CF339104906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2362-BAB9-439C-8A83-5DBAA8FF6499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A0CF-8151-4DB6-8180-34E01FE6F19B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0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663E-D4C0-44D4-A8CE-0635F4BDE8F4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175-6D6B-4FDA-8815-8ACC717B9577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CE46-DE2C-4CDF-B7FE-B8B857261281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EC5-4DF4-4FF2-808C-7E786F262C27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3">
                <a:lumMod val="5000"/>
                <a:lumOff val="9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69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BCE4-3C81-493D-89BC-091F18F1B6FD}" type="datetime5">
              <a:rPr lang="en-US" smtClean="0"/>
              <a:t>30-Aug-19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eee-jmass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pacetechexpo.com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mallsat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nsw.sciencesconf.org/" TargetMode="External"/><Relationship Id="rId2" Type="http://schemas.openxmlformats.org/officeDocument/2006/relationships/hyperlink" Target="http://www.metroaerospace.org/hom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hyperlink" Target="http://golkar.scripts.mit.edu/fs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391414">
              <a:spcBef>
                <a:spcPts val="1000"/>
              </a:spcBef>
              <a:defRPr sz="4690"/>
            </a:pPr>
            <a:r>
              <a:rPr dirty="0" smtClean="0"/>
              <a:t>Publication</a:t>
            </a:r>
            <a:r>
              <a:rPr lang="en-US" dirty="0" smtClean="0"/>
              <a:t>s </a:t>
            </a:r>
            <a:r>
              <a:rPr dirty="0" smtClean="0"/>
              <a:t>Report</a:t>
            </a:r>
            <a:r>
              <a:rPr lang="en-US" dirty="0" smtClean="0"/>
              <a:t>: J-MASS</a:t>
            </a:r>
            <a:endParaRPr dirty="0"/>
          </a:p>
          <a:p>
            <a:pPr defTabSz="391414">
              <a:spcBef>
                <a:spcPts val="1000"/>
              </a:spcBef>
              <a:defRPr sz="1206"/>
            </a:pPr>
            <a:endParaRPr dirty="0"/>
          </a:p>
          <a:p>
            <a:pPr defTabSz="391414">
              <a:spcBef>
                <a:spcPts val="1000"/>
              </a:spcBef>
              <a:defRPr sz="2412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L. Schmalzel</a:t>
            </a:r>
            <a:br>
              <a:rPr lang="en-US" dirty="0" smtClean="0"/>
            </a:br>
            <a:endParaRPr dirty="0"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8349848" y="3897131"/>
            <a:ext cx="4241800" cy="24130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Fall 2019 </a:t>
            </a:r>
            <a:r>
              <a:rPr lang="en-US" dirty="0" err="1" smtClean="0"/>
              <a:t>AdCom</a:t>
            </a:r>
            <a:r>
              <a:rPr dirty="0" smtClean="0"/>
              <a:t> Meetin</a:t>
            </a:r>
            <a:r>
              <a:rPr lang="en-US" dirty="0" smtClean="0"/>
              <a:t>g</a:t>
            </a:r>
            <a:endParaRPr lang="en-US" sz="120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1600" dirty="0"/>
          </a:p>
        </p:txBody>
      </p:sp>
      <p:pic>
        <p:nvPicPr>
          <p:cNvPr id="135" name="syscouncil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7277421"/>
            <a:ext cx="14097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ee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7673" y="7708900"/>
            <a:ext cx="2006600" cy="698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2"/>
          <p:cNvSpPr>
            <a:spLocks noGrp="1"/>
          </p:cNvSpPr>
          <p:nvPr>
            <p:ph idx="1"/>
          </p:nvPr>
        </p:nvSpPr>
        <p:spPr>
          <a:xfrm>
            <a:off x="758613" y="2835475"/>
            <a:ext cx="11487573" cy="5634270"/>
          </a:xfrm>
        </p:spPr>
        <p:txBody>
          <a:bodyPr>
            <a:normAutofit fontScale="70000" lnSpcReduction="20000"/>
          </a:bodyPr>
          <a:lstStyle/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sz="4500" dirty="0" smtClean="0">
                <a:ea typeface="ＭＳ Ｐゴシック" panose="020B0600070205080204" pitchFamily="34" charset="-128"/>
              </a:rPr>
              <a:t>Journal on Miniaturization for Air and Space Systems (J-MASS)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4500" dirty="0">
                <a:ea typeface="ＭＳ Ｐゴシック" panose="020B0600070205080204" pitchFamily="34" charset="-128"/>
              </a:rPr>
              <a:t>Financial </a:t>
            </a:r>
            <a:r>
              <a:rPr lang="en-US" altLang="en-US" sz="4500" dirty="0" smtClean="0">
                <a:ea typeface="ＭＳ Ｐゴシック" panose="020B0600070205080204" pitchFamily="34" charset="-128"/>
              </a:rPr>
              <a:t>sponsors</a:t>
            </a:r>
            <a:endParaRPr lang="en-US" altLang="en-US" sz="3800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b="1" dirty="0">
                <a:ea typeface="ＭＳ Ｐゴシック" panose="020B0600070205080204" pitchFamily="34" charset="-128"/>
              </a:rPr>
              <a:t>IEEE Systems Council: 35%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IEEE Geospatial &amp; Remote Sensing: 25%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IEEE Sensors Council: 25%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IEEE Instrumentation &amp; Measurement Society: 10%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IEEE Aerospace &amp; Electronic Systems Society: 5%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sz="4500" dirty="0" smtClean="0">
                <a:ea typeface="ＭＳ Ｐゴシック" panose="020B0600070205080204" pitchFamily="34" charset="-128"/>
              </a:rPr>
              <a:t>Launch: 2019</a:t>
            </a:r>
          </a:p>
          <a:p>
            <a:pPr>
              <a:buSzTx/>
              <a:buFont typeface="Wingdings" panose="05000000000000000000" pitchFamily="2" charset="2"/>
              <a:buChar char="§"/>
            </a:pPr>
            <a:r>
              <a:rPr lang="en-US" altLang="en-US" sz="4500" dirty="0" smtClean="0">
                <a:ea typeface="ＭＳ Ｐゴシック" panose="020B0600070205080204" pitchFamily="34" charset="-128"/>
              </a:rPr>
              <a:t>4 Issues per year, electronic only, available to all IEEE members, and non-members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4500" dirty="0" smtClean="0">
                <a:ea typeface="ＭＳ Ｐゴシック" panose="020B0600070205080204" pitchFamily="34" charset="-128"/>
              </a:rPr>
              <a:t>Annual page count (</a:t>
            </a:r>
            <a:r>
              <a:rPr lang="en-US" altLang="en-US" sz="4500" dirty="0" err="1" smtClean="0">
                <a:ea typeface="ＭＳ Ｐゴシック" panose="020B0600070205080204" pitchFamily="34" charset="-128"/>
              </a:rPr>
              <a:t>Overlength</a:t>
            </a:r>
            <a:r>
              <a:rPr lang="en-US" altLang="en-US" sz="4500" dirty="0" smtClean="0">
                <a:ea typeface="ＭＳ Ｐゴシック" panose="020B0600070205080204" pitchFamily="34" charset="-128"/>
              </a:rPr>
              <a:t> &gt; 8 pages)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 smtClean="0">
                <a:ea typeface="ＭＳ Ｐゴシック" panose="020B0600070205080204" pitchFamily="34" charset="-128"/>
              </a:rPr>
              <a:t>Year 1 (2019): 300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Y</a:t>
            </a:r>
            <a:r>
              <a:rPr lang="en-US" altLang="en-US" sz="3800" dirty="0" smtClean="0">
                <a:ea typeface="ＭＳ Ｐゴシック" panose="020B0600070205080204" pitchFamily="34" charset="-128"/>
              </a:rPr>
              <a:t>ear 2 (2020): 450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800" dirty="0">
                <a:ea typeface="ＭＳ Ｐゴシック" panose="020B0600070205080204" pitchFamily="34" charset="-128"/>
              </a:rPr>
              <a:t>Y</a:t>
            </a:r>
            <a:r>
              <a:rPr lang="en-US" altLang="en-US" sz="3800" dirty="0" smtClean="0">
                <a:ea typeface="ＭＳ Ｐゴシック" panose="020B0600070205080204" pitchFamily="34" charset="-128"/>
              </a:rPr>
              <a:t>ear 3 (2021): 600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703" dirty="0">
              <a:ea typeface="ＭＳ Ｐゴシック" panose="020B0600070205080204" pitchFamily="34" charset="-128"/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82333B-4A9C-4A4C-8ACC-EC7A604BDF2F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r>
              <a:rPr lang="en-US" altLang="en-US" sz="1422" dirty="0" err="1" smtClean="0">
                <a:solidFill>
                  <a:srgbClr val="898989"/>
                </a:solidFill>
                <a:latin typeface="Arial" panose="020B0604020202020204" pitchFamily="34" charset="0"/>
              </a:rPr>
              <a:t>ll</a:t>
            </a:r>
            <a:r>
              <a:rPr lang="en-US" altLang="en-US" sz="1422" dirty="0" smtClean="0">
                <a:solidFill>
                  <a:srgbClr val="89898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22" dirty="0" err="1">
                <a:solidFill>
                  <a:srgbClr val="898989"/>
                </a:solidFill>
                <a:latin typeface="Arial" panose="020B0604020202020204" pitchFamily="34" charset="0"/>
              </a:rPr>
              <a:t>aas</a:t>
            </a:r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E88F83-8EDB-48C4-AA40-A6CA5674646C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9546" y="545883"/>
            <a:ext cx="11216640" cy="188524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</a:t>
            </a:r>
            <a:endParaRPr lang="en-US" sz="6000" dirty="0"/>
          </a:p>
        </p:txBody>
      </p:sp>
      <p:pic>
        <p:nvPicPr>
          <p:cNvPr id="9" name="Picture 2" descr="Image result for cubesat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36" y="265906"/>
            <a:ext cx="3583110" cy="21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drone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54" y="267876"/>
            <a:ext cx="3262608" cy="21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dirty="0" smtClean="0"/>
              <a:t>    J-MASS</a:t>
            </a:r>
            <a:r>
              <a:rPr sz="6000" dirty="0" smtClean="0"/>
              <a:t>: </a:t>
            </a:r>
            <a:r>
              <a:rPr lang="en-US" sz="6000" dirty="0" smtClean="0"/>
              <a:t>Paper Status</a:t>
            </a:r>
            <a:endParaRPr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18302"/>
              </p:ext>
            </p:extLst>
          </p:nvPr>
        </p:nvGraphicFramePr>
        <p:xfrm>
          <a:off x="1289540" y="3071445"/>
          <a:ext cx="10421815" cy="269630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07381">
                  <a:extLst>
                    <a:ext uri="{9D8B030D-6E8A-4147-A177-3AD203B41FA5}">
                      <a16:colId xmlns:a16="http://schemas.microsoft.com/office/drawing/2014/main" val="2515834616"/>
                    </a:ext>
                  </a:extLst>
                </a:gridCol>
                <a:gridCol w="1886550">
                  <a:extLst>
                    <a:ext uri="{9D8B030D-6E8A-4147-A177-3AD203B41FA5}">
                      <a16:colId xmlns:a16="http://schemas.microsoft.com/office/drawing/2014/main" val="402573561"/>
                    </a:ext>
                  </a:extLst>
                </a:gridCol>
                <a:gridCol w="1886550">
                  <a:extLst>
                    <a:ext uri="{9D8B030D-6E8A-4147-A177-3AD203B41FA5}">
                      <a16:colId xmlns:a16="http://schemas.microsoft.com/office/drawing/2014/main" val="2080413246"/>
                    </a:ext>
                  </a:extLst>
                </a:gridCol>
                <a:gridCol w="1868234">
                  <a:extLst>
                    <a:ext uri="{9D8B030D-6E8A-4147-A177-3AD203B41FA5}">
                      <a16:colId xmlns:a16="http://schemas.microsoft.com/office/drawing/2014/main" val="1142172999"/>
                    </a:ext>
                  </a:extLst>
                </a:gridCol>
                <a:gridCol w="1904866">
                  <a:extLst>
                    <a:ext uri="{9D8B030D-6E8A-4147-A177-3AD203B41FA5}">
                      <a16:colId xmlns:a16="http://schemas.microsoft.com/office/drawing/2014/main" val="1813502151"/>
                    </a:ext>
                  </a:extLst>
                </a:gridCol>
                <a:gridCol w="1868234">
                  <a:extLst>
                    <a:ext uri="{9D8B030D-6E8A-4147-A177-3AD203B41FA5}">
                      <a16:colId xmlns:a16="http://schemas.microsoft.com/office/drawing/2014/main" val="154943135"/>
                    </a:ext>
                  </a:extLst>
                </a:gridCol>
              </a:tblGrid>
              <a:tr h="1797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Year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Submitted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Published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Rejected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Withdrawn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In-process</a:t>
                      </a:r>
                      <a:endParaRPr lang="en-US" sz="2400" b="1" i="0" u="none" strike="noStrike">
                        <a:solidFill>
                          <a:srgbClr val="4141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47826702"/>
                  </a:ext>
                </a:extLst>
              </a:tr>
              <a:tr h="8987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2019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142851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63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46761" y="1954643"/>
            <a:ext cx="7412502" cy="5852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Information website (J. Ritchie)</a:t>
            </a:r>
          </a:p>
          <a:p>
            <a:pPr lvl="1">
              <a:defRPr/>
            </a:pPr>
            <a:r>
              <a:rPr lang="en-US" altLang="en-US" sz="3200" dirty="0">
                <a:ea typeface="ＭＳ Ｐゴシック" panose="020B0600070205080204" pitchFamily="34" charset="-128"/>
                <a:hlinkClick r:id="rId2"/>
              </a:rPr>
              <a:t>https://ieee-jmass.org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</a:p>
          <a:p>
            <a:pPr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Directed Outreach</a:t>
            </a:r>
          </a:p>
          <a:p>
            <a:pPr lvl="1">
              <a:defRPr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Conference Catalysts (E-mail, etc.)</a:t>
            </a:r>
          </a:p>
          <a:p>
            <a:pPr lvl="1">
              <a:defRPr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Systems Council Member Newsletters</a:t>
            </a:r>
          </a:p>
          <a:p>
            <a:pPr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Conference/Trade Show</a:t>
            </a:r>
            <a:r>
              <a:rPr lang="en-US" altLang="en-US" sz="3627" dirty="0" smtClean="0">
                <a:ea typeface="ＭＳ Ｐゴシック" panose="020B0600070205080204" pitchFamily="34" charset="-128"/>
              </a:rPr>
              <a:t> </a:t>
            </a:r>
          </a:p>
          <a:p>
            <a:pPr lvl="1">
              <a:defRPr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Space Tech Expo</a:t>
            </a:r>
          </a:p>
          <a:p>
            <a:pPr lvl="1">
              <a:defRPr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Small Sat</a:t>
            </a:r>
          </a:p>
          <a:p>
            <a:pPr>
              <a:defRPr/>
            </a:pPr>
            <a:r>
              <a:rPr lang="en-US" altLang="en-US" sz="3627" dirty="0" smtClean="0">
                <a:ea typeface="ＭＳ Ｐゴシック" panose="020B0600070205080204" pitchFamily="34" charset="-128"/>
              </a:rPr>
              <a:t>Planned</a:t>
            </a:r>
          </a:p>
          <a:p>
            <a:pPr lvl="1">
              <a:defRPr/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Drone venue </a:t>
            </a:r>
          </a:p>
          <a:p>
            <a:pPr>
              <a:defRPr/>
            </a:pPr>
            <a:endParaRPr lang="en-US" altLang="en-US" sz="2844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707"/>
              </a:spcBef>
              <a:buNone/>
              <a:defRPr/>
            </a:pPr>
            <a:endParaRPr lang="en-US" altLang="en-US" i="1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35037"/>
            <a:ext cx="11216640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Marketing</a:t>
            </a:r>
            <a:endParaRPr lang="en-US" sz="6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0" y="635037"/>
            <a:ext cx="4101684" cy="73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62010" y="5320099"/>
            <a:ext cx="9664893" cy="42393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Trade Show (May)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&gt;3000 Participants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&gt;250 Exhibitors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Presentations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360 Roundtable</a:t>
            </a:r>
          </a:p>
          <a:p>
            <a:pPr marL="0" indent="0">
              <a:buNone/>
              <a:defRPr/>
            </a:pPr>
            <a:endParaRPr lang="en-US" altLang="en-US" sz="3600" i="1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www.spacetechexpo.com</a:t>
            </a:r>
            <a:r>
              <a:rPr lang="en-US" sz="3200" dirty="0" smtClean="0"/>
              <a:t> </a:t>
            </a: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844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707"/>
              </a:spcBef>
              <a:buNone/>
              <a:defRPr/>
            </a:pPr>
            <a:endParaRPr lang="en-US" altLang="en-US" i="1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635037"/>
            <a:ext cx="11541503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Marketing: Space Tech Expo</a:t>
            </a:r>
            <a:endParaRPr lang="en-US" sz="6000" dirty="0"/>
          </a:p>
        </p:txBody>
      </p:sp>
      <p:pic>
        <p:nvPicPr>
          <p:cNvPr id="2050" name="Picture 2" descr="exhib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38" y="1776554"/>
            <a:ext cx="10101141" cy="3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9352" y="2130488"/>
            <a:ext cx="5689208" cy="614600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AIAA/Utah State University (Aug)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3460 Participants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1100 Organizations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45 Countries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383 Students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Exhibitors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235 Commercial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20 University</a:t>
            </a:r>
          </a:p>
          <a:p>
            <a:pPr lvl="1">
              <a:defRPr/>
            </a:pPr>
            <a:r>
              <a:rPr lang="en-US" altLang="en-US" sz="3173" dirty="0" smtClean="0">
                <a:ea typeface="ＭＳ Ｐゴシック" panose="020B0600070205080204" pitchFamily="34" charset="-128"/>
              </a:rPr>
              <a:t>Presentations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134 Poster</a:t>
            </a:r>
          </a:p>
          <a:p>
            <a:pPr lvl="2">
              <a:defRPr/>
            </a:pPr>
            <a:r>
              <a:rPr lang="en-US" altLang="en-US" sz="2746" dirty="0" smtClean="0">
                <a:ea typeface="ＭＳ Ｐゴシック" panose="020B0600070205080204" pitchFamily="34" charset="-128"/>
              </a:rPr>
              <a:t>150 Oral</a:t>
            </a:r>
          </a:p>
          <a:p>
            <a:pPr lvl="2">
              <a:defRPr/>
            </a:pPr>
            <a:endParaRPr lang="en-US" altLang="en-US" sz="2746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sz="3600" i="1" dirty="0" smtClean="0">
                <a:ea typeface="ＭＳ Ｐゴシック" panose="020B0600070205080204" pitchFamily="34" charset="-128"/>
              </a:rPr>
              <a:t>Requested Attendee List</a:t>
            </a:r>
          </a:p>
          <a:p>
            <a:pPr>
              <a:defRPr/>
            </a:pP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sz="3300" dirty="0">
                <a:hlinkClick r:id="rId2"/>
              </a:rPr>
              <a:t>https://smallsat.org</a:t>
            </a:r>
            <a:r>
              <a:rPr lang="en-US" sz="3300" dirty="0" smtClean="0">
                <a:hlinkClick r:id="rId2"/>
              </a:rPr>
              <a:t>/</a:t>
            </a:r>
            <a:endParaRPr lang="en-US" altLang="en-US" sz="3300" dirty="0">
              <a:ea typeface="ＭＳ Ｐゴシック" panose="020B0600070205080204" pitchFamily="34" charset="-128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3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35037"/>
            <a:ext cx="11216640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Marketing: Small Sat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6" y="1885950"/>
            <a:ext cx="6287477" cy="47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9352" y="2130488"/>
            <a:ext cx="11517140" cy="65328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Special Issues present opportunities to develop core mass of papers and establish thematic “go-to” resources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500" dirty="0" smtClean="0"/>
              <a:t>SI-1</a:t>
            </a:r>
            <a:r>
              <a:rPr lang="en-US" sz="3500" dirty="0"/>
              <a:t>:  “2019 Metro </a:t>
            </a:r>
            <a:r>
              <a:rPr lang="en-US" sz="3500" dirty="0" err="1"/>
              <a:t>AeroSpace</a:t>
            </a:r>
            <a:r>
              <a:rPr lang="en-US" sz="3500" dirty="0"/>
              <a:t> </a:t>
            </a:r>
            <a:r>
              <a:rPr lang="en-US" sz="3500" dirty="0" smtClean="0"/>
              <a:t>Workshop” 4Q19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/>
              <a:t>Papers </a:t>
            </a:r>
            <a:r>
              <a:rPr lang="en-US" sz="3500" dirty="0"/>
              <a:t>from the 2019 IEEE Metrology for </a:t>
            </a:r>
            <a:r>
              <a:rPr lang="en-US" sz="3500" dirty="0" err="1"/>
              <a:t>AeroSpace</a:t>
            </a:r>
            <a:r>
              <a:rPr lang="en-US" sz="3500" dirty="0"/>
              <a:t> </a:t>
            </a:r>
            <a:r>
              <a:rPr lang="en-US" sz="3500" dirty="0" smtClean="0"/>
              <a:t>Workshop</a:t>
            </a: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http://www.metroaerospace.org/home</a:t>
            </a:r>
            <a:endParaRPr lang="en-US" sz="3500" dirty="0" smtClean="0"/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SI-2</a:t>
            </a:r>
            <a:r>
              <a:rPr lang="en-US" sz="3500" dirty="0"/>
              <a:t>: "From Payload to </a:t>
            </a:r>
            <a:r>
              <a:rPr lang="en-US" sz="3500" dirty="0" smtClean="0"/>
              <a:t>Uses“ 4Q19/1Q20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Papers from the 2019 Grenoble </a:t>
            </a:r>
            <a:r>
              <a:rPr lang="en-US" sz="3500" dirty="0" err="1"/>
              <a:t>NewSpace</a:t>
            </a:r>
            <a:r>
              <a:rPr lang="en-US" sz="3500" dirty="0"/>
              <a:t> Week International </a:t>
            </a:r>
            <a:r>
              <a:rPr lang="en-US" sz="3500" dirty="0" smtClean="0"/>
              <a:t>Workshop</a:t>
            </a:r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https://gnsw.sciencesconf.org/</a:t>
            </a:r>
            <a:endParaRPr lang="en-US" sz="3500" dirty="0" smtClean="0"/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SI-3</a:t>
            </a:r>
            <a:r>
              <a:rPr lang="en-US" sz="3500" dirty="0"/>
              <a:t>: </a:t>
            </a:r>
            <a:r>
              <a:rPr lang="en-US" sz="3500" dirty="0" smtClean="0"/>
              <a:t>“Concept to Realization” 3Q20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Papers from the 2020 Federated Satellite Systems </a:t>
            </a:r>
            <a:r>
              <a:rPr lang="en-US" sz="3500" dirty="0" smtClean="0"/>
              <a:t>Workshop</a:t>
            </a:r>
          </a:p>
          <a:p>
            <a:pPr marL="0" indent="0">
              <a:buNone/>
            </a:pPr>
            <a:r>
              <a:rPr lang="en-US" sz="3600" dirty="0">
                <a:hlinkClick r:id="rId4"/>
              </a:rPr>
              <a:t>http://golkar.scripts.mit.edu/fss/</a:t>
            </a:r>
            <a:endParaRPr lang="en-US" sz="3500" dirty="0"/>
          </a:p>
          <a:p>
            <a:pPr>
              <a:defRPr/>
            </a:pP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844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707"/>
              </a:spcBef>
              <a:buNone/>
              <a:defRPr/>
            </a:pPr>
            <a:endParaRPr lang="en-US" altLang="en-US" i="1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5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35037"/>
            <a:ext cx="11216640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Special Issues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95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9352" y="2130488"/>
            <a:ext cx="11517140" cy="6532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Original Source. What activity is the original source and who were the sponsors?</a:t>
            </a:r>
          </a:p>
          <a:p>
            <a:pPr marL="0" indent="0">
              <a:buNone/>
            </a:pPr>
            <a:r>
              <a:rPr lang="en-US" dirty="0"/>
              <a:t>2. Title. What name best captures the essence of the theme of the intended body of papers?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Summary. Describe the Special Issue theme. What developments reported within the conference emerged as a coalescing topics that form the foundation of the SI?</a:t>
            </a:r>
          </a:p>
          <a:p>
            <a:pPr marL="0" indent="0">
              <a:buNone/>
            </a:pPr>
            <a:r>
              <a:rPr lang="en-US" dirty="0"/>
              <a:t>4. Guest Editors. Identify the slate of Guest Editors for the Special Issue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Timetable</a:t>
            </a:r>
            <a:r>
              <a:rPr lang="en-US" dirty="0" smtClean="0"/>
              <a:t>. Due to the purely on-line e-publishing format of J-MASS, between 3-6 months is expected between announcement and issue publication.</a:t>
            </a:r>
            <a:endParaRPr lang="en-US" dirty="0"/>
          </a:p>
          <a:p>
            <a:pPr marL="0" indent="0">
              <a:buNone/>
              <a:defRPr/>
            </a:pP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2844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707"/>
              </a:spcBef>
              <a:buNone/>
              <a:defRPr/>
            </a:pPr>
            <a:endParaRPr lang="en-US" altLang="en-US" i="1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35037"/>
            <a:ext cx="11216640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Special </a:t>
            </a:r>
            <a:r>
              <a:rPr lang="en-US" sz="6000" dirty="0" smtClean="0"/>
              <a:t>Issue Guidelines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003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9352" y="2130488"/>
            <a:ext cx="11517140" cy="65328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ea typeface="ＭＳ Ｐゴシック" panose="020B0600070205080204" pitchFamily="34" charset="-128"/>
              </a:rPr>
              <a:t>Developing paper feeds</a:t>
            </a:r>
          </a:p>
          <a:p>
            <a:pPr lvl="1"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Getting the word out as effectively as possible</a:t>
            </a:r>
          </a:p>
          <a:p>
            <a:pPr lvl="1"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Soliciting Special Issues</a:t>
            </a:r>
          </a:p>
          <a:p>
            <a:pPr lvl="1">
              <a:defRPr/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Cold calls</a:t>
            </a:r>
          </a:p>
          <a:p>
            <a:pPr>
              <a:defRPr/>
            </a:pPr>
            <a:r>
              <a:rPr lang="en-US" altLang="en-US" sz="4400" dirty="0" smtClean="0">
                <a:ea typeface="ＭＳ Ｐゴシック" panose="020B0600070205080204" pitchFamily="34" charset="-128"/>
              </a:rPr>
              <a:t>Adding AEs (Drones, etc</a:t>
            </a:r>
            <a:r>
              <a:rPr lang="en-US" altLang="en-US" sz="4400" dirty="0" smtClean="0">
                <a:ea typeface="ＭＳ Ｐゴシック" panose="020B0600070205080204" pitchFamily="34" charset="-128"/>
              </a:rPr>
              <a:t>.)</a:t>
            </a:r>
          </a:p>
          <a:p>
            <a:pPr>
              <a:defRPr/>
            </a:pPr>
            <a:r>
              <a:rPr lang="en-US" altLang="en-US" sz="4400" dirty="0" smtClean="0">
                <a:ea typeface="ＭＳ Ｐゴシック" panose="020B0600070205080204" pitchFamily="34" charset="-128"/>
              </a:rPr>
              <a:t>Thematic Conference</a:t>
            </a:r>
            <a:endParaRPr lang="en-US" altLang="en-US" sz="4400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1707"/>
              </a:spcBef>
              <a:buNone/>
              <a:defRPr/>
            </a:pPr>
            <a:endParaRPr lang="en-US" altLang="en-US" sz="4000" i="1" dirty="0" smtClean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4000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0F734-4DE6-407A-A32B-515983485C8B}" type="datetime5">
              <a:rPr lang="en-US" altLang="en-US" sz="1422" smtClean="0">
                <a:solidFill>
                  <a:srgbClr val="898989"/>
                </a:solidFill>
                <a:latin typeface="Arial" panose="020B0604020202020204" pitchFamily="34" charset="0"/>
              </a:rPr>
              <a:t>30-Aug-19</a:t>
            </a:fld>
            <a:endParaRPr lang="en-US" altLang="en-US" sz="1422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9265663" y="9040142"/>
            <a:ext cx="2926080" cy="519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Blip>
                <a:blip r:embed="rId2"/>
              </a:buBlip>
              <a:defRPr sz="3982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1056623" indent="-406394">
              <a:spcBef>
                <a:spcPct val="20000"/>
              </a:spcBef>
              <a:buClr>
                <a:schemeClr val="bg2"/>
              </a:buClr>
              <a:buChar char="–"/>
              <a:defRPr sz="3698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625575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3129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2275804" indent="-325115">
              <a:spcBef>
                <a:spcPct val="20000"/>
              </a:spcBef>
              <a:buClr>
                <a:schemeClr val="bg2"/>
              </a:buClr>
              <a:buChar char="–"/>
              <a:defRPr sz="2844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926034" indent="-325115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F4D377-CB0A-4FB1-82E6-927DC909C388}" type="slidenum">
              <a:rPr lang="en-US" altLang="en-US" sz="1422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22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35037"/>
            <a:ext cx="11216640" cy="12509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J-MASS Challenges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13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5641</TotalTime>
  <Words>458</Words>
  <Application>Microsoft Office PowerPoint</Application>
  <PresentationFormat>Custom</PresentationFormat>
  <Paragraphs>121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Helvetica Neue</vt:lpstr>
      <vt:lpstr>Palatino</vt:lpstr>
      <vt:lpstr>Wingdings</vt:lpstr>
      <vt:lpstr>Office Theme</vt:lpstr>
      <vt:lpstr>Publications Report: J-MASS   John L. Schmalzel </vt:lpstr>
      <vt:lpstr>J-MASS</vt:lpstr>
      <vt:lpstr>    J-MASS: Paper Status</vt:lpstr>
      <vt:lpstr>J-MASS Marketing</vt:lpstr>
      <vt:lpstr>J-MASS Marketing: Space Tech Expo</vt:lpstr>
      <vt:lpstr>J-MASS Marketing: Small Sat</vt:lpstr>
      <vt:lpstr>J-MASS Special Issues</vt:lpstr>
      <vt:lpstr>J-MASS Special Issue Guidelines</vt:lpstr>
      <vt:lpstr>J-MASS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 Publication Report  Steve Dyer</dc:title>
  <dc:creator>JackDyer</dc:creator>
  <cp:lastModifiedBy>Schmalzel, John L.</cp:lastModifiedBy>
  <cp:revision>137</cp:revision>
  <cp:lastPrinted>2018-04-19T22:33:32Z</cp:lastPrinted>
  <dcterms:modified xsi:type="dcterms:W3CDTF">2019-08-30T13:18:12Z</dcterms:modified>
</cp:coreProperties>
</file>