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 id="2147483677" r:id="rId2"/>
    <p:sldMasterId id="2147483678" r:id="rId3"/>
  </p:sldMasterIdLst>
  <p:notesMasterIdLst>
    <p:notesMasterId r:id="rId26"/>
  </p:notesMasterIdLst>
  <p:sldIdLst>
    <p:sldId id="256" r:id="rId4"/>
    <p:sldId id="257" r:id="rId5"/>
    <p:sldId id="272" r:id="rId6"/>
    <p:sldId id="273" r:id="rId7"/>
    <p:sldId id="258" r:id="rId8"/>
    <p:sldId id="259" r:id="rId9"/>
    <p:sldId id="260" r:id="rId10"/>
    <p:sldId id="276" r:id="rId11"/>
    <p:sldId id="277" r:id="rId12"/>
    <p:sldId id="274" r:id="rId13"/>
    <p:sldId id="275" r:id="rId14"/>
    <p:sldId id="261" r:id="rId15"/>
    <p:sldId id="262" r:id="rId16"/>
    <p:sldId id="263" r:id="rId17"/>
    <p:sldId id="264" r:id="rId18"/>
    <p:sldId id="265" r:id="rId19"/>
    <p:sldId id="266" r:id="rId20"/>
    <p:sldId id="267" r:id="rId21"/>
    <p:sldId id="268" r:id="rId22"/>
    <p:sldId id="269" r:id="rId23"/>
    <p:sldId id="270" r:id="rId24"/>
    <p:sldId id="271"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51"/>
  </p:normalViewPr>
  <p:slideViewPr>
    <p:cSldViewPr snapToGrid="0" snapToObjects="1">
      <p:cViewPr varScale="1">
        <p:scale>
          <a:sx n="117" d="100"/>
          <a:sy n="117" d="100"/>
        </p:scale>
        <p:origin x="14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20" name="Shape 22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30" name="Shape 23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38" name="Shape 23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47" name="Shape 2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51" name="Shape 25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60" name="Shape 26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69" name="Shape 26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93" name="Shape 19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02" name="Shape 2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11" name="Shape 21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w Images">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3429318"/>
            <a:ext cx="7772400" cy="90392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4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58" name="Shape 58"/>
          <p:cNvSpPr txBox="1">
            <a:spLocks noGrp="1"/>
          </p:cNvSpPr>
          <p:nvPr>
            <p:ph type="subTitle" idx="1"/>
          </p:nvPr>
        </p:nvSpPr>
        <p:spPr>
          <a:xfrm>
            <a:off x="685800" y="4425316"/>
            <a:ext cx="7772400" cy="12442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Noto Sans Symbols"/>
              <a:buNone/>
              <a:defRPr sz="28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rgbClr val="0066A1"/>
              </a:buClr>
              <a:buSzPct val="100000"/>
              <a:buFont typeface="Noto Sans Symbols"/>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rgbClr val="0066A1"/>
              </a:buClr>
              <a:buSzPct val="100000"/>
              <a:buFont typeface="Noto Sans Symbols"/>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59" name="Shape 59"/>
          <p:cNvPicPr preferRelativeResize="0"/>
          <p:nvPr/>
        </p:nvPicPr>
        <p:blipFill rotWithShape="1">
          <a:blip r:embed="rId2">
            <a:alphaModFix/>
          </a:blip>
          <a:srcRect/>
          <a:stretch/>
        </p:blipFill>
        <p:spPr>
          <a:xfrm>
            <a:off x="0" y="1084587"/>
            <a:ext cx="1823679" cy="1823679"/>
          </a:xfrm>
          <a:prstGeom prst="rect">
            <a:avLst/>
          </a:prstGeom>
          <a:noFill/>
          <a:ln>
            <a:noFill/>
          </a:ln>
        </p:spPr>
      </p:pic>
      <p:pic>
        <p:nvPicPr>
          <p:cNvPr id="60" name="Shape 60"/>
          <p:cNvPicPr preferRelativeResize="0"/>
          <p:nvPr/>
        </p:nvPicPr>
        <p:blipFill rotWithShape="1">
          <a:blip r:embed="rId3">
            <a:alphaModFix/>
          </a:blip>
          <a:srcRect/>
          <a:stretch/>
        </p:blipFill>
        <p:spPr>
          <a:xfrm>
            <a:off x="1828800" y="1074510"/>
            <a:ext cx="1825874" cy="1825874"/>
          </a:xfrm>
          <a:prstGeom prst="rect">
            <a:avLst/>
          </a:prstGeom>
          <a:noFill/>
          <a:ln>
            <a:noFill/>
          </a:ln>
        </p:spPr>
      </p:pic>
      <p:pic>
        <p:nvPicPr>
          <p:cNvPr id="61" name="Shape 61"/>
          <p:cNvPicPr preferRelativeResize="0"/>
          <p:nvPr/>
        </p:nvPicPr>
        <p:blipFill rotWithShape="1">
          <a:blip r:embed="rId4">
            <a:alphaModFix/>
          </a:blip>
          <a:srcRect/>
          <a:stretch/>
        </p:blipFill>
        <p:spPr>
          <a:xfrm>
            <a:off x="3657600" y="1084587"/>
            <a:ext cx="1825874" cy="1825874"/>
          </a:xfrm>
          <a:prstGeom prst="rect">
            <a:avLst/>
          </a:prstGeom>
          <a:noFill/>
          <a:ln>
            <a:noFill/>
          </a:ln>
        </p:spPr>
      </p:pic>
      <p:pic>
        <p:nvPicPr>
          <p:cNvPr id="62" name="Shape 62"/>
          <p:cNvPicPr preferRelativeResize="0"/>
          <p:nvPr/>
        </p:nvPicPr>
        <p:blipFill rotWithShape="1">
          <a:blip r:embed="rId5">
            <a:alphaModFix/>
          </a:blip>
          <a:srcRect/>
          <a:stretch/>
        </p:blipFill>
        <p:spPr>
          <a:xfrm>
            <a:off x="5486400" y="1084587"/>
            <a:ext cx="1825874" cy="1825874"/>
          </a:xfrm>
          <a:prstGeom prst="rect">
            <a:avLst/>
          </a:prstGeom>
          <a:noFill/>
          <a:ln>
            <a:noFill/>
          </a:ln>
        </p:spPr>
      </p:pic>
      <p:pic>
        <p:nvPicPr>
          <p:cNvPr id="63" name="Shape 63"/>
          <p:cNvPicPr preferRelativeResize="0"/>
          <p:nvPr/>
        </p:nvPicPr>
        <p:blipFill rotWithShape="1">
          <a:blip r:embed="rId6">
            <a:alphaModFix/>
          </a:blip>
          <a:srcRect/>
          <a:stretch/>
        </p:blipFill>
        <p:spPr>
          <a:xfrm>
            <a:off x="7315200" y="1084587"/>
            <a:ext cx="1825874" cy="182587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ntent Slide_Bullets3Objects">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15" name="Shape 115"/>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body" idx="2"/>
          </p:nvPr>
        </p:nvSpPr>
        <p:spPr>
          <a:xfrm>
            <a:off x="396816" y="1825625"/>
            <a:ext cx="4076330" cy="1992613"/>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body" idx="3"/>
          </p:nvPr>
        </p:nvSpPr>
        <p:spPr>
          <a:xfrm>
            <a:off x="4621213" y="1825625"/>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4"/>
          </p:nvPr>
        </p:nvSpPr>
        <p:spPr>
          <a:xfrm>
            <a:off x="4621213" y="3976866"/>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body" idx="5"/>
          </p:nvPr>
        </p:nvSpPr>
        <p:spPr>
          <a:xfrm>
            <a:off x="396815" y="3976866"/>
            <a:ext cx="4076331"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ntent Slide_BulletsSmallObjectLarge">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22" name="Shape 122"/>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body" idx="2"/>
          </p:nvPr>
        </p:nvSpPr>
        <p:spPr>
          <a:xfrm>
            <a:off x="396816" y="1825625"/>
            <a:ext cx="2890081"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body" idx="3"/>
          </p:nvPr>
        </p:nvSpPr>
        <p:spPr>
          <a:xfrm>
            <a:off x="3459892" y="1825626"/>
            <a:ext cx="5357083"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Slide_BulletsTextObjectRight">
    <p:spTree>
      <p:nvGrpSpPr>
        <p:cNvPr id="1" name="Shape 125"/>
        <p:cNvGrpSpPr/>
        <p:nvPr/>
      </p:nvGrpSpPr>
      <p:grpSpPr>
        <a:xfrm>
          <a:off x="0" y="0"/>
          <a:ext cx="0" cy="0"/>
          <a:chOff x="0" y="0"/>
          <a:chExt cx="0" cy="0"/>
        </a:xfrm>
      </p:grpSpPr>
      <p:sp>
        <p:nvSpPr>
          <p:cNvPr id="126" name="Shape 12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27" name="Shape 12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body" idx="2"/>
          </p:nvPr>
        </p:nvSpPr>
        <p:spPr>
          <a:xfrm>
            <a:off x="410743" y="4656488"/>
            <a:ext cx="4062403" cy="131299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9" name="Shape 129"/>
          <p:cNvSpPr txBox="1">
            <a:spLocks noGrp="1"/>
          </p:cNvSpPr>
          <p:nvPr>
            <p:ph type="body" idx="3"/>
          </p:nvPr>
        </p:nvSpPr>
        <p:spPr>
          <a:xfrm>
            <a:off x="396815" y="1825625"/>
            <a:ext cx="4076331" cy="2659878"/>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4"/>
          </p:nvPr>
        </p:nvSpPr>
        <p:spPr>
          <a:xfrm>
            <a:off x="4606505" y="1825625"/>
            <a:ext cx="4209691"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p:spTree>
      <p:nvGrpSpPr>
        <p:cNvPr id="1" name="Shape 131"/>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ontent Slide_TextA">
    <p:spTree>
      <p:nvGrpSpPr>
        <p:cNvPr id="1" name="Shape 132"/>
        <p:cNvGrpSpPr/>
        <p:nvPr/>
      </p:nvGrpSpPr>
      <p:grpSpPr>
        <a:xfrm>
          <a:off x="0" y="0"/>
          <a:ext cx="0" cy="0"/>
          <a:chOff x="0" y="0"/>
          <a:chExt cx="0" cy="0"/>
        </a:xfrm>
      </p:grpSpPr>
      <p:sp>
        <p:nvSpPr>
          <p:cNvPr id="133" name="Shape 133"/>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34" name="Shape 134"/>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body" idx="2"/>
          </p:nvPr>
        </p:nvSpPr>
        <p:spPr>
          <a:xfrm>
            <a:off x="410743" y="1839148"/>
            <a:ext cx="8405453" cy="79284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body" idx="3"/>
          </p:nvPr>
        </p:nvSpPr>
        <p:spPr>
          <a:xfrm>
            <a:off x="396815" y="2706131"/>
            <a:ext cx="8419381" cy="2545491"/>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body" idx="4"/>
          </p:nvPr>
        </p:nvSpPr>
        <p:spPr>
          <a:xfrm>
            <a:off x="396815" y="5348467"/>
            <a:ext cx="8419381" cy="59513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Arial"/>
              <a:buChar char="●"/>
              <a:defRPr sz="1800" b="1" i="1" u="none" strike="noStrike" cap="none">
                <a:solidFill>
                  <a:srgbClr val="0066A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ontent Slide_TextTwoColumn">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40" name="Shape 140"/>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body" idx="2"/>
          </p:nvPr>
        </p:nvSpPr>
        <p:spPr>
          <a:xfrm>
            <a:off x="410743" y="1825625"/>
            <a:ext cx="8405453" cy="226446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body" idx="3"/>
          </p:nvPr>
        </p:nvSpPr>
        <p:spPr>
          <a:xfrm>
            <a:off x="396815" y="4213653"/>
            <a:ext cx="4076331" cy="1755825"/>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4"/>
          </p:nvPr>
        </p:nvSpPr>
        <p:spPr>
          <a:xfrm>
            <a:off x="4606505" y="4213653"/>
            <a:ext cx="4209691" cy="1755826"/>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ontent Slide_BulletsTextBelowObject">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46" name="Shape 146"/>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7" name="Shape 147"/>
          <p:cNvSpPr txBox="1">
            <a:spLocks noGrp="1"/>
          </p:cNvSpPr>
          <p:nvPr>
            <p:ph type="body" idx="2"/>
          </p:nvPr>
        </p:nvSpPr>
        <p:spPr>
          <a:xfrm>
            <a:off x="396815" y="1825625"/>
            <a:ext cx="4063973" cy="3166505"/>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8" name="Shape 148"/>
          <p:cNvSpPr txBox="1">
            <a:spLocks noGrp="1"/>
          </p:cNvSpPr>
          <p:nvPr>
            <p:ph type="body" idx="3"/>
          </p:nvPr>
        </p:nvSpPr>
        <p:spPr>
          <a:xfrm>
            <a:off x="396816" y="5078627"/>
            <a:ext cx="4063972" cy="89085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Arial"/>
              <a:buChar char="●"/>
              <a:defRPr sz="1800" b="1" i="1" u="none" strike="noStrike" cap="none">
                <a:solidFill>
                  <a:srgbClr val="0066A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9" name="Shape 149"/>
          <p:cNvSpPr txBox="1">
            <a:spLocks noGrp="1"/>
          </p:cNvSpPr>
          <p:nvPr>
            <p:ph type="body" idx="4"/>
          </p:nvPr>
        </p:nvSpPr>
        <p:spPr>
          <a:xfrm>
            <a:off x="4606505" y="1825625"/>
            <a:ext cx="4209691"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Place in Images">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685800" y="3429318"/>
            <a:ext cx="7772400" cy="90392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6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66" name="Shape 66"/>
          <p:cNvSpPr txBox="1">
            <a:spLocks noGrp="1"/>
          </p:cNvSpPr>
          <p:nvPr>
            <p:ph type="subTitle" idx="1"/>
          </p:nvPr>
        </p:nvSpPr>
        <p:spPr>
          <a:xfrm>
            <a:off x="685800" y="4425316"/>
            <a:ext cx="7772400" cy="12442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Noto Sans Symbols"/>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rgbClr val="0066A1"/>
              </a:buClr>
              <a:buSzPct val="100000"/>
              <a:buFont typeface="Noto Sans Symbols"/>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rgbClr val="0066A1"/>
              </a:buClr>
              <a:buSzPct val="100000"/>
              <a:buFont typeface="Noto Sans Symbols"/>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Divider Slide">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685800" y="2273452"/>
            <a:ext cx="7772400" cy="90392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4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5" name="Shape 75"/>
          <p:cNvSpPr txBox="1">
            <a:spLocks noGrp="1"/>
          </p:cNvSpPr>
          <p:nvPr>
            <p:ph type="subTitle" idx="1"/>
          </p:nvPr>
        </p:nvSpPr>
        <p:spPr>
          <a:xfrm>
            <a:off x="685800" y="3269450"/>
            <a:ext cx="7772400" cy="12442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8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Slide_OneColumnBullets">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3" name="Shape 83"/>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396815" y="1825625"/>
            <a:ext cx="8419381"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ntent Slide_TwoColumnBullets">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7" name="Shape 8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3"/>
          </p:nvPr>
        </p:nvSpPr>
        <p:spPr>
          <a:xfrm>
            <a:off x="473986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Slide_TwoColumnBulletsGraphic">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92" name="Shape 92"/>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body" idx="3"/>
          </p:nvPr>
        </p:nvSpPr>
        <p:spPr>
          <a:xfrm>
            <a:off x="4621213" y="1825625"/>
            <a:ext cx="4195762" cy="41433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Slide_TwoColumnBullets2Graphics">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97" name="Shape 9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body" idx="3"/>
          </p:nvPr>
        </p:nvSpPr>
        <p:spPr>
          <a:xfrm>
            <a:off x="4621213" y="1825625"/>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body" idx="4"/>
          </p:nvPr>
        </p:nvSpPr>
        <p:spPr>
          <a:xfrm>
            <a:off x="4621213" y="3976866"/>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Slide_BulletsTextObject">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03" name="Shape 103"/>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3"/>
          </p:nvPr>
        </p:nvSpPr>
        <p:spPr>
          <a:xfrm>
            <a:off x="4621213" y="3286898"/>
            <a:ext cx="4195762" cy="26825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body" idx="4"/>
          </p:nvPr>
        </p:nvSpPr>
        <p:spPr>
          <a:xfrm>
            <a:off x="4621213" y="1825625"/>
            <a:ext cx="4195762" cy="131299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ontent Slide_ObjectTextBullets">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09" name="Shape 109"/>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body" idx="2"/>
          </p:nvPr>
        </p:nvSpPr>
        <p:spPr>
          <a:xfrm>
            <a:off x="4621213" y="1825625"/>
            <a:ext cx="4195762" cy="131299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body" idx="3"/>
          </p:nvPr>
        </p:nvSpPr>
        <p:spPr>
          <a:xfrm>
            <a:off x="4621602" y="3286898"/>
            <a:ext cx="4194983" cy="2682581"/>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body" idx="4"/>
          </p:nvPr>
        </p:nvSpPr>
        <p:spPr>
          <a:xfrm>
            <a:off x="396815" y="1825625"/>
            <a:ext cx="4076331"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12.gif"/><Relationship Id="rId2" Type="http://schemas.openxmlformats.org/officeDocument/2006/relationships/slideLayout" Target="../slideLayouts/slideLayout5.xml"/><Relationship Id="rId16" Type="http://schemas.openxmlformats.org/officeDocument/2006/relationships/image" Target="../media/image11.gif"/><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10.gif"/><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pic>
        <p:nvPicPr>
          <p:cNvPr id="51" name="Shape 51"/>
          <p:cNvPicPr preferRelativeResize="0"/>
          <p:nvPr/>
        </p:nvPicPr>
        <p:blipFill rotWithShape="1">
          <a:blip r:embed="rId4">
            <a:alphaModFix/>
          </a:blip>
          <a:srcRect/>
          <a:stretch/>
        </p:blipFill>
        <p:spPr>
          <a:xfrm>
            <a:off x="-3750" y="-13772"/>
            <a:ext cx="9144002" cy="6854998"/>
          </a:xfrm>
          <a:prstGeom prst="rect">
            <a:avLst/>
          </a:prstGeom>
          <a:noFill/>
          <a:ln>
            <a:noFill/>
          </a:ln>
        </p:spPr>
      </p:pic>
      <p:pic>
        <p:nvPicPr>
          <p:cNvPr id="52" name="Shape 52"/>
          <p:cNvPicPr preferRelativeResize="0"/>
          <p:nvPr/>
        </p:nvPicPr>
        <p:blipFill rotWithShape="1">
          <a:blip r:embed="rId5">
            <a:alphaModFix/>
          </a:blip>
          <a:srcRect/>
          <a:stretch/>
        </p:blipFill>
        <p:spPr>
          <a:xfrm>
            <a:off x="-3750" y="5021485"/>
            <a:ext cx="9143998" cy="1841341"/>
          </a:xfrm>
          <a:prstGeom prst="rect">
            <a:avLst/>
          </a:prstGeom>
          <a:noFill/>
          <a:ln>
            <a:noFill/>
          </a:ln>
        </p:spPr>
      </p:pic>
      <p:pic>
        <p:nvPicPr>
          <p:cNvPr id="53" name="Shape 53"/>
          <p:cNvPicPr preferRelativeResize="0"/>
          <p:nvPr/>
        </p:nvPicPr>
        <p:blipFill rotWithShape="1">
          <a:blip r:embed="rId6">
            <a:alphaModFix/>
          </a:blip>
          <a:srcRect/>
          <a:stretch/>
        </p:blipFill>
        <p:spPr>
          <a:xfrm>
            <a:off x="-3750" y="-13775"/>
            <a:ext cx="9144000" cy="927415"/>
          </a:xfrm>
          <a:prstGeom prst="rect">
            <a:avLst/>
          </a:prstGeom>
          <a:noFill/>
          <a:ln>
            <a:noFill/>
          </a:ln>
        </p:spPr>
      </p:pic>
      <p:pic>
        <p:nvPicPr>
          <p:cNvPr id="54" name="Shape 54"/>
          <p:cNvPicPr preferRelativeResize="0"/>
          <p:nvPr/>
        </p:nvPicPr>
        <p:blipFill rotWithShape="1">
          <a:blip r:embed="rId7">
            <a:alphaModFix/>
          </a:blip>
          <a:srcRect r="2161"/>
          <a:stretch/>
        </p:blipFill>
        <p:spPr>
          <a:xfrm>
            <a:off x="7676211" y="6080769"/>
            <a:ext cx="1143673" cy="665889"/>
          </a:xfrm>
          <a:prstGeom prst="rect">
            <a:avLst/>
          </a:prstGeom>
          <a:noFill/>
          <a:ln>
            <a:noFill/>
          </a:ln>
        </p:spPr>
      </p:pic>
      <p:sp>
        <p:nvSpPr>
          <p:cNvPr id="55" name="Shape 55"/>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chemeClr val="lt1"/>
                </a:solidFill>
                <a:latin typeface="Calibri"/>
                <a:ea typeface="Calibri"/>
                <a:cs typeface="Calibri"/>
                <a:sym typeface="Calibri"/>
              </a:rPr>
              <a:t>‹#›</a:t>
            </a:fld>
            <a:endParaRPr lang="en" sz="1200" b="0" i="0" u="none" strike="noStrike" cap="none" dirty="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
        <p:cNvGrpSpPr/>
        <p:nvPr/>
      </p:nvGrpSpPr>
      <p:grpSpPr>
        <a:xfrm>
          <a:off x="0" y="0"/>
          <a:ext cx="0" cy="0"/>
          <a:chOff x="0" y="0"/>
          <a:chExt cx="0" cy="0"/>
        </a:xfrm>
      </p:grpSpPr>
      <p:pic>
        <p:nvPicPr>
          <p:cNvPr id="68" name="Shape 68"/>
          <p:cNvPicPr preferRelativeResize="0"/>
          <p:nvPr/>
        </p:nvPicPr>
        <p:blipFill rotWithShape="1">
          <a:blip r:embed="rId3">
            <a:alphaModFix/>
          </a:blip>
          <a:srcRect/>
          <a:stretch/>
        </p:blipFill>
        <p:spPr>
          <a:xfrm>
            <a:off x="-3750" y="-8675"/>
            <a:ext cx="9165666" cy="6857998"/>
          </a:xfrm>
          <a:prstGeom prst="rect">
            <a:avLst/>
          </a:prstGeom>
          <a:noFill/>
          <a:ln>
            <a:noFill/>
          </a:ln>
        </p:spPr>
      </p:pic>
      <p:pic>
        <p:nvPicPr>
          <p:cNvPr id="69" name="Shape 69"/>
          <p:cNvPicPr preferRelativeResize="0"/>
          <p:nvPr/>
        </p:nvPicPr>
        <p:blipFill rotWithShape="1">
          <a:blip r:embed="rId4">
            <a:alphaModFix/>
          </a:blip>
          <a:srcRect/>
          <a:stretch/>
        </p:blipFill>
        <p:spPr>
          <a:xfrm>
            <a:off x="-22050" y="5939575"/>
            <a:ext cx="9166052" cy="924925"/>
          </a:xfrm>
          <a:prstGeom prst="rect">
            <a:avLst/>
          </a:prstGeom>
          <a:noFill/>
          <a:ln>
            <a:noFill/>
          </a:ln>
        </p:spPr>
      </p:pic>
      <p:sp>
        <p:nvSpPr>
          <p:cNvPr id="70" name="Shape 70"/>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0066A1"/>
                </a:solidFill>
                <a:latin typeface="Calibri"/>
                <a:ea typeface="Calibri"/>
                <a:cs typeface="Calibri"/>
                <a:sym typeface="Calibri"/>
              </a:rPr>
              <a:t>‹#›</a:t>
            </a:fld>
            <a:endParaRPr lang="en" sz="1200" b="0" i="0" u="none" strike="noStrike" cap="none" dirty="0">
              <a:solidFill>
                <a:srgbClr val="0066A1"/>
              </a:solidFill>
              <a:latin typeface="Calibri"/>
              <a:ea typeface="Calibri"/>
              <a:cs typeface="Calibri"/>
              <a:sym typeface="Calibri"/>
            </a:endParaRPr>
          </a:p>
        </p:txBody>
      </p:sp>
      <p:pic>
        <p:nvPicPr>
          <p:cNvPr id="71" name="Shape 71"/>
          <p:cNvPicPr preferRelativeResize="0"/>
          <p:nvPr/>
        </p:nvPicPr>
        <p:blipFill rotWithShape="1">
          <a:blip r:embed="rId5">
            <a:alphaModFix/>
          </a:blip>
          <a:srcRect/>
          <a:stretch/>
        </p:blipFill>
        <p:spPr>
          <a:xfrm>
            <a:off x="-3750" y="-9950"/>
            <a:ext cx="9165674" cy="924914"/>
          </a:xfrm>
          <a:prstGeom prst="rect">
            <a:avLst/>
          </a:prstGeom>
          <a:noFill/>
          <a:ln>
            <a:noFill/>
          </a:ln>
        </p:spPr>
      </p:pic>
      <p:pic>
        <p:nvPicPr>
          <p:cNvPr id="72" name="Shape 72"/>
          <p:cNvPicPr preferRelativeResize="0"/>
          <p:nvPr/>
        </p:nvPicPr>
        <p:blipFill rotWithShape="1">
          <a:blip r:embed="rId6">
            <a:alphaModFix/>
          </a:blip>
          <a:srcRect/>
          <a:stretch/>
        </p:blipFill>
        <p:spPr>
          <a:xfrm>
            <a:off x="7802096" y="6078746"/>
            <a:ext cx="1145704" cy="3555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pic>
        <p:nvPicPr>
          <p:cNvPr id="77" name="Shape 77"/>
          <p:cNvPicPr preferRelativeResize="0"/>
          <p:nvPr/>
        </p:nvPicPr>
        <p:blipFill rotWithShape="1">
          <a:blip r:embed="rId15">
            <a:alphaModFix/>
          </a:blip>
          <a:srcRect/>
          <a:stretch/>
        </p:blipFill>
        <p:spPr>
          <a:xfrm>
            <a:off x="0" y="5941775"/>
            <a:ext cx="9144220" cy="922725"/>
          </a:xfrm>
          <a:prstGeom prst="rect">
            <a:avLst/>
          </a:prstGeom>
          <a:noFill/>
          <a:ln>
            <a:noFill/>
          </a:ln>
        </p:spPr>
      </p:pic>
      <p:sp>
        <p:nvSpPr>
          <p:cNvPr id="78" name="Shape 78"/>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0066A1"/>
                </a:solidFill>
                <a:latin typeface="Calibri"/>
                <a:ea typeface="Calibri"/>
                <a:cs typeface="Calibri"/>
                <a:sym typeface="Calibri"/>
              </a:rPr>
              <a:t>‹#›</a:t>
            </a:fld>
            <a:endParaRPr lang="en" sz="1200" b="0" i="0" u="none" strike="noStrike" cap="none" dirty="0">
              <a:solidFill>
                <a:srgbClr val="0066A1"/>
              </a:solidFill>
              <a:latin typeface="Calibri"/>
              <a:ea typeface="Calibri"/>
              <a:cs typeface="Calibri"/>
              <a:sym typeface="Calibri"/>
            </a:endParaRPr>
          </a:p>
        </p:txBody>
      </p:sp>
      <p:pic>
        <p:nvPicPr>
          <p:cNvPr id="79" name="Shape 79"/>
          <p:cNvPicPr preferRelativeResize="0"/>
          <p:nvPr/>
        </p:nvPicPr>
        <p:blipFill rotWithShape="1">
          <a:blip r:embed="rId16">
            <a:alphaModFix/>
          </a:blip>
          <a:srcRect/>
          <a:stretch/>
        </p:blipFill>
        <p:spPr>
          <a:xfrm>
            <a:off x="0" y="-9950"/>
            <a:ext cx="9143998" cy="922727"/>
          </a:xfrm>
          <a:prstGeom prst="rect">
            <a:avLst/>
          </a:prstGeom>
          <a:noFill/>
          <a:ln>
            <a:noFill/>
          </a:ln>
        </p:spPr>
      </p:pic>
      <p:pic>
        <p:nvPicPr>
          <p:cNvPr id="80" name="Shape 80"/>
          <p:cNvPicPr preferRelativeResize="0"/>
          <p:nvPr/>
        </p:nvPicPr>
        <p:blipFill rotWithShape="1">
          <a:blip r:embed="rId17">
            <a:alphaModFix/>
          </a:blip>
          <a:srcRect/>
          <a:stretch/>
        </p:blipFill>
        <p:spPr>
          <a:xfrm>
            <a:off x="7802096" y="6078746"/>
            <a:ext cx="1145704" cy="3555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scholar.google.de/citations?user=FgFDTMEAAAAJ&amp;hl=e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685800" y="3429318"/>
            <a:ext cx="7772400" cy="903922"/>
          </a:xfrm>
          <a:prstGeom prst="rect">
            <a:avLst/>
          </a:prstGeom>
          <a:noFill/>
          <a:ln>
            <a:noFill/>
          </a:ln>
        </p:spPr>
        <p:txBody>
          <a:bodyPr wrap="square" lIns="91425" tIns="45700" rIns="91425" bIns="45700" anchor="t" anchorCtr="0">
            <a:noAutofit/>
          </a:bodyPr>
          <a:lstStyle/>
          <a:p>
            <a:pPr marL="0" marR="0" lvl="0" indent="-279400" algn="l" rtl="0">
              <a:lnSpc>
                <a:spcPct val="90000"/>
              </a:lnSpc>
              <a:spcBef>
                <a:spcPts val="0"/>
              </a:spcBef>
              <a:buClr>
                <a:srgbClr val="0066A1"/>
              </a:buClr>
              <a:buSzPct val="100000"/>
              <a:buFont typeface="Calibri"/>
              <a:buNone/>
            </a:pPr>
            <a:r>
              <a:rPr lang="en-US" sz="4400" b="1" i="0" u="none" strike="noStrike" cap="none" dirty="0">
                <a:solidFill>
                  <a:srgbClr val="0066A1"/>
                </a:solidFill>
                <a:latin typeface="Calibri"/>
                <a:ea typeface="Calibri"/>
                <a:cs typeface="Calibri"/>
                <a:sym typeface="Calibri"/>
              </a:rPr>
              <a:t>Distinguished Lecturer Program</a:t>
            </a:r>
            <a:endParaRPr sz="4400" b="1" i="0" u="none" strike="noStrike" cap="none" dirty="0">
              <a:solidFill>
                <a:srgbClr val="0066A1"/>
              </a:solidFill>
              <a:latin typeface="Calibri"/>
              <a:ea typeface="Calibri"/>
              <a:cs typeface="Calibri"/>
              <a:sym typeface="Calibri"/>
            </a:endParaRPr>
          </a:p>
        </p:txBody>
      </p:sp>
      <p:sp>
        <p:nvSpPr>
          <p:cNvPr id="155" name="Shape 155"/>
          <p:cNvSpPr txBox="1">
            <a:spLocks noGrp="1"/>
          </p:cNvSpPr>
          <p:nvPr>
            <p:ph type="subTitle" idx="1"/>
          </p:nvPr>
        </p:nvSpPr>
        <p:spPr>
          <a:xfrm>
            <a:off x="685800" y="4425316"/>
            <a:ext cx="7772400" cy="1244282"/>
          </a:xfrm>
          <a:prstGeom prst="rect">
            <a:avLst/>
          </a:prstGeom>
          <a:noFill/>
          <a:ln>
            <a:noFill/>
          </a:ln>
        </p:spPr>
        <p:txBody>
          <a:bodyPr wrap="square" lIns="91425" tIns="45700" rIns="91425" bIns="45700" anchor="t" anchorCtr="0">
            <a:noAutofit/>
          </a:bodyPr>
          <a:lstStyle/>
          <a:p>
            <a:pPr marL="0" marR="0" lvl="0" indent="-177800" algn="ctr" rtl="0">
              <a:lnSpc>
                <a:spcPct val="90000"/>
              </a:lnSpc>
              <a:spcBef>
                <a:spcPts val="0"/>
              </a:spcBef>
              <a:buClr>
                <a:srgbClr val="0066A1"/>
              </a:buClr>
              <a:buSzPct val="100000"/>
              <a:buFont typeface="Noto Sans Symbols"/>
              <a:buNone/>
            </a:pPr>
            <a:r>
              <a:rPr lang="en-US" sz="2800" b="1" i="1" u="none" strike="noStrike" cap="none" dirty="0">
                <a:solidFill>
                  <a:srgbClr val="7F7F7F"/>
                </a:solidFill>
                <a:latin typeface="Calibri"/>
                <a:ea typeface="Calibri"/>
                <a:cs typeface="Calibri"/>
                <a:sym typeface="Calibri"/>
              </a:rPr>
              <a:t>Stephanie White</a:t>
            </a:r>
          </a:p>
          <a:p>
            <a:pPr marL="0" marR="0" lvl="0" indent="-177800" algn="ctr" rtl="0">
              <a:lnSpc>
                <a:spcPct val="90000"/>
              </a:lnSpc>
              <a:spcBef>
                <a:spcPts val="0"/>
              </a:spcBef>
              <a:buClr>
                <a:srgbClr val="0066A1"/>
              </a:buClr>
              <a:buSzPct val="100000"/>
              <a:buFont typeface="Noto Sans Symbols"/>
              <a:buNone/>
            </a:pPr>
            <a:r>
              <a:rPr lang="en-US" dirty="0"/>
              <a:t>Systems Council AdCom Meeting</a:t>
            </a:r>
          </a:p>
          <a:p>
            <a:pPr marL="0" marR="0" lvl="0" indent="-177800" algn="ctr" rtl="0">
              <a:lnSpc>
                <a:spcPct val="90000"/>
              </a:lnSpc>
              <a:spcBef>
                <a:spcPts val="0"/>
              </a:spcBef>
              <a:buClr>
                <a:srgbClr val="0066A1"/>
              </a:buClr>
              <a:buSzPct val="100000"/>
              <a:buFont typeface="Noto Sans Symbols"/>
              <a:buNone/>
            </a:pPr>
            <a:r>
              <a:rPr lang="en-US"/>
              <a:t>August </a:t>
            </a:r>
            <a:r>
              <a:rPr lang="en-US" dirty="0"/>
              <a:t>30, 2019</a:t>
            </a:r>
            <a:endParaRPr sz="2800" b="1" i="1" u="none" strike="noStrike" cap="none" dirty="0">
              <a:solidFill>
                <a:srgbClr val="7F7F7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5C0DAF-A213-8644-AD4A-6DCAD3EA19B6}"/>
              </a:ext>
            </a:extLst>
          </p:cNvPr>
          <p:cNvSpPr>
            <a:spLocks noGrp="1"/>
          </p:cNvSpPr>
          <p:nvPr>
            <p:ph type="ctrTitle"/>
          </p:nvPr>
        </p:nvSpPr>
        <p:spPr/>
        <p:txBody>
          <a:bodyPr/>
          <a:lstStyle/>
          <a:p>
            <a:r>
              <a:rPr lang="en-US" dirty="0"/>
              <a:t>Pierangela Samarati</a:t>
            </a:r>
          </a:p>
        </p:txBody>
      </p:sp>
      <p:sp>
        <p:nvSpPr>
          <p:cNvPr id="8" name="Text Placeholder 7">
            <a:extLst>
              <a:ext uri="{FF2B5EF4-FFF2-40B4-BE49-F238E27FC236}">
                <a16:creationId xmlns:a16="http://schemas.microsoft.com/office/drawing/2014/main" id="{DB3E3BAE-73EB-C042-82F0-19B719E41B19}"/>
              </a:ext>
            </a:extLst>
          </p:cNvPr>
          <p:cNvSpPr>
            <a:spLocks noGrp="1"/>
          </p:cNvSpPr>
          <p:nvPr>
            <p:ph type="body" idx="2"/>
          </p:nvPr>
        </p:nvSpPr>
        <p:spPr>
          <a:xfrm>
            <a:off x="132203" y="1176901"/>
            <a:ext cx="8419381" cy="5336633"/>
          </a:xfrm>
        </p:spPr>
        <p:txBody>
          <a:bodyPr/>
          <a:lstStyle/>
          <a:p>
            <a:r>
              <a:rPr lang="en-US" dirty="0"/>
              <a:t>"</a:t>
            </a:r>
            <a:r>
              <a:rPr lang="en-US" sz="2800" dirty="0"/>
              <a:t>Data Security and Privacy in Emerging Scenarios," 7th International Conference on Future Internet of Things and Cloud (FiCloud 2019), Istanbul, Turkey, August 26-28, 2019. </a:t>
            </a:r>
          </a:p>
          <a:p>
            <a:r>
              <a:rPr lang="en-US" sz="2800" dirty="0"/>
              <a:t>"Data Security and Privacy in Emerging Scenarios," 16th International Conference on Advanced and Trusted Computing (ATC 2019), Leicester, U.K., August 19-23, 2019.</a:t>
            </a:r>
          </a:p>
          <a:p>
            <a:r>
              <a:rPr lang="en-US" sz="2800" dirty="0"/>
              <a:t>"Data Security and Privacy in the Cloud," 6th IEEE International Conference on Cyber Security and Cloud Computing (IEEE CSCloud 2019), Paris, France, June 21-23, 2019.</a:t>
            </a:r>
          </a:p>
        </p:txBody>
      </p:sp>
    </p:spTree>
    <p:extLst>
      <p:ext uri="{BB962C8B-B14F-4D97-AF65-F5344CB8AC3E}">
        <p14:creationId xmlns:p14="http://schemas.microsoft.com/office/powerpoint/2010/main" val="53076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25F4B2-EDA4-A848-9D80-A0559F63CD90}"/>
              </a:ext>
            </a:extLst>
          </p:cNvPr>
          <p:cNvSpPr>
            <a:spLocks noGrp="1"/>
          </p:cNvSpPr>
          <p:nvPr>
            <p:ph type="ctrTitle"/>
          </p:nvPr>
        </p:nvSpPr>
        <p:spPr/>
        <p:txBody>
          <a:bodyPr/>
          <a:lstStyle/>
          <a:p>
            <a:r>
              <a:rPr lang="en-US" dirty="0"/>
              <a:t>Pierangela Samarati</a:t>
            </a:r>
          </a:p>
        </p:txBody>
      </p:sp>
      <p:sp>
        <p:nvSpPr>
          <p:cNvPr id="8" name="Text Placeholder 7">
            <a:extLst>
              <a:ext uri="{FF2B5EF4-FFF2-40B4-BE49-F238E27FC236}">
                <a16:creationId xmlns:a16="http://schemas.microsoft.com/office/drawing/2014/main" id="{714391E6-FB8D-A949-AD0F-3A79EBC1D46F}"/>
              </a:ext>
            </a:extLst>
          </p:cNvPr>
          <p:cNvSpPr>
            <a:spLocks noGrp="1"/>
          </p:cNvSpPr>
          <p:nvPr>
            <p:ph type="body" idx="2"/>
          </p:nvPr>
        </p:nvSpPr>
        <p:spPr>
          <a:xfrm>
            <a:off x="396814" y="1296236"/>
            <a:ext cx="8419381" cy="4143854"/>
          </a:xfrm>
        </p:spPr>
        <p:txBody>
          <a:bodyPr/>
          <a:lstStyle/>
          <a:p>
            <a:r>
              <a:rPr lang="en-US" sz="2800" dirty="0"/>
              <a:t>"Data Security and Privacy in Emerging Scenarios," 2019 European Workshop on Security and Privacy in Edge Computing (EuroSPEC 2019), Stockholm, Sweden, June 16, 2019.</a:t>
            </a:r>
          </a:p>
          <a:p>
            <a:r>
              <a:rPr lang="en-US" sz="2800" dirty="0"/>
              <a:t>"Data Security and Privacy in Emerging Scenarios," Cybersecurity and Privacy (CySeP) Summer School, Stockholm, Sweden, June 14, 2019</a:t>
            </a:r>
          </a:p>
          <a:p>
            <a:r>
              <a:rPr lang="en-US" sz="2800" dirty="0"/>
              <a:t>"Data Security and Privacy in Emerging Scenarios,"  2019 SPIE DCS Mobile Multimedia/Image Processing, Security, and Applications Conference, Baltimore, MD, USA, April 14-18, 2019.</a:t>
            </a:r>
          </a:p>
          <a:p>
            <a:endParaRPr lang="en-US" dirty="0"/>
          </a:p>
        </p:txBody>
      </p:sp>
    </p:spTree>
    <p:extLst>
      <p:ext uri="{BB962C8B-B14F-4D97-AF65-F5344CB8AC3E}">
        <p14:creationId xmlns:p14="http://schemas.microsoft.com/office/powerpoint/2010/main" val="1914002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2" name="Title 1">
            <a:extLst>
              <a:ext uri="{FF2B5EF4-FFF2-40B4-BE49-F238E27FC236}">
                <a16:creationId xmlns:a16="http://schemas.microsoft.com/office/drawing/2014/main" id="{43C88BE1-F8C2-F245-B454-3B8BA7DBC4F3}"/>
              </a:ext>
            </a:extLst>
          </p:cNvPr>
          <p:cNvSpPr>
            <a:spLocks noGrp="1"/>
          </p:cNvSpPr>
          <p:nvPr>
            <p:ph type="ctrTitle"/>
          </p:nvPr>
        </p:nvSpPr>
        <p:spPr/>
        <p:txBody>
          <a:bodyPr/>
          <a:lstStyle/>
          <a:p>
            <a:r>
              <a:rPr lang="en-US" dirty="0"/>
              <a:t>Stephanie White</a:t>
            </a:r>
          </a:p>
        </p:txBody>
      </p:sp>
      <p:sp>
        <p:nvSpPr>
          <p:cNvPr id="4" name="Text Placeholder 3">
            <a:extLst>
              <a:ext uri="{FF2B5EF4-FFF2-40B4-BE49-F238E27FC236}">
                <a16:creationId xmlns:a16="http://schemas.microsoft.com/office/drawing/2014/main" id="{878A593A-7C9F-B248-BF5A-A696C77BC520}"/>
              </a:ext>
            </a:extLst>
          </p:cNvPr>
          <p:cNvSpPr>
            <a:spLocks noGrp="1"/>
          </p:cNvSpPr>
          <p:nvPr>
            <p:ph type="body" idx="2"/>
          </p:nvPr>
        </p:nvSpPr>
        <p:spPr>
          <a:xfrm>
            <a:off x="396815" y="1652337"/>
            <a:ext cx="8419381" cy="4317142"/>
          </a:xfrm>
        </p:spPr>
        <p:txBody>
          <a:bodyPr/>
          <a:lstStyle/>
          <a:p>
            <a:r>
              <a:rPr lang="en-US" sz="2800" dirty="0"/>
              <a:t>”Systems Theory, Systems Thinking”, !5</a:t>
            </a:r>
            <a:r>
              <a:rPr lang="en-US" sz="2800" baseline="30000" dirty="0"/>
              <a:t>th</a:t>
            </a:r>
            <a:r>
              <a:rPr lang="en-US" sz="2800" dirty="0"/>
              <a:t> Long Island Systems, Applications and Technology Conference (LISAT), Sponsored by IEEE LI Section &amp; Region 1, May 3, 2019 </a:t>
            </a:r>
          </a:p>
          <a:p>
            <a:endParaRPr lang="en-US" dirty="0"/>
          </a:p>
          <a:p>
            <a:endParaRPr lang="en-US" dirty="0"/>
          </a:p>
        </p:txBody>
      </p:sp>
      <p:pic>
        <p:nvPicPr>
          <p:cNvPr id="3" name="Picture 2">
            <a:extLst>
              <a:ext uri="{FF2B5EF4-FFF2-40B4-BE49-F238E27FC236}">
                <a16:creationId xmlns:a16="http://schemas.microsoft.com/office/drawing/2014/main" id="{82EBBDA5-1E0A-3246-864C-AEF91A95F3C1}"/>
              </a:ext>
            </a:extLst>
          </p:cNvPr>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196" name="Shape 196"/>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197" name="Shape 197"/>
          <p:cNvSpPr txBox="1">
            <a:spLocks noGrp="1"/>
          </p:cNvSpPr>
          <p:nvPr>
            <p:ph type="body" idx="2"/>
          </p:nvPr>
        </p:nvSpPr>
        <p:spPr>
          <a:xfrm>
            <a:off x="396816" y="1825625"/>
            <a:ext cx="4076330" cy="4143854"/>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198" name="Shape 198"/>
          <p:cNvSpPr txBox="1">
            <a:spLocks noGrp="1"/>
          </p:cNvSpPr>
          <p:nvPr>
            <p:ph type="body" idx="3"/>
          </p:nvPr>
        </p:nvSpPr>
        <p:spPr>
          <a:xfrm>
            <a:off x="4621213" y="1825625"/>
            <a:ext cx="4195762" cy="1992613"/>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
        <p:nvSpPr>
          <p:cNvPr id="199" name="Shape 199"/>
          <p:cNvSpPr txBox="1">
            <a:spLocks noGrp="1"/>
          </p:cNvSpPr>
          <p:nvPr>
            <p:ph type="body" idx="4"/>
          </p:nvPr>
        </p:nvSpPr>
        <p:spPr>
          <a:xfrm>
            <a:off x="4621213" y="3976866"/>
            <a:ext cx="4195762" cy="1992613"/>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05" name="Shape 205"/>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06" name="Shape 206"/>
          <p:cNvSpPr txBox="1">
            <a:spLocks noGrp="1"/>
          </p:cNvSpPr>
          <p:nvPr>
            <p:ph type="body" idx="2"/>
          </p:nvPr>
        </p:nvSpPr>
        <p:spPr>
          <a:xfrm>
            <a:off x="396816" y="1825625"/>
            <a:ext cx="4076330" cy="4143854"/>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07" name="Shape 207"/>
          <p:cNvSpPr txBox="1">
            <a:spLocks noGrp="1"/>
          </p:cNvSpPr>
          <p:nvPr>
            <p:ph type="body" idx="3"/>
          </p:nvPr>
        </p:nvSpPr>
        <p:spPr>
          <a:xfrm>
            <a:off x="4621213" y="3286898"/>
            <a:ext cx="4195762" cy="2682582"/>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
        <p:nvSpPr>
          <p:cNvPr id="208" name="Shape 208"/>
          <p:cNvSpPr txBox="1">
            <a:spLocks noGrp="1"/>
          </p:cNvSpPr>
          <p:nvPr>
            <p:ph type="body" idx="4"/>
          </p:nvPr>
        </p:nvSpPr>
        <p:spPr>
          <a:xfrm>
            <a:off x="4621213" y="1825625"/>
            <a:ext cx="4195762" cy="1312991"/>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14" name="Shape 214"/>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15" name="Shape 215"/>
          <p:cNvSpPr txBox="1">
            <a:spLocks noGrp="1"/>
          </p:cNvSpPr>
          <p:nvPr>
            <p:ph type="body" idx="2"/>
          </p:nvPr>
        </p:nvSpPr>
        <p:spPr>
          <a:xfrm>
            <a:off x="4621213" y="1825625"/>
            <a:ext cx="4195762" cy="1312991"/>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0" u="none" strike="noStrike" cap="none" dirty="0">
              <a:solidFill>
                <a:schemeClr val="dk1"/>
              </a:solidFill>
              <a:latin typeface="Calibri"/>
              <a:ea typeface="Calibri"/>
              <a:cs typeface="Calibri"/>
              <a:sym typeface="Calibri"/>
            </a:endParaRPr>
          </a:p>
        </p:txBody>
      </p:sp>
      <p:sp>
        <p:nvSpPr>
          <p:cNvPr id="216" name="Shape 216"/>
          <p:cNvSpPr txBox="1">
            <a:spLocks noGrp="1"/>
          </p:cNvSpPr>
          <p:nvPr>
            <p:ph type="body" idx="3"/>
          </p:nvPr>
        </p:nvSpPr>
        <p:spPr>
          <a:xfrm>
            <a:off x="4621602" y="3286898"/>
            <a:ext cx="4194983" cy="2682581"/>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17" name="Shape 217"/>
          <p:cNvSpPr txBox="1">
            <a:spLocks noGrp="1"/>
          </p:cNvSpPr>
          <p:nvPr>
            <p:ph type="body" idx="4"/>
          </p:nvPr>
        </p:nvSpPr>
        <p:spPr>
          <a:xfrm>
            <a:off x="396815" y="1825625"/>
            <a:ext cx="4076331" cy="4143854"/>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23" name="Shape 223"/>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24" name="Shape 224"/>
          <p:cNvSpPr txBox="1">
            <a:spLocks noGrp="1"/>
          </p:cNvSpPr>
          <p:nvPr>
            <p:ph type="body" idx="2"/>
          </p:nvPr>
        </p:nvSpPr>
        <p:spPr>
          <a:xfrm>
            <a:off x="396816" y="1825625"/>
            <a:ext cx="4076330" cy="1992613"/>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25" name="Shape 225"/>
          <p:cNvSpPr txBox="1">
            <a:spLocks noGrp="1"/>
          </p:cNvSpPr>
          <p:nvPr>
            <p:ph type="body" idx="3"/>
          </p:nvPr>
        </p:nvSpPr>
        <p:spPr>
          <a:xfrm>
            <a:off x="4621213" y="1825625"/>
            <a:ext cx="4195762" cy="1992613"/>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
        <p:nvSpPr>
          <p:cNvPr id="226" name="Shape 226"/>
          <p:cNvSpPr txBox="1">
            <a:spLocks noGrp="1"/>
          </p:cNvSpPr>
          <p:nvPr>
            <p:ph type="body" idx="4"/>
          </p:nvPr>
        </p:nvSpPr>
        <p:spPr>
          <a:xfrm>
            <a:off x="4621213" y="3976866"/>
            <a:ext cx="4195762" cy="1992613"/>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
        <p:nvSpPr>
          <p:cNvPr id="227" name="Shape 227"/>
          <p:cNvSpPr txBox="1">
            <a:spLocks noGrp="1"/>
          </p:cNvSpPr>
          <p:nvPr>
            <p:ph type="body" idx="5"/>
          </p:nvPr>
        </p:nvSpPr>
        <p:spPr>
          <a:xfrm>
            <a:off x="396815" y="3976866"/>
            <a:ext cx="4076331" cy="1992613"/>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33" name="Shape 233"/>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34" name="Shape 234"/>
          <p:cNvSpPr txBox="1">
            <a:spLocks noGrp="1"/>
          </p:cNvSpPr>
          <p:nvPr>
            <p:ph type="body" idx="2"/>
          </p:nvPr>
        </p:nvSpPr>
        <p:spPr>
          <a:xfrm>
            <a:off x="396816" y="1825625"/>
            <a:ext cx="2890081" cy="4143854"/>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35" name="Shape 235"/>
          <p:cNvSpPr txBox="1">
            <a:spLocks noGrp="1"/>
          </p:cNvSpPr>
          <p:nvPr>
            <p:ph type="body" idx="3"/>
          </p:nvPr>
        </p:nvSpPr>
        <p:spPr>
          <a:xfrm>
            <a:off x="3459892" y="1825626"/>
            <a:ext cx="5357083" cy="4143854"/>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41" name="Shape 241"/>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42" name="Shape 242"/>
          <p:cNvSpPr txBox="1">
            <a:spLocks noGrp="1"/>
          </p:cNvSpPr>
          <p:nvPr>
            <p:ph type="body" idx="2"/>
          </p:nvPr>
        </p:nvSpPr>
        <p:spPr>
          <a:xfrm>
            <a:off x="410743" y="4656488"/>
            <a:ext cx="4062403" cy="1312991"/>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0" u="none" strike="noStrike" cap="none" dirty="0">
              <a:solidFill>
                <a:schemeClr val="dk1"/>
              </a:solidFill>
              <a:latin typeface="Calibri"/>
              <a:ea typeface="Calibri"/>
              <a:cs typeface="Calibri"/>
              <a:sym typeface="Calibri"/>
            </a:endParaRPr>
          </a:p>
        </p:txBody>
      </p:sp>
      <p:sp>
        <p:nvSpPr>
          <p:cNvPr id="243" name="Shape 243"/>
          <p:cNvSpPr txBox="1">
            <a:spLocks noGrp="1"/>
          </p:cNvSpPr>
          <p:nvPr>
            <p:ph type="body" idx="3"/>
          </p:nvPr>
        </p:nvSpPr>
        <p:spPr>
          <a:xfrm>
            <a:off x="396815" y="1825625"/>
            <a:ext cx="4076331" cy="2659878"/>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44" name="Shape 244"/>
          <p:cNvSpPr txBox="1">
            <a:spLocks noGrp="1"/>
          </p:cNvSpPr>
          <p:nvPr>
            <p:ph type="body" idx="4"/>
          </p:nvPr>
        </p:nvSpPr>
        <p:spPr>
          <a:xfrm>
            <a:off x="4606505" y="1825625"/>
            <a:ext cx="4209691" cy="4143854"/>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a:extLst>
              <a:ext uri="{FF2B5EF4-FFF2-40B4-BE49-F238E27FC236}">
                <a16:creationId xmlns:a16="http://schemas.microsoft.com/office/drawing/2014/main" id="{C987CEE3-0E0B-624A-A0D4-8039579B6055}"/>
              </a:ext>
            </a:extLst>
          </p:cNvPr>
          <p:cNvSpPr>
            <a:spLocks noGrp="1"/>
          </p:cNvSpPr>
          <p:nvPr>
            <p:ph type="ctrTitle"/>
          </p:nvPr>
        </p:nvSpPr>
        <p:spPr/>
        <p:txBody>
          <a:bodyPr/>
          <a:lstStyle/>
          <a:p>
            <a:r>
              <a:rPr lang="en-US" dirty="0"/>
              <a:t>Armando Walter Colombo (Fellow IEEE)</a:t>
            </a:r>
            <a:br>
              <a:rPr lang="en-US" dirty="0"/>
            </a:br>
            <a:r>
              <a:rPr lang="en-US" i="1" dirty="0">
                <a:solidFill>
                  <a:schemeClr val="accent3">
                    <a:lumMod val="75000"/>
                  </a:schemeClr>
                </a:solidFill>
              </a:rPr>
              <a:t>Recommended as New DL</a:t>
            </a:r>
            <a:br>
              <a:rPr lang="en-US" dirty="0"/>
            </a:br>
            <a:endParaRPr lang="en-US" dirty="0"/>
          </a:p>
        </p:txBody>
      </p:sp>
      <p:sp>
        <p:nvSpPr>
          <p:cNvPr id="3" name="Text Placeholder 2">
            <a:extLst>
              <a:ext uri="{FF2B5EF4-FFF2-40B4-BE49-F238E27FC236}">
                <a16:creationId xmlns:a16="http://schemas.microsoft.com/office/drawing/2014/main" id="{62A7D427-04A3-EB48-9356-F99A2A681714}"/>
              </a:ext>
            </a:extLst>
          </p:cNvPr>
          <p:cNvSpPr>
            <a:spLocks noGrp="1"/>
          </p:cNvSpPr>
          <p:nvPr>
            <p:ph type="body" idx="2"/>
          </p:nvPr>
        </p:nvSpPr>
        <p:spPr/>
        <p:txBody>
          <a:bodyPr/>
          <a:lstStyle/>
          <a:p>
            <a:pPr marL="285750" indent="-285750"/>
            <a:r>
              <a:rPr lang="en-US" dirty="0"/>
              <a:t>Professor, Technology Dept, U. of Applied Sciences Emden/Leer, Germany &amp; Director, Inst. for Industrial Informatics, Automation &amp; Robotics (I2AR)</a:t>
            </a:r>
          </a:p>
          <a:p>
            <a:pPr marL="285750" indent="-285750"/>
            <a:r>
              <a:rPr lang="en-US" dirty="0"/>
              <a:t>Over 30 industrial patents </a:t>
            </a:r>
          </a:p>
          <a:p>
            <a:pPr marL="285750" indent="-285750"/>
            <a:r>
              <a:rPr lang="en-US" dirty="0"/>
              <a:t>Over 300 peer‐reviewed publications in journals, books, chapters of books, and conference proceedings (</a:t>
            </a:r>
            <a:r>
              <a:rPr lang="en-US" dirty="0">
                <a:hlinkClick r:id="rId3"/>
              </a:rPr>
              <a:t>https://scholar.google.de/citations?user=FgFDTMEAAAAJ&amp;hl=en</a:t>
            </a:r>
            <a:r>
              <a:rPr lang="en-US" dirty="0"/>
              <a:t>)</a:t>
            </a:r>
          </a:p>
          <a:p>
            <a:pPr marL="285750" indent="-285750"/>
            <a:r>
              <a:rPr lang="en-US" dirty="0"/>
              <a:t>Working as expert in the European Research Executive Agency (REA), ECSEL, Eureka‐, Canada Digital Supercluster‐, German BMBF/DLR IKT‐Programs and several other national research funding bodies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54" name="Shape 254"/>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55" name="Shape 255"/>
          <p:cNvSpPr txBox="1">
            <a:spLocks noGrp="1"/>
          </p:cNvSpPr>
          <p:nvPr>
            <p:ph type="body" idx="2"/>
          </p:nvPr>
        </p:nvSpPr>
        <p:spPr>
          <a:xfrm>
            <a:off x="410743" y="1839148"/>
            <a:ext cx="8405453" cy="792841"/>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0" u="none" strike="noStrike" cap="none" dirty="0">
              <a:solidFill>
                <a:schemeClr val="dk1"/>
              </a:solidFill>
              <a:latin typeface="Calibri"/>
              <a:ea typeface="Calibri"/>
              <a:cs typeface="Calibri"/>
              <a:sym typeface="Calibri"/>
            </a:endParaRPr>
          </a:p>
        </p:txBody>
      </p:sp>
      <p:sp>
        <p:nvSpPr>
          <p:cNvPr id="256" name="Shape 256"/>
          <p:cNvSpPr txBox="1">
            <a:spLocks noGrp="1"/>
          </p:cNvSpPr>
          <p:nvPr>
            <p:ph type="body" idx="3"/>
          </p:nvPr>
        </p:nvSpPr>
        <p:spPr>
          <a:xfrm>
            <a:off x="396815" y="2706131"/>
            <a:ext cx="8419381" cy="2545491"/>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57" name="Shape 257"/>
          <p:cNvSpPr txBox="1">
            <a:spLocks noGrp="1"/>
          </p:cNvSpPr>
          <p:nvPr>
            <p:ph type="body" idx="4"/>
          </p:nvPr>
        </p:nvSpPr>
        <p:spPr>
          <a:xfrm>
            <a:off x="396815" y="5348467"/>
            <a:ext cx="8419381" cy="595133"/>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rgbClr val="0066A1"/>
              </a:buClr>
              <a:buSzPct val="100000"/>
              <a:buFont typeface="Arial"/>
              <a:buNone/>
            </a:pPr>
            <a:endParaRPr sz="1800" b="1" i="1" u="none" strike="noStrike" cap="none" dirty="0">
              <a:solidFill>
                <a:srgbClr val="0066A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63" name="Shape 263"/>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64" name="Shape 264"/>
          <p:cNvSpPr txBox="1">
            <a:spLocks noGrp="1"/>
          </p:cNvSpPr>
          <p:nvPr>
            <p:ph type="body" idx="2"/>
          </p:nvPr>
        </p:nvSpPr>
        <p:spPr>
          <a:xfrm>
            <a:off x="410743" y="1825625"/>
            <a:ext cx="8405453" cy="2264461"/>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0" u="none" strike="noStrike" cap="none" dirty="0">
              <a:solidFill>
                <a:schemeClr val="dk1"/>
              </a:solidFill>
              <a:latin typeface="Calibri"/>
              <a:ea typeface="Calibri"/>
              <a:cs typeface="Calibri"/>
              <a:sym typeface="Calibri"/>
            </a:endParaRPr>
          </a:p>
        </p:txBody>
      </p:sp>
      <p:sp>
        <p:nvSpPr>
          <p:cNvPr id="265" name="Shape 265"/>
          <p:cNvSpPr txBox="1">
            <a:spLocks noGrp="1"/>
          </p:cNvSpPr>
          <p:nvPr>
            <p:ph type="body" idx="3"/>
          </p:nvPr>
        </p:nvSpPr>
        <p:spPr>
          <a:xfrm>
            <a:off x="396815" y="4213653"/>
            <a:ext cx="4076331" cy="1755825"/>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66" name="Shape 266"/>
          <p:cNvSpPr txBox="1">
            <a:spLocks noGrp="1"/>
          </p:cNvSpPr>
          <p:nvPr>
            <p:ph type="body" idx="4"/>
          </p:nvPr>
        </p:nvSpPr>
        <p:spPr>
          <a:xfrm>
            <a:off x="4606505" y="4213653"/>
            <a:ext cx="4209691" cy="1755826"/>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endParaRPr sz="3060" b="1" i="0" u="none" strike="noStrike" cap="none" dirty="0">
              <a:solidFill>
                <a:srgbClr val="0066A1"/>
              </a:solidFill>
              <a:latin typeface="Calibri"/>
              <a:ea typeface="Calibri"/>
              <a:cs typeface="Calibri"/>
              <a:sym typeface="Calibri"/>
            </a:endParaRPr>
          </a:p>
        </p:txBody>
      </p:sp>
      <p:sp>
        <p:nvSpPr>
          <p:cNvPr id="272" name="Shape 272"/>
          <p:cNvSpPr txBox="1">
            <a:spLocks noGrp="1"/>
          </p:cNvSpPr>
          <p:nvPr>
            <p:ph type="subTitle" idx="1"/>
          </p:nvPr>
        </p:nvSpPr>
        <p:spPr>
          <a:xfrm>
            <a:off x="396815" y="1199109"/>
            <a:ext cx="8419381" cy="422657"/>
          </a:xfrm>
          <a:prstGeom prst="rect">
            <a:avLst/>
          </a:prstGeom>
          <a:noFill/>
          <a:ln>
            <a:noFill/>
          </a:ln>
        </p:spPr>
        <p:txBody>
          <a:bodyPr wrap="square" lIns="91425" tIns="45700" rIns="91425" bIns="45700" anchor="t" anchorCtr="0">
            <a:noAutofit/>
          </a:bodyPr>
          <a:lstStyle/>
          <a:p>
            <a:pPr marL="0" marR="0" lvl="0" indent="-152400" algn="l" rtl="0">
              <a:lnSpc>
                <a:spcPct val="90000"/>
              </a:lnSpc>
              <a:spcBef>
                <a:spcPts val="0"/>
              </a:spcBef>
              <a:buClr>
                <a:srgbClr val="7F7F7F"/>
              </a:buClr>
              <a:buSzPct val="100000"/>
              <a:buFont typeface="Arial"/>
              <a:buNone/>
            </a:pPr>
            <a:endParaRPr sz="2400" b="1" i="1" u="none" strike="noStrike" cap="none" dirty="0">
              <a:solidFill>
                <a:srgbClr val="7F7F7F"/>
              </a:solidFill>
              <a:latin typeface="Calibri"/>
              <a:ea typeface="Calibri"/>
              <a:cs typeface="Calibri"/>
              <a:sym typeface="Calibri"/>
            </a:endParaRPr>
          </a:p>
        </p:txBody>
      </p:sp>
      <p:sp>
        <p:nvSpPr>
          <p:cNvPr id="273" name="Shape 273"/>
          <p:cNvSpPr txBox="1">
            <a:spLocks noGrp="1"/>
          </p:cNvSpPr>
          <p:nvPr>
            <p:ph type="body" idx="2"/>
          </p:nvPr>
        </p:nvSpPr>
        <p:spPr>
          <a:xfrm>
            <a:off x="396815" y="1825625"/>
            <a:ext cx="4063973" cy="3166505"/>
          </a:xfrm>
          <a:prstGeom prst="rect">
            <a:avLst/>
          </a:prstGeom>
          <a:noFill/>
          <a:ln>
            <a:noFill/>
          </a:ln>
        </p:spPr>
        <p:txBody>
          <a:bodyPr wrap="square" lIns="91425" tIns="45700" rIns="91425" bIns="45700" anchor="t" anchorCtr="0">
            <a:noAutofit/>
          </a:bodyPr>
          <a:lstStyle/>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
        <p:nvSpPr>
          <p:cNvPr id="274" name="Shape 274"/>
          <p:cNvSpPr txBox="1">
            <a:spLocks noGrp="1"/>
          </p:cNvSpPr>
          <p:nvPr>
            <p:ph type="body" idx="3"/>
          </p:nvPr>
        </p:nvSpPr>
        <p:spPr>
          <a:xfrm>
            <a:off x="396816" y="5078627"/>
            <a:ext cx="4063972" cy="890852"/>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rgbClr val="0066A1"/>
              </a:buClr>
              <a:buSzPct val="100000"/>
              <a:buFont typeface="Arial"/>
              <a:buNone/>
            </a:pPr>
            <a:endParaRPr sz="1800" b="1" i="1" u="none" strike="noStrike" cap="none" dirty="0">
              <a:solidFill>
                <a:srgbClr val="0066A1"/>
              </a:solidFill>
              <a:latin typeface="Calibri"/>
              <a:ea typeface="Calibri"/>
              <a:cs typeface="Calibri"/>
              <a:sym typeface="Calibri"/>
            </a:endParaRPr>
          </a:p>
        </p:txBody>
      </p:sp>
      <p:sp>
        <p:nvSpPr>
          <p:cNvPr id="275" name="Shape 275"/>
          <p:cNvSpPr txBox="1">
            <a:spLocks noGrp="1"/>
          </p:cNvSpPr>
          <p:nvPr>
            <p:ph type="body" idx="4"/>
          </p:nvPr>
        </p:nvSpPr>
        <p:spPr>
          <a:xfrm>
            <a:off x="4606505" y="1825625"/>
            <a:ext cx="4209691" cy="4143854"/>
          </a:xfrm>
          <a:prstGeom prst="rect">
            <a:avLst/>
          </a:prstGeom>
          <a:noFill/>
          <a:ln>
            <a:noFill/>
          </a:ln>
        </p:spPr>
        <p:txBody>
          <a:bodyPr wrap="square" lIns="91425" tIns="45700" rIns="91425" bIns="45700" anchor="t" anchorCtr="0">
            <a:noAutofit/>
          </a:bodyPr>
          <a:lstStyle/>
          <a:p>
            <a:pPr marL="0" marR="0" lvl="0" indent="-114300" algn="l" rtl="0">
              <a:lnSpc>
                <a:spcPct val="90000"/>
              </a:lnSpc>
              <a:spcBef>
                <a:spcPts val="0"/>
              </a:spcBef>
              <a:buClr>
                <a:schemeClr val="dk1"/>
              </a:buClr>
              <a:buSzPct val="100000"/>
              <a:buFont typeface="Arial"/>
              <a:buNone/>
            </a:pPr>
            <a:endParaRPr sz="1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C0BA4-15A1-834F-91A0-B453426DCC56}"/>
              </a:ext>
            </a:extLst>
          </p:cNvPr>
          <p:cNvSpPr>
            <a:spLocks noGrp="1"/>
          </p:cNvSpPr>
          <p:nvPr>
            <p:ph type="ctrTitle"/>
          </p:nvPr>
        </p:nvSpPr>
        <p:spPr/>
        <p:txBody>
          <a:bodyPr/>
          <a:lstStyle/>
          <a:p>
            <a:r>
              <a:rPr lang="en-US" dirty="0"/>
              <a:t>Armando Walter Colombo</a:t>
            </a:r>
          </a:p>
        </p:txBody>
      </p:sp>
      <p:sp>
        <p:nvSpPr>
          <p:cNvPr id="3" name="Text Placeholder 2">
            <a:extLst>
              <a:ext uri="{FF2B5EF4-FFF2-40B4-BE49-F238E27FC236}">
                <a16:creationId xmlns:a16="http://schemas.microsoft.com/office/drawing/2014/main" id="{08AE4342-E990-4647-961E-860F3B42834D}"/>
              </a:ext>
            </a:extLst>
          </p:cNvPr>
          <p:cNvSpPr>
            <a:spLocks noGrp="1"/>
          </p:cNvSpPr>
          <p:nvPr>
            <p:ph type="subTitle" idx="1"/>
          </p:nvPr>
        </p:nvSpPr>
        <p:spPr/>
        <p:txBody>
          <a:bodyPr/>
          <a:lstStyle/>
          <a:p>
            <a:r>
              <a:rPr lang="en-US" dirty="0"/>
              <a:t> Active IEEE Volunteer</a:t>
            </a:r>
          </a:p>
          <a:p>
            <a:r>
              <a:rPr lang="en-US" dirty="0"/>
              <a:t> </a:t>
            </a:r>
          </a:p>
        </p:txBody>
      </p:sp>
      <p:sp>
        <p:nvSpPr>
          <p:cNvPr id="5" name="Text Placeholder 4">
            <a:extLst>
              <a:ext uri="{FF2B5EF4-FFF2-40B4-BE49-F238E27FC236}">
                <a16:creationId xmlns:a16="http://schemas.microsoft.com/office/drawing/2014/main" id="{0DF7969B-1F74-6A44-A367-DA517E5C89AC}"/>
              </a:ext>
            </a:extLst>
          </p:cNvPr>
          <p:cNvSpPr>
            <a:spLocks noGrp="1"/>
          </p:cNvSpPr>
          <p:nvPr>
            <p:ph type="body" idx="2"/>
          </p:nvPr>
        </p:nvSpPr>
        <p:spPr/>
        <p:txBody>
          <a:bodyPr/>
          <a:lstStyle/>
          <a:p>
            <a:r>
              <a:rPr lang="en-US" dirty="0"/>
              <a:t>General co‐chair of several international conferences</a:t>
            </a:r>
          </a:p>
          <a:p>
            <a:r>
              <a:rPr lang="en-US" dirty="0"/>
              <a:t> Cofounder of the IEEE IES TC on Industrial Cyber‐Physical Systems, TC on Industrial Agents, &amp; TC on Industrial Informatics. </a:t>
            </a:r>
          </a:p>
          <a:p>
            <a:r>
              <a:rPr lang="en-US" dirty="0"/>
              <a:t> Current member of the IEEE IES AdCom</a:t>
            </a:r>
          </a:p>
          <a:p>
            <a:r>
              <a:rPr lang="en-US" dirty="0"/>
              <a:t> Current member of IEEE Systems Council AdCom</a:t>
            </a:r>
          </a:p>
          <a:p>
            <a:endParaRPr lang="en-US" dirty="0"/>
          </a:p>
        </p:txBody>
      </p:sp>
      <p:sp>
        <p:nvSpPr>
          <p:cNvPr id="6" name="TextBox 5">
            <a:extLst>
              <a:ext uri="{FF2B5EF4-FFF2-40B4-BE49-F238E27FC236}">
                <a16:creationId xmlns:a16="http://schemas.microsoft.com/office/drawing/2014/main" id="{ABB35858-E867-CB4F-ABF8-163ACF2840F6}"/>
              </a:ext>
            </a:extLst>
          </p:cNvPr>
          <p:cNvSpPr txBox="1"/>
          <p:nvPr/>
        </p:nvSpPr>
        <p:spPr>
          <a:xfrm>
            <a:off x="288506" y="3897552"/>
            <a:ext cx="8313628" cy="1569660"/>
          </a:xfrm>
          <a:prstGeom prst="rect">
            <a:avLst/>
          </a:prstGeom>
          <a:noFill/>
        </p:spPr>
        <p:txBody>
          <a:bodyPr wrap="square" rtlCol="0">
            <a:spAutoFit/>
          </a:bodyPr>
          <a:lstStyle/>
          <a:p>
            <a:r>
              <a:rPr lang="en-US" sz="2400" dirty="0"/>
              <a:t>Presentation </a:t>
            </a:r>
            <a:r>
              <a:rPr lang="en-US" sz="2400" dirty="0">
                <a:latin typeface="Calibri" panose="020F0502020204030204" pitchFamily="34" charset="0"/>
                <a:cs typeface="Calibri" panose="020F0502020204030204" pitchFamily="34" charset="0"/>
              </a:rPr>
              <a:t>topic</a:t>
            </a:r>
            <a:r>
              <a:rPr lang="en-US" sz="2400" dirty="0"/>
              <a:t>: </a:t>
            </a:r>
            <a:br>
              <a:rPr lang="en-US" sz="2400" dirty="0"/>
            </a:br>
            <a:r>
              <a:rPr lang="en-US" sz="2400" dirty="0"/>
              <a:t>Engineering Industrial Systems‐of‐Cyber‐Physical Systems ( ISoCPS), Digitalizing an Industrial Eco‐System using the DIN SPEC 91345 / IEC PAS 63088 RAMI4.0</a:t>
            </a:r>
          </a:p>
        </p:txBody>
      </p:sp>
    </p:spTree>
    <p:extLst>
      <p:ext uri="{BB962C8B-B14F-4D97-AF65-F5344CB8AC3E}">
        <p14:creationId xmlns:p14="http://schemas.microsoft.com/office/powerpoint/2010/main" val="356614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2D3A0-7DD1-BF4E-877A-B667B547B5F1}"/>
              </a:ext>
            </a:extLst>
          </p:cNvPr>
          <p:cNvSpPr>
            <a:spLocks noGrp="1"/>
          </p:cNvSpPr>
          <p:nvPr>
            <p:ph type="ctrTitle"/>
          </p:nvPr>
        </p:nvSpPr>
        <p:spPr>
          <a:xfrm>
            <a:off x="259644" y="565422"/>
            <a:ext cx="8692445" cy="687646"/>
          </a:xfrm>
        </p:spPr>
        <p:txBody>
          <a:bodyPr/>
          <a:lstStyle/>
          <a:p>
            <a:r>
              <a:rPr lang="en-US" sz="2400" dirty="0"/>
              <a:t>Presentation Description</a:t>
            </a:r>
          </a:p>
        </p:txBody>
      </p:sp>
      <p:sp>
        <p:nvSpPr>
          <p:cNvPr id="3" name="Text Placeholder 2">
            <a:extLst>
              <a:ext uri="{FF2B5EF4-FFF2-40B4-BE49-F238E27FC236}">
                <a16:creationId xmlns:a16="http://schemas.microsoft.com/office/drawing/2014/main" id="{0A02AE0C-2DDB-3944-A611-CD13AE7C851D}"/>
              </a:ext>
            </a:extLst>
          </p:cNvPr>
          <p:cNvSpPr>
            <a:spLocks noGrp="1"/>
          </p:cNvSpPr>
          <p:nvPr>
            <p:ph type="body" idx="2"/>
          </p:nvPr>
        </p:nvSpPr>
        <p:spPr>
          <a:xfrm>
            <a:off x="396175" y="1357469"/>
            <a:ext cx="8419381" cy="4143854"/>
          </a:xfrm>
        </p:spPr>
        <p:txBody>
          <a:bodyPr/>
          <a:lstStyle/>
          <a:p>
            <a:pPr>
              <a:buNone/>
            </a:pPr>
            <a:r>
              <a:rPr lang="en-US" dirty="0"/>
              <a:t>After presenting the scientific and technical background behind Industrial Systems‐of‐Cyber‐ Physical‐Systems (ISoCPS), their relationship to other frameworks like Systems‐of‐Systems Engineering, Industrial Internet‐of‐Things (IIoT), Industrie 4.0, and associated technology standardization/normalization initiatives (such as RAMI4.0 ‐ DIN SPEC 91345 / IEC PAS 63088, SGAM), the audience/participants of the Lecture will get a deep view about (1) How to engineer and operate ISoCPS? (2) Which is the minimal necessary pre‐existing Know‐How for trainees, engineers, managers but also students and teachers in order to work with ISoCPS?  (3) What and how to learn ISoCPS? (Recommendations for graduated and post‐graduate students, engineers and industrialists) (4) What and How to teach ICPS? (Recommendations for trainees, professors, etc.) (5) Which should be the essential and unavoidable body of knowledge for building an educational curriculum for Engineering ISoCPS?</a:t>
            </a:r>
          </a:p>
        </p:txBody>
      </p:sp>
    </p:spTree>
    <p:extLst>
      <p:ext uri="{BB962C8B-B14F-4D97-AF65-F5344CB8AC3E}">
        <p14:creationId xmlns:p14="http://schemas.microsoft.com/office/powerpoint/2010/main" val="232843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ctrTitle"/>
          </p:nvPr>
        </p:nvSpPr>
        <p:spPr>
          <a:xfrm>
            <a:off x="685800" y="2273452"/>
            <a:ext cx="7772400" cy="903922"/>
          </a:xfrm>
          <a:prstGeom prst="rect">
            <a:avLst/>
          </a:prstGeom>
          <a:noFill/>
          <a:ln>
            <a:noFill/>
          </a:ln>
        </p:spPr>
        <p:txBody>
          <a:bodyPr wrap="square" lIns="91425" tIns="45700" rIns="91425" bIns="45700" anchor="t" anchorCtr="0">
            <a:noAutofit/>
          </a:bodyPr>
          <a:lstStyle/>
          <a:p>
            <a:pPr marL="0" marR="0" lvl="0" indent="-279400" algn="ctr" rtl="0">
              <a:lnSpc>
                <a:spcPct val="90000"/>
              </a:lnSpc>
              <a:spcBef>
                <a:spcPts val="0"/>
              </a:spcBef>
              <a:buClr>
                <a:srgbClr val="0066A1"/>
              </a:buClr>
              <a:buSzPct val="100000"/>
              <a:buFont typeface="Calibri"/>
              <a:buNone/>
            </a:pPr>
            <a:r>
              <a:rPr lang="en-US" sz="4400" b="1" i="0" u="none" strike="noStrike" cap="none" dirty="0">
                <a:solidFill>
                  <a:srgbClr val="0066A1"/>
                </a:solidFill>
                <a:latin typeface="Calibri"/>
                <a:ea typeface="Calibri"/>
                <a:cs typeface="Calibri"/>
                <a:sym typeface="Calibri"/>
              </a:rPr>
              <a:t>Systems Council Distinguished Lectures</a:t>
            </a:r>
            <a:endParaRPr sz="4400" b="1" i="0" u="none" strike="noStrike" cap="none" dirty="0">
              <a:solidFill>
                <a:srgbClr val="0066A1"/>
              </a:solidFill>
              <a:latin typeface="Calibri"/>
              <a:ea typeface="Calibri"/>
              <a:cs typeface="Calibri"/>
              <a:sym typeface="Calibri"/>
            </a:endParaRPr>
          </a:p>
        </p:txBody>
      </p:sp>
      <p:sp>
        <p:nvSpPr>
          <p:cNvPr id="167" name="Shape 167"/>
          <p:cNvSpPr txBox="1">
            <a:spLocks noGrp="1"/>
          </p:cNvSpPr>
          <p:nvPr>
            <p:ph type="subTitle" idx="1"/>
          </p:nvPr>
        </p:nvSpPr>
        <p:spPr>
          <a:xfrm>
            <a:off x="685800" y="3612350"/>
            <a:ext cx="7772400" cy="1244282"/>
          </a:xfrm>
          <a:prstGeom prst="rect">
            <a:avLst/>
          </a:prstGeom>
          <a:noFill/>
          <a:ln>
            <a:noFill/>
          </a:ln>
        </p:spPr>
        <p:txBody>
          <a:bodyPr wrap="square" lIns="91425" tIns="45700" rIns="91425" bIns="45700" anchor="t" anchorCtr="0">
            <a:noAutofit/>
          </a:bodyPr>
          <a:lstStyle/>
          <a:p>
            <a:pPr marL="0" marR="0" lvl="0" indent="-177800" algn="l" rtl="0">
              <a:lnSpc>
                <a:spcPct val="90000"/>
              </a:lnSpc>
              <a:spcBef>
                <a:spcPts val="0"/>
              </a:spcBef>
              <a:buClr>
                <a:srgbClr val="7F7F7F"/>
              </a:buClr>
              <a:buSzPct val="100000"/>
              <a:buFont typeface="Arial"/>
              <a:buNone/>
            </a:pPr>
            <a:r>
              <a:rPr lang="en-US" sz="2800" b="1" i="1" u="none" strike="noStrike" cap="none" dirty="0">
                <a:solidFill>
                  <a:srgbClr val="7F7F7F"/>
                </a:solidFill>
                <a:latin typeface="Calibri"/>
                <a:ea typeface="Calibri"/>
                <a:cs typeface="Calibri"/>
                <a:sym typeface="Calibri"/>
              </a:rPr>
              <a:t>April – August 2019</a:t>
            </a:r>
            <a:endParaRPr sz="2800" b="1" i="1" u="none" strike="noStrike" cap="none" dirty="0">
              <a:solidFill>
                <a:srgbClr val="7F7F7F"/>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2" name="Title 1">
            <a:extLst>
              <a:ext uri="{FF2B5EF4-FFF2-40B4-BE49-F238E27FC236}">
                <a16:creationId xmlns:a16="http://schemas.microsoft.com/office/drawing/2014/main" id="{5ACA73D6-397F-6341-A49E-ACE50F655EF2}"/>
              </a:ext>
            </a:extLst>
          </p:cNvPr>
          <p:cNvSpPr>
            <a:spLocks noGrp="1"/>
          </p:cNvSpPr>
          <p:nvPr>
            <p:ph type="ctrTitle"/>
          </p:nvPr>
        </p:nvSpPr>
        <p:spPr/>
        <p:txBody>
          <a:bodyPr/>
          <a:lstStyle/>
          <a:p>
            <a:r>
              <a:rPr lang="en-US" dirty="0"/>
              <a:t>Jose Azorin</a:t>
            </a:r>
          </a:p>
        </p:txBody>
      </p:sp>
      <p:sp>
        <p:nvSpPr>
          <p:cNvPr id="4" name="Text Placeholder 3">
            <a:extLst>
              <a:ext uri="{FF2B5EF4-FFF2-40B4-BE49-F238E27FC236}">
                <a16:creationId xmlns:a16="http://schemas.microsoft.com/office/drawing/2014/main" id="{8B5928B8-94ED-5C49-84D4-FDAB131BEE5A}"/>
              </a:ext>
            </a:extLst>
          </p:cNvPr>
          <p:cNvSpPr>
            <a:spLocks noGrp="1"/>
          </p:cNvSpPr>
          <p:nvPr>
            <p:ph type="body" idx="2"/>
          </p:nvPr>
        </p:nvSpPr>
        <p:spPr>
          <a:xfrm>
            <a:off x="396814" y="1654175"/>
            <a:ext cx="8419381" cy="4143854"/>
          </a:xfrm>
        </p:spPr>
        <p:txBody>
          <a:bodyPr/>
          <a:lstStyle/>
          <a:p>
            <a:r>
              <a:rPr lang="en-US" sz="2800" dirty="0"/>
              <a:t>Title: “Interacting with Robotic Exoskeletons by means of Brain-Computer Interfaces”</a:t>
            </a:r>
          </a:p>
          <a:p>
            <a:pPr marL="76200" indent="0">
              <a:buNone/>
            </a:pPr>
            <a:r>
              <a:rPr lang="en-US" sz="2800" dirty="0"/>
              <a:t>Workshop on “Major BCI methodological approaches and design of BCI applications for communication, neurorehabilitation, neurological assessment, deep brain stimulation and functional mapping with EEG and ECoG”, at the 41</a:t>
            </a:r>
            <a:r>
              <a:rPr lang="en-US" sz="2800" baseline="30000" dirty="0"/>
              <a:t>st</a:t>
            </a:r>
            <a:r>
              <a:rPr lang="en-US" sz="2800" dirty="0"/>
              <a:t> International Engineering in Medicine and Biology Conference, Berlin, Germany, July 23, 2019.</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ctrTitle"/>
          </p:nvPr>
        </p:nvSpPr>
        <p:spPr>
          <a:xfrm>
            <a:off x="396815" y="565421"/>
            <a:ext cx="8419381" cy="521507"/>
          </a:xfrm>
          <a:prstGeom prst="rect">
            <a:avLst/>
          </a:prstGeom>
          <a:noFill/>
          <a:ln>
            <a:noFill/>
          </a:ln>
        </p:spPr>
        <p:txBody>
          <a:bodyPr wrap="square" lIns="91425" tIns="45700" rIns="91425" bIns="45700" anchor="t" anchorCtr="0">
            <a:noAutofit/>
          </a:bodyPr>
          <a:lstStyle/>
          <a:p>
            <a:pPr marL="0" marR="0" lvl="0" indent="-194310" algn="l" rtl="0">
              <a:lnSpc>
                <a:spcPct val="90000"/>
              </a:lnSpc>
              <a:spcBef>
                <a:spcPts val="0"/>
              </a:spcBef>
              <a:buClr>
                <a:srgbClr val="0066A1"/>
              </a:buClr>
              <a:buSzPct val="100000"/>
              <a:buFont typeface="Calibri"/>
              <a:buNone/>
            </a:pPr>
            <a:r>
              <a:rPr lang="en-US" sz="3060" b="1" i="0" u="none" strike="noStrike" cap="none" dirty="0">
                <a:solidFill>
                  <a:srgbClr val="0066A1"/>
                </a:solidFill>
                <a:latin typeface="Calibri"/>
                <a:ea typeface="Calibri"/>
                <a:cs typeface="Calibri"/>
                <a:sym typeface="Calibri"/>
              </a:rPr>
              <a:t>Andy Chen</a:t>
            </a:r>
            <a:endParaRPr sz="3060" b="1" i="0" u="none" strike="noStrike" cap="none" dirty="0">
              <a:solidFill>
                <a:srgbClr val="0066A1"/>
              </a:solidFill>
              <a:latin typeface="Calibri"/>
              <a:ea typeface="Calibri"/>
              <a:cs typeface="Calibri"/>
              <a:sym typeface="Calibri"/>
            </a:endParaRPr>
          </a:p>
        </p:txBody>
      </p:sp>
      <p:sp>
        <p:nvSpPr>
          <p:cNvPr id="182" name="Shape 182"/>
          <p:cNvSpPr txBox="1">
            <a:spLocks noGrp="1"/>
          </p:cNvSpPr>
          <p:nvPr>
            <p:ph type="body" idx="2"/>
          </p:nvPr>
        </p:nvSpPr>
        <p:spPr>
          <a:xfrm>
            <a:off x="259029" y="1455897"/>
            <a:ext cx="8419381" cy="4143854"/>
          </a:xfrm>
          <a:prstGeom prst="rect">
            <a:avLst/>
          </a:prstGeom>
          <a:noFill/>
          <a:ln>
            <a:noFill/>
          </a:ln>
        </p:spPr>
        <p:txBody>
          <a:bodyPr wrap="square" lIns="91425" tIns="45700" rIns="91425" bIns="45700" anchor="t" anchorCtr="0">
            <a:noAutofit/>
          </a:bodyPr>
          <a:lstStyle/>
          <a:p>
            <a:r>
              <a:rPr lang="en-US" sz="2800" dirty="0"/>
              <a:t> “Building a Collaborative Energy Community”, 15th Smart Energy Event, Jameson Consulting Group, Halifax, Nova Scotia, Canada, April 16-17, 2019</a:t>
            </a:r>
          </a:p>
          <a:p>
            <a:r>
              <a:rPr lang="en-US" sz="2800" dirty="0"/>
              <a:t>“Public Sector and AI”,  AI for Good Summit, UN ITU, Geneva, Switzerland, May 27-31, 2019</a:t>
            </a:r>
          </a:p>
          <a:p>
            <a:r>
              <a:rPr lang="en-US" sz="2800" dirty="0"/>
              <a:t>“The 4th Industrial Revolution; Life and Enterprise of the Future”, 2019 International Conference on Management Science and Engineering, The National Natural Science Foundation of China, Daejeon, Korea, August 1-4, 2019</a:t>
            </a:r>
          </a:p>
          <a:p>
            <a:pPr marL="457200" marR="0" lvl="0" indent="-457200" algn="l" rtl="0">
              <a:lnSpc>
                <a:spcPct val="90000"/>
              </a:lnSpc>
              <a:spcBef>
                <a:spcPts val="0"/>
              </a:spcBef>
              <a:buClr>
                <a:srgbClr val="0066A1"/>
              </a:buClr>
              <a:buSzPct val="60000"/>
              <a:buFont typeface="Merriweather Sans"/>
              <a:buNone/>
            </a:pPr>
            <a:endParaRPr sz="20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DD91709-B163-0B47-9781-2C63ECD229E7}"/>
              </a:ext>
            </a:extLst>
          </p:cNvPr>
          <p:cNvSpPr>
            <a:spLocks noGrp="1"/>
          </p:cNvSpPr>
          <p:nvPr>
            <p:ph type="ctrTitle"/>
          </p:nvPr>
        </p:nvSpPr>
        <p:spPr/>
        <p:txBody>
          <a:bodyPr/>
          <a:lstStyle/>
          <a:p>
            <a:r>
              <a:rPr lang="en-US" dirty="0"/>
              <a:t>Vin Piuri</a:t>
            </a:r>
          </a:p>
        </p:txBody>
      </p:sp>
      <p:sp>
        <p:nvSpPr>
          <p:cNvPr id="8" name="Text Placeholder 7">
            <a:extLst>
              <a:ext uri="{FF2B5EF4-FFF2-40B4-BE49-F238E27FC236}">
                <a16:creationId xmlns:a16="http://schemas.microsoft.com/office/drawing/2014/main" id="{48CE2EEA-EE45-674B-96D7-F536CCDFA1D3}"/>
              </a:ext>
            </a:extLst>
          </p:cNvPr>
          <p:cNvSpPr>
            <a:spLocks noGrp="1"/>
          </p:cNvSpPr>
          <p:nvPr>
            <p:ph type="body" idx="2"/>
          </p:nvPr>
        </p:nvSpPr>
        <p:spPr>
          <a:xfrm>
            <a:off x="396814" y="1455511"/>
            <a:ext cx="8419381" cy="4143854"/>
          </a:xfrm>
        </p:spPr>
        <p:txBody>
          <a:bodyPr/>
          <a:lstStyle/>
          <a:p>
            <a:r>
              <a:rPr lang="en-US" dirty="0"/>
              <a:t>Computational Intelligence in Cloud Computing, 23rd IEEE International Conference on Intelligent Engineering Systems 2019, Godollo, Hungary, April 25-27, 2019</a:t>
            </a:r>
          </a:p>
          <a:p>
            <a:r>
              <a:rPr lang="en-US" dirty="0"/>
              <a:t>Artificial Intelligence for Industrial and Environmental Applications</a:t>
            </a:r>
            <a:br>
              <a:rPr lang="en-US" dirty="0"/>
            </a:br>
            <a:r>
              <a:rPr lang="en-US" dirty="0"/>
              <a:t>NIIT University, Neemrana, Rajasthan, India, April 29, 2019</a:t>
            </a:r>
          </a:p>
          <a:p>
            <a:r>
              <a:rPr lang="en-US" dirty="0"/>
              <a:t>Artificial Intelligence for Advanced Biometrics </a:t>
            </a:r>
            <a:br>
              <a:rPr lang="en-US" dirty="0"/>
            </a:br>
            <a:r>
              <a:rPr lang="en-US" dirty="0"/>
              <a:t>University of Auckland, New Zealand, May 16, 2019</a:t>
            </a:r>
          </a:p>
          <a:p>
            <a:r>
              <a:rPr lang="en-US" dirty="0"/>
              <a:t>Ambient Intelligence Convergence of Artificial Intelligence, Machine Learning, Biometrics, Cloud Computing, and Internet-of-Things</a:t>
            </a:r>
            <a:br>
              <a:rPr lang="en-US" dirty="0"/>
            </a:br>
            <a:r>
              <a:rPr lang="en-US" dirty="0"/>
              <a:t>Massey University, Palmerson North, New Zealand, May 17, 2019</a:t>
            </a:r>
          </a:p>
          <a:p>
            <a:r>
              <a:rPr lang="en-US" dirty="0"/>
              <a:t>Ambient Intelligence Convergence of Artificial Intelligence, Machine Learning, Biometrics, Cloud Computing, and Internet-of-Things</a:t>
            </a:r>
            <a:br>
              <a:rPr lang="en-US" dirty="0"/>
            </a:br>
            <a:r>
              <a:rPr lang="en-US" dirty="0"/>
              <a:t>Auckland University of Technology, Auckland, New Zealand – 23 May 2019</a:t>
            </a: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192587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8C4A5-F739-AA4F-B9F8-0C15607B98F5}"/>
              </a:ext>
            </a:extLst>
          </p:cNvPr>
          <p:cNvSpPr>
            <a:spLocks noGrp="1"/>
          </p:cNvSpPr>
          <p:nvPr>
            <p:ph type="ctrTitle"/>
          </p:nvPr>
        </p:nvSpPr>
        <p:spPr/>
        <p:txBody>
          <a:bodyPr/>
          <a:lstStyle/>
          <a:p>
            <a:r>
              <a:rPr lang="en-US" dirty="0"/>
              <a:t>Vin Piuri</a:t>
            </a:r>
          </a:p>
        </p:txBody>
      </p:sp>
      <p:sp>
        <p:nvSpPr>
          <p:cNvPr id="7" name="Text Placeholder 6">
            <a:extLst>
              <a:ext uri="{FF2B5EF4-FFF2-40B4-BE49-F238E27FC236}">
                <a16:creationId xmlns:a16="http://schemas.microsoft.com/office/drawing/2014/main" id="{17524C70-AA4C-A24D-BF1B-95561561930C}"/>
              </a:ext>
            </a:extLst>
          </p:cNvPr>
          <p:cNvSpPr>
            <a:spLocks noGrp="1"/>
          </p:cNvSpPr>
          <p:nvPr>
            <p:ph type="body" idx="2"/>
          </p:nvPr>
        </p:nvSpPr>
        <p:spPr>
          <a:xfrm>
            <a:off x="309730" y="1161596"/>
            <a:ext cx="8419381" cy="4596946"/>
          </a:xfrm>
        </p:spPr>
        <p:txBody>
          <a:bodyPr/>
          <a:lstStyle/>
          <a:p>
            <a:r>
              <a:rPr lang="en-US" dirty="0"/>
              <a:t>Ambient Intelligence Convergence of Artificial Intelligence, Cloud Computing, Internet-of-Things, and Biometrics for Smart Environments</a:t>
            </a:r>
            <a:br>
              <a:rPr lang="en-US" dirty="0"/>
            </a:br>
            <a:r>
              <a:rPr lang="en-US" dirty="0"/>
              <a:t>4th IEEE International Conference on Fog and Mobile Edge Computing &amp; 6th IEEE International Conference on Software Defined Systems, Rome, Italy, June 10-13, 2019</a:t>
            </a:r>
          </a:p>
          <a:p>
            <a:r>
              <a:rPr lang="en-US" dirty="0"/>
              <a:t>Bridging the Gap: Electric Market Trends and Promising Technologies to Bet on in the Next Future, 13th IEEE PowerTech 2019, Milano, Italy, June 24, 2019</a:t>
            </a:r>
          </a:p>
          <a:p>
            <a:r>
              <a:rPr lang="en-US" dirty="0"/>
              <a:t>Ambient Intelligence Convergence of Artificial Intelligence, Machine Learning, Biometrics, Cloud Computing, and Internet-of-Things</a:t>
            </a:r>
            <a:br>
              <a:rPr lang="en-US" dirty="0"/>
            </a:br>
            <a:r>
              <a:rPr lang="en-US" dirty="0"/>
              <a:t>Faculty Development Program on Sensor Networks and IoTs, Indian Institute of Technology Dhanbad, India, June 26, 2016</a:t>
            </a:r>
          </a:p>
          <a:p>
            <a:r>
              <a:rPr lang="en-US" dirty="0"/>
              <a:t>Ambient Intelligence Convergence of Artificial Intelligence, Machine Learning, Biometrics, Cloud Computing, and Internet of Things</a:t>
            </a:r>
            <a:br>
              <a:rPr lang="en-US" dirty="0"/>
            </a:br>
            <a:r>
              <a:rPr lang="en-US" dirty="0"/>
              <a:t>2019 IEEE Smart World Congress, Leicester, UK, August 20, 2019</a:t>
            </a:r>
          </a:p>
        </p:txBody>
      </p:sp>
    </p:spTree>
    <p:extLst>
      <p:ext uri="{BB962C8B-B14F-4D97-AF65-F5344CB8AC3E}">
        <p14:creationId xmlns:p14="http://schemas.microsoft.com/office/powerpoint/2010/main" val="580575580"/>
      </p:ext>
    </p:extLst>
  </p:cSld>
  <p:clrMapOvr>
    <a:masterClrMapping/>
  </p:clrMapOvr>
</p:sld>
</file>

<file path=ppt/theme/theme1.xml><?xml version="1.0" encoding="utf-8"?>
<a:theme xmlns:a="http://schemas.openxmlformats.org/drawingml/2006/main" name="Title Slides">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EEE-Corporate-Presentation-Template-PPT-BasicVersion-FullScreen" id="{1177C61B-2E63-BA42-A5E0-0ACB36C1E41D}" vid="{1397E9C9-3CC1-F743-93C0-A1209741CD15}"/>
    </a:ext>
  </a:extLst>
</a:theme>
</file>

<file path=ppt/theme/theme2.xml><?xml version="1.0" encoding="utf-8"?>
<a:theme xmlns:a="http://schemas.openxmlformats.org/drawingml/2006/main" name="Divider Slides">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EEE-Corporate-Presentation-Template-PPT-BasicVersion-FullScreen" id="{1177C61B-2E63-BA42-A5E0-0ACB36C1E41D}" vid="{13AC0937-D10D-2C41-8AEA-56F67E08CF53}"/>
    </a:ext>
  </a:extLst>
</a:theme>
</file>

<file path=ppt/theme/theme3.xml><?xml version="1.0" encoding="utf-8"?>
<a:theme xmlns:a="http://schemas.openxmlformats.org/drawingml/2006/main" name="Content Slides">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EEE-Corporate-Presentation-Template-PPT-BasicVersion-FullScreen" id="{1177C61B-2E63-BA42-A5E0-0ACB36C1E41D}" vid="{F9158EAD-7C43-AF48-B37E-FE2D24FA63D0}"/>
    </a:ext>
  </a:ext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 Light</Template>
  <TotalTime>105</TotalTime>
  <Words>645</Words>
  <Application>Microsoft Macintosh PowerPoint</Application>
  <PresentationFormat>On-screen Show (4:3)</PresentationFormat>
  <Paragraphs>49</Paragraphs>
  <Slides>22</Slides>
  <Notes>16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22</vt:i4>
      </vt:variant>
    </vt:vector>
  </HeadingPairs>
  <TitlesOfParts>
    <vt:vector size="29" baseType="lpstr">
      <vt:lpstr>Arial</vt:lpstr>
      <vt:lpstr>Calibri</vt:lpstr>
      <vt:lpstr>Merriweather Sans</vt:lpstr>
      <vt:lpstr>Noto Sans Symbols</vt:lpstr>
      <vt:lpstr>Title Slides</vt:lpstr>
      <vt:lpstr>Divider Slides</vt:lpstr>
      <vt:lpstr>Content Slides</vt:lpstr>
      <vt:lpstr>Distinguished Lecturer Program</vt:lpstr>
      <vt:lpstr>Armando Walter Colombo (Fellow IEEE) Recommended as New DL </vt:lpstr>
      <vt:lpstr>Armando Walter Colombo</vt:lpstr>
      <vt:lpstr>Presentation Description</vt:lpstr>
      <vt:lpstr>Systems Council Distinguished Lectures</vt:lpstr>
      <vt:lpstr>Jose Azorin</vt:lpstr>
      <vt:lpstr>Andy Chen</vt:lpstr>
      <vt:lpstr>Vin Piuri</vt:lpstr>
      <vt:lpstr>Vin Piuri</vt:lpstr>
      <vt:lpstr>Pierangela Samarati</vt:lpstr>
      <vt:lpstr>Pierangela Samarati</vt:lpstr>
      <vt:lpstr>Stephanie 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21</cp:revision>
  <dcterms:created xsi:type="dcterms:W3CDTF">2019-08-24T19:52:13Z</dcterms:created>
  <dcterms:modified xsi:type="dcterms:W3CDTF">2019-08-30T00:30:42Z</dcterms:modified>
</cp:coreProperties>
</file>