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sldIdLst>
    <p:sldId id="261" r:id="rId2"/>
    <p:sldId id="298" r:id="rId3"/>
    <p:sldId id="294" r:id="rId4"/>
    <p:sldId id="291" r:id="rId5"/>
    <p:sldId id="327" r:id="rId6"/>
    <p:sldId id="293" r:id="rId7"/>
    <p:sldId id="335" r:id="rId8"/>
    <p:sldId id="292" r:id="rId9"/>
    <p:sldId id="295" r:id="rId10"/>
    <p:sldId id="296" r:id="rId11"/>
    <p:sldId id="297" r:id="rId12"/>
    <p:sldId id="331" r:id="rId13"/>
    <p:sldId id="332" r:id="rId14"/>
    <p:sldId id="333" r:id="rId15"/>
    <p:sldId id="299" r:id="rId16"/>
    <p:sldId id="301" r:id="rId17"/>
    <p:sldId id="300" r:id="rId18"/>
    <p:sldId id="269" r:id="rId19"/>
    <p:sldId id="334" r:id="rId20"/>
    <p:sldId id="285" r:id="rId21"/>
    <p:sldId id="290" r:id="rId22"/>
  </p:sldIdLst>
  <p:sldSz cx="9144000" cy="6858000" type="screen4x3"/>
  <p:notesSz cx="6858000" cy="9313863"/>
  <p:defaultTextStyle>
    <a:defPPr>
      <a:defRPr lang="en-US"/>
    </a:defPPr>
    <a:lvl1pPr algn="l" rtl="0" fontAlgn="base">
      <a:spcBef>
        <a:spcPct val="0"/>
      </a:spcBef>
      <a:spcAft>
        <a:spcPct val="0"/>
      </a:spcAft>
      <a:defRPr sz="2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A50021"/>
    <a:srgbClr val="000099"/>
    <a:srgbClr val="CC3300"/>
    <a:srgbClr val="9900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0" autoAdjust="0"/>
    <p:restoredTop sz="94670" autoAdjust="0"/>
  </p:normalViewPr>
  <p:slideViewPr>
    <p:cSldViewPr>
      <p:cViewPr varScale="1">
        <p:scale>
          <a:sx n="108" d="100"/>
          <a:sy n="108" d="100"/>
        </p:scale>
        <p:origin x="786" y="108"/>
      </p:cViewPr>
      <p:guideLst>
        <p:guide orient="horz" pos="2160"/>
        <p:guide pos="2880"/>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CR\AppData\Local\Temp\conference_net_grap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a:t>Net S/C Conference Portfolio Performance</a:t>
            </a:r>
          </a:p>
        </c:rich>
      </c:tx>
      <c:overlay val="0"/>
      <c:spPr>
        <a:noFill/>
        <a:ln w="25400">
          <a:noFill/>
        </a:ln>
      </c:spPr>
    </c:title>
    <c:autoTitleDeleted val="0"/>
    <c:plotArea>
      <c:layout/>
      <c:barChart>
        <c:barDir val="col"/>
        <c:grouping val="clustered"/>
        <c:varyColors val="0"/>
        <c:ser>
          <c:idx val="0"/>
          <c:order val="0"/>
          <c:tx>
            <c:v>Avg Net</c:v>
          </c:tx>
          <c:spPr>
            <a:solidFill>
              <a:srgbClr val="4F81BD"/>
            </a:solidFill>
            <a:ln w="3175">
              <a:solidFill>
                <a:srgbClr val="333399"/>
              </a:solidFill>
              <a:prstDash val="solid"/>
            </a:ln>
          </c:spPr>
          <c:invertIfNegative val="0"/>
          <c:cat>
            <c:strRef>
              <c:f>[conference_net_graph.xls]Data!$B$4:$B$47</c:f>
              <c:strCache>
                <c:ptCount val="44"/>
                <c:pt idx="0">
                  <c:v>SP-01</c:v>
                </c:pt>
                <c:pt idx="1">
                  <c:v>AP-03</c:v>
                </c:pt>
                <c:pt idx="2">
                  <c:v>CAS-04</c:v>
                </c:pt>
                <c:pt idx="3">
                  <c:v>NPS-05</c:v>
                </c:pt>
                <c:pt idx="4">
                  <c:v>VT-06</c:v>
                </c:pt>
                <c:pt idx="5">
                  <c:v>R-07</c:v>
                </c:pt>
                <c:pt idx="6">
                  <c:v>CE-08</c:v>
                </c:pt>
                <c:pt idx="7">
                  <c:v>IM-09</c:v>
                </c:pt>
                <c:pt idx="8">
                  <c:v>AES-10</c:v>
                </c:pt>
                <c:pt idx="9">
                  <c:v>CIS-11</c:v>
                </c:pt>
                <c:pt idx="10">
                  <c:v>IT-12</c:v>
                </c:pt>
                <c:pt idx="11">
                  <c:v>IE-13</c:v>
                </c:pt>
                <c:pt idx="12">
                  <c:v>EM-14</c:v>
                </c:pt>
                <c:pt idx="13">
                  <c:v>ED-15</c:v>
                </c:pt>
                <c:pt idx="14">
                  <c:v>*C-16</c:v>
                </c:pt>
                <c:pt idx="15">
                  <c:v>MTT-17</c:v>
                </c:pt>
                <c:pt idx="16">
                  <c:v>EMB-18</c:v>
                </c:pt>
                <c:pt idx="17">
                  <c:v>COMM-19</c:v>
                </c:pt>
                <c:pt idx="18">
                  <c:v>UFFC-20</c:v>
                </c:pt>
                <c:pt idx="19">
                  <c:v>CPMT-21</c:v>
                </c:pt>
                <c:pt idx="20">
                  <c:v>OE-22</c:v>
                </c:pt>
                <c:pt idx="21">
                  <c:v>CS-23</c:v>
                </c:pt>
                <c:pt idx="22">
                  <c:v>RA-24</c:v>
                </c:pt>
                <c:pt idx="23">
                  <c:v>Ed-25</c:v>
                </c:pt>
                <c:pt idx="24">
                  <c:v>PC-26</c:v>
                </c:pt>
                <c:pt idx="25">
                  <c:v>EMC-27</c:v>
                </c:pt>
                <c:pt idx="26">
                  <c:v>SMC-28</c:v>
                </c:pt>
                <c:pt idx="27">
                  <c:v>GRS-29</c:v>
                </c:pt>
                <c:pt idx="28">
                  <c:v>SIT-30</c:v>
                </c:pt>
                <c:pt idx="29">
                  <c:v>PE-31</c:v>
                </c:pt>
                <c:pt idx="30">
                  <c:v>DEI-32</c:v>
                </c:pt>
                <c:pt idx="31">
                  <c:v>MAG-33</c:v>
                </c:pt>
                <c:pt idx="32">
                  <c:v>IA-34</c:v>
                </c:pt>
                <c:pt idx="33">
                  <c:v>PEL-35</c:v>
                </c:pt>
                <c:pt idx="34">
                  <c:v>LEOS-36</c:v>
                </c:pt>
                <c:pt idx="35">
                  <c:v>SSC-37</c:v>
                </c:pt>
                <c:pt idx="36">
                  <c:v>ITS-38</c:v>
                </c:pt>
                <c:pt idx="37">
                  <c:v>SCN-39</c:v>
                </c:pt>
                <c:pt idx="38">
                  <c:v>ASC-41</c:v>
                </c:pt>
                <c:pt idx="39">
                  <c:v>NANO-42</c:v>
                </c:pt>
                <c:pt idx="40">
                  <c:v>PSE-43</c:v>
                </c:pt>
                <c:pt idx="41">
                  <c:v>CEDA-44</c:v>
                </c:pt>
                <c:pt idx="42">
                  <c:v>SYSC-45</c:v>
                </c:pt>
                <c:pt idx="43">
                  <c:v>BMC - 46</c:v>
                </c:pt>
              </c:strCache>
            </c:strRef>
          </c:cat>
          <c:val>
            <c:numRef>
              <c:f>[conference_net_graph.xls]Data!$Z$4:$Z$47</c:f>
              <c:numCache>
                <c:formatCode>_(* #,##0.0_);_(* \(#,##0.0\);_(* "-"??_);_(@_)</c:formatCode>
                <c:ptCount val="44"/>
                <c:pt idx="0">
                  <c:v>760.81958333333341</c:v>
                </c:pt>
                <c:pt idx="1">
                  <c:v>238.39111999999989</c:v>
                </c:pt>
                <c:pt idx="2">
                  <c:v>266.49811666666642</c:v>
                </c:pt>
                <c:pt idx="3">
                  <c:v>371.87542333333386</c:v>
                </c:pt>
                <c:pt idx="4">
                  <c:v>188.18525000000011</c:v>
                </c:pt>
                <c:pt idx="5">
                  <c:v>87.268379999999979</c:v>
                </c:pt>
                <c:pt idx="6">
                  <c:v>96.3554666666667</c:v>
                </c:pt>
                <c:pt idx="7">
                  <c:v>184.5310966666666</c:v>
                </c:pt>
                <c:pt idx="8">
                  <c:v>420.68696000000045</c:v>
                </c:pt>
                <c:pt idx="9">
                  <c:v>381.55958666666675</c:v>
                </c:pt>
                <c:pt idx="10">
                  <c:v>43.390513333333388</c:v>
                </c:pt>
                <c:pt idx="11">
                  <c:v>218.24981000000025</c:v>
                </c:pt>
                <c:pt idx="12">
                  <c:v>0</c:v>
                </c:pt>
                <c:pt idx="13">
                  <c:v>410.12332666666634</c:v>
                </c:pt>
                <c:pt idx="14">
                  <c:v>2639.9478866666614</c:v>
                </c:pt>
                <c:pt idx="15">
                  <c:v>934.96135000000049</c:v>
                </c:pt>
                <c:pt idx="16">
                  <c:v>467.32205666666619</c:v>
                </c:pt>
                <c:pt idx="17">
                  <c:v>2024.9012899999998</c:v>
                </c:pt>
                <c:pt idx="18">
                  <c:v>181.40138333333357</c:v>
                </c:pt>
                <c:pt idx="19">
                  <c:v>279.77860333333342</c:v>
                </c:pt>
                <c:pt idx="20">
                  <c:v>687.61581000000024</c:v>
                </c:pt>
                <c:pt idx="21">
                  <c:v>153.05055666666703</c:v>
                </c:pt>
                <c:pt idx="22">
                  <c:v>217.73727333333318</c:v>
                </c:pt>
                <c:pt idx="23">
                  <c:v>12.098629999999957</c:v>
                </c:pt>
                <c:pt idx="24">
                  <c:v>18.206823333333325</c:v>
                </c:pt>
                <c:pt idx="25">
                  <c:v>169.23364666666669</c:v>
                </c:pt>
                <c:pt idx="26">
                  <c:v>208.04789666666676</c:v>
                </c:pt>
                <c:pt idx="27">
                  <c:v>112.56129333333365</c:v>
                </c:pt>
                <c:pt idx="28">
                  <c:v>7.73590333333334</c:v>
                </c:pt>
                <c:pt idx="29">
                  <c:v>3969.3334000000004</c:v>
                </c:pt>
                <c:pt idx="30">
                  <c:v>118.52781000000004</c:v>
                </c:pt>
                <c:pt idx="31">
                  <c:v>145.39758333333293</c:v>
                </c:pt>
                <c:pt idx="32">
                  <c:v>755.6275833333334</c:v>
                </c:pt>
                <c:pt idx="33">
                  <c:v>313.76804666666612</c:v>
                </c:pt>
                <c:pt idx="34">
                  <c:v>743.5355433333325</c:v>
                </c:pt>
                <c:pt idx="35">
                  <c:v>284.85091999999986</c:v>
                </c:pt>
                <c:pt idx="36">
                  <c:v>116.86122666666665</c:v>
                </c:pt>
                <c:pt idx="37">
                  <c:v>163.30650333333324</c:v>
                </c:pt>
                <c:pt idx="38">
                  <c:v>106.64775333333333</c:v>
                </c:pt>
                <c:pt idx="39">
                  <c:v>42.835619999999949</c:v>
                </c:pt>
                <c:pt idx="40">
                  <c:v>32.176793333333364</c:v>
                </c:pt>
                <c:pt idx="41">
                  <c:v>156.12699999999973</c:v>
                </c:pt>
                <c:pt idx="42">
                  <c:v>34.626686666666671</c:v>
                </c:pt>
                <c:pt idx="43">
                  <c:v>48.20976666666661</c:v>
                </c:pt>
              </c:numCache>
            </c:numRef>
          </c:val>
          <c:extLst>
            <c:ext xmlns:c16="http://schemas.microsoft.com/office/drawing/2014/chart" uri="{C3380CC4-5D6E-409C-BE32-E72D297353CC}">
              <c16:uniqueId val="{00000000-FA71-485A-82F2-6A00E11FECBD}"/>
            </c:ext>
          </c:extLst>
        </c:ser>
        <c:dLbls>
          <c:showLegendKey val="0"/>
          <c:showVal val="0"/>
          <c:showCatName val="0"/>
          <c:showSerName val="0"/>
          <c:showPercent val="0"/>
          <c:showBubbleSize val="0"/>
        </c:dLbls>
        <c:gapWidth val="75"/>
        <c:overlap val="-25"/>
        <c:axId val="237153664"/>
        <c:axId val="237156992"/>
      </c:barChart>
      <c:lineChart>
        <c:grouping val="stacked"/>
        <c:varyColors val="0"/>
        <c:ser>
          <c:idx val="1"/>
          <c:order val="1"/>
          <c:tx>
            <c:v>Net to Exp %</c:v>
          </c:tx>
          <c:spPr>
            <a:ln w="47625">
              <a:noFill/>
            </a:ln>
          </c:spPr>
          <c:marker>
            <c:symbol val="diamond"/>
            <c:size val="5"/>
            <c:spPr>
              <a:solidFill>
                <a:srgbClr val="C0504D"/>
              </a:solidFill>
              <a:ln>
                <a:solidFill>
                  <a:srgbClr val="DD2D32"/>
                </a:solidFill>
                <a:prstDash val="solid"/>
              </a:ln>
            </c:spPr>
          </c:marker>
          <c:cat>
            <c:strRef>
              <c:f>[conference_net_graph.xls]Data!$B$4:$B$47</c:f>
              <c:strCache>
                <c:ptCount val="44"/>
                <c:pt idx="0">
                  <c:v>SP-01</c:v>
                </c:pt>
                <c:pt idx="1">
                  <c:v>AP-03</c:v>
                </c:pt>
                <c:pt idx="2">
                  <c:v>CAS-04</c:v>
                </c:pt>
                <c:pt idx="3">
                  <c:v>NPS-05</c:v>
                </c:pt>
                <c:pt idx="4">
                  <c:v>VT-06</c:v>
                </c:pt>
                <c:pt idx="5">
                  <c:v>R-07</c:v>
                </c:pt>
                <c:pt idx="6">
                  <c:v>CE-08</c:v>
                </c:pt>
                <c:pt idx="7">
                  <c:v>IM-09</c:v>
                </c:pt>
                <c:pt idx="8">
                  <c:v>AES-10</c:v>
                </c:pt>
                <c:pt idx="9">
                  <c:v>CIS-11</c:v>
                </c:pt>
                <c:pt idx="10">
                  <c:v>IT-12</c:v>
                </c:pt>
                <c:pt idx="11">
                  <c:v>IE-13</c:v>
                </c:pt>
                <c:pt idx="12">
                  <c:v>EM-14</c:v>
                </c:pt>
                <c:pt idx="13">
                  <c:v>ED-15</c:v>
                </c:pt>
                <c:pt idx="14">
                  <c:v>*C-16</c:v>
                </c:pt>
                <c:pt idx="15">
                  <c:v>MTT-17</c:v>
                </c:pt>
                <c:pt idx="16">
                  <c:v>EMB-18</c:v>
                </c:pt>
                <c:pt idx="17">
                  <c:v>COMM-19</c:v>
                </c:pt>
                <c:pt idx="18">
                  <c:v>UFFC-20</c:v>
                </c:pt>
                <c:pt idx="19">
                  <c:v>CPMT-21</c:v>
                </c:pt>
                <c:pt idx="20">
                  <c:v>OE-22</c:v>
                </c:pt>
                <c:pt idx="21">
                  <c:v>CS-23</c:v>
                </c:pt>
                <c:pt idx="22">
                  <c:v>RA-24</c:v>
                </c:pt>
                <c:pt idx="23">
                  <c:v>Ed-25</c:v>
                </c:pt>
                <c:pt idx="24">
                  <c:v>PC-26</c:v>
                </c:pt>
                <c:pt idx="25">
                  <c:v>EMC-27</c:v>
                </c:pt>
                <c:pt idx="26">
                  <c:v>SMC-28</c:v>
                </c:pt>
                <c:pt idx="27">
                  <c:v>GRS-29</c:v>
                </c:pt>
                <c:pt idx="28">
                  <c:v>SIT-30</c:v>
                </c:pt>
                <c:pt idx="29">
                  <c:v>PE-31</c:v>
                </c:pt>
                <c:pt idx="30">
                  <c:v>DEI-32</c:v>
                </c:pt>
                <c:pt idx="31">
                  <c:v>MAG-33</c:v>
                </c:pt>
                <c:pt idx="32">
                  <c:v>IA-34</c:v>
                </c:pt>
                <c:pt idx="33">
                  <c:v>PEL-35</c:v>
                </c:pt>
                <c:pt idx="34">
                  <c:v>LEOS-36</c:v>
                </c:pt>
                <c:pt idx="35">
                  <c:v>SSC-37</c:v>
                </c:pt>
                <c:pt idx="36">
                  <c:v>ITS-38</c:v>
                </c:pt>
                <c:pt idx="37">
                  <c:v>SCN-39</c:v>
                </c:pt>
                <c:pt idx="38">
                  <c:v>ASC-41</c:v>
                </c:pt>
                <c:pt idx="39">
                  <c:v>NANO-42</c:v>
                </c:pt>
                <c:pt idx="40">
                  <c:v>PSE-43</c:v>
                </c:pt>
                <c:pt idx="41">
                  <c:v>CEDA-44</c:v>
                </c:pt>
                <c:pt idx="42">
                  <c:v>SYSC-45</c:v>
                </c:pt>
                <c:pt idx="43">
                  <c:v>BMC - 46</c:v>
                </c:pt>
              </c:strCache>
            </c:strRef>
          </c:cat>
          <c:val>
            <c:numRef>
              <c:f>[conference_net_graph.xls]Data!$AA$4:$AA$47</c:f>
              <c:numCache>
                <c:formatCode>0.0%</c:formatCode>
                <c:ptCount val="44"/>
                <c:pt idx="0">
                  <c:v>0.23906624890572845</c:v>
                </c:pt>
                <c:pt idx="1">
                  <c:v>0.26981427405461295</c:v>
                </c:pt>
                <c:pt idx="2">
                  <c:v>0.17636998843948859</c:v>
                </c:pt>
                <c:pt idx="3">
                  <c:v>0.13251139583938359</c:v>
                </c:pt>
                <c:pt idx="4">
                  <c:v>0.22092269762074621</c:v>
                </c:pt>
                <c:pt idx="5">
                  <c:v>0.19190308887832452</c:v>
                </c:pt>
                <c:pt idx="6">
                  <c:v>0.19972147810050253</c:v>
                </c:pt>
                <c:pt idx="7">
                  <c:v>0.34433269440060033</c:v>
                </c:pt>
                <c:pt idx="8">
                  <c:v>0.34967088012589048</c:v>
                </c:pt>
                <c:pt idx="9">
                  <c:v>0.37208596664398547</c:v>
                </c:pt>
                <c:pt idx="10">
                  <c:v>5.7854779660942893E-2</c:v>
                </c:pt>
                <c:pt idx="11">
                  <c:v>0.11019899365333036</c:v>
                </c:pt>
                <c:pt idx="12">
                  <c:v>0</c:v>
                </c:pt>
                <c:pt idx="13">
                  <c:v>0.11952271348825447</c:v>
                </c:pt>
                <c:pt idx="14">
                  <c:v>0.15938791894080154</c:v>
                </c:pt>
                <c:pt idx="15">
                  <c:v>0.15576857148081388</c:v>
                </c:pt>
                <c:pt idx="16">
                  <c:v>0.26394607121044455</c:v>
                </c:pt>
                <c:pt idx="17">
                  <c:v>0.29313166469920771</c:v>
                </c:pt>
                <c:pt idx="18">
                  <c:v>0.16281907560818035</c:v>
                </c:pt>
                <c:pt idx="19">
                  <c:v>0.1667076297486057</c:v>
                </c:pt>
                <c:pt idx="20">
                  <c:v>0.67061910949974235</c:v>
                </c:pt>
                <c:pt idx="21">
                  <c:v>0.14381579589841761</c:v>
                </c:pt>
                <c:pt idx="22">
                  <c:v>5.3008933941501614E-2</c:v>
                </c:pt>
                <c:pt idx="23">
                  <c:v>4.6690336416625032E-2</c:v>
                </c:pt>
                <c:pt idx="24">
                  <c:v>0.63450590455984146</c:v>
                </c:pt>
                <c:pt idx="25">
                  <c:v>0.18326289732992954</c:v>
                </c:pt>
                <c:pt idx="26">
                  <c:v>0.5436771455242313</c:v>
                </c:pt>
                <c:pt idx="27">
                  <c:v>0.12496537244802285</c:v>
                </c:pt>
                <c:pt idx="28">
                  <c:v>9.916382249351427E-2</c:v>
                </c:pt>
                <c:pt idx="29">
                  <c:v>0.65194156585211482</c:v>
                </c:pt>
                <c:pt idx="30">
                  <c:v>0.21853314675452593</c:v>
                </c:pt>
                <c:pt idx="31">
                  <c:v>0.11903418813672102</c:v>
                </c:pt>
                <c:pt idx="32">
                  <c:v>0.25477127007186851</c:v>
                </c:pt>
                <c:pt idx="33">
                  <c:v>0.11565518877577563</c:v>
                </c:pt>
                <c:pt idx="34">
                  <c:v>0.23595990807026743</c:v>
                </c:pt>
                <c:pt idx="35">
                  <c:v>0.11457009150925176</c:v>
                </c:pt>
                <c:pt idx="36">
                  <c:v>0.17178282114655591</c:v>
                </c:pt>
                <c:pt idx="37">
                  <c:v>0.27532511248695984</c:v>
                </c:pt>
                <c:pt idx="38">
                  <c:v>0.63509566316301658</c:v>
                </c:pt>
                <c:pt idx="39">
                  <c:v>0.10003498235091772</c:v>
                </c:pt>
                <c:pt idx="40">
                  <c:v>0.27949718847724492</c:v>
                </c:pt>
                <c:pt idx="41">
                  <c:v>0.10821958102129342</c:v>
                </c:pt>
                <c:pt idx="42">
                  <c:v>0.33193225071121113</c:v>
                </c:pt>
                <c:pt idx="43">
                  <c:v>0.23127060795713192</c:v>
                </c:pt>
              </c:numCache>
            </c:numRef>
          </c:val>
          <c:smooth val="1"/>
          <c:extLst>
            <c:ext xmlns:c16="http://schemas.microsoft.com/office/drawing/2014/chart" uri="{C3380CC4-5D6E-409C-BE32-E72D297353CC}">
              <c16:uniqueId val="{00000001-FA71-485A-82F2-6A00E11FECBD}"/>
            </c:ext>
          </c:extLst>
        </c:ser>
        <c:dLbls>
          <c:showLegendKey val="0"/>
          <c:showVal val="0"/>
          <c:showCatName val="0"/>
          <c:showSerName val="0"/>
          <c:showPercent val="0"/>
          <c:showBubbleSize val="0"/>
        </c:dLbls>
        <c:marker val="1"/>
        <c:smooth val="0"/>
        <c:axId val="238948736"/>
        <c:axId val="238950656"/>
      </c:lineChart>
      <c:catAx>
        <c:axId val="237153664"/>
        <c:scaling>
          <c:orientation val="minMax"/>
        </c:scaling>
        <c:delete val="0"/>
        <c:axPos val="b"/>
        <c:numFmt formatCode="General" sourceLinked="1"/>
        <c:majorTickMark val="out"/>
        <c:minorTickMark val="none"/>
        <c:tickLblPos val="low"/>
        <c:spPr>
          <a:ln w="3175">
            <a:solidFill>
              <a:srgbClr val="808080"/>
            </a:solidFill>
            <a:prstDash val="solid"/>
          </a:ln>
        </c:spPr>
        <c:txPr>
          <a:bodyPr rot="-3960000" vert="horz"/>
          <a:lstStyle/>
          <a:p>
            <a:pPr>
              <a:defRPr sz="1000" b="0" i="0" u="none" strike="noStrike" baseline="0">
                <a:solidFill>
                  <a:srgbClr val="000000"/>
                </a:solidFill>
                <a:latin typeface="Calibri"/>
                <a:ea typeface="Calibri"/>
                <a:cs typeface="Calibri"/>
              </a:defRPr>
            </a:pPr>
            <a:endParaRPr lang="en-US"/>
          </a:p>
        </c:txPr>
        <c:crossAx val="237156992"/>
        <c:crosses val="autoZero"/>
        <c:auto val="0"/>
        <c:lblAlgn val="ctr"/>
        <c:lblOffset val="100"/>
        <c:noMultiLvlLbl val="0"/>
      </c:catAx>
      <c:valAx>
        <c:axId val="237156992"/>
        <c:scaling>
          <c:orientation val="minMax"/>
        </c:scaling>
        <c:delete val="0"/>
        <c:axPos val="l"/>
        <c:majorGridlines>
          <c:spPr>
            <a:ln w="3175">
              <a:solidFill>
                <a:srgbClr val="808080"/>
              </a:solidFill>
              <a:prstDash val="solid"/>
            </a:ln>
          </c:spPr>
        </c:majorGridlines>
        <c:numFmt formatCode="\$#,##0" sourceLinked="0"/>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237153664"/>
        <c:crosses val="autoZero"/>
        <c:crossBetween val="between"/>
      </c:valAx>
      <c:catAx>
        <c:axId val="238948736"/>
        <c:scaling>
          <c:orientation val="minMax"/>
        </c:scaling>
        <c:delete val="1"/>
        <c:axPos val="b"/>
        <c:numFmt formatCode="General" sourceLinked="1"/>
        <c:majorTickMark val="out"/>
        <c:minorTickMark val="none"/>
        <c:tickLblPos val="nextTo"/>
        <c:crossAx val="238950656"/>
        <c:crossesAt val="0"/>
        <c:auto val="1"/>
        <c:lblAlgn val="ctr"/>
        <c:lblOffset val="100"/>
        <c:noMultiLvlLbl val="0"/>
      </c:catAx>
      <c:valAx>
        <c:axId val="238950656"/>
        <c:scaling>
          <c:orientation val="minMax"/>
          <c:max val="1"/>
          <c:min val="0"/>
        </c:scaling>
        <c:delete val="0"/>
        <c:axPos val="r"/>
        <c:majorGridlines>
          <c:spPr>
            <a:ln w="12700">
              <a:solidFill>
                <a:srgbClr val="808080"/>
              </a:solidFill>
              <a:prstDash val="solid"/>
            </a:ln>
          </c:spPr>
        </c:majorGridlines>
        <c:minorGridlines>
          <c:spPr>
            <a:ln w="3175">
              <a:solidFill>
                <a:srgbClr val="C0C0C0"/>
              </a:solidFill>
              <a:prstDash val="solid"/>
            </a:ln>
          </c:spPr>
        </c:minorGridlines>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238948736"/>
        <c:crosses val="max"/>
        <c:crossBetween val="between"/>
        <c:majorUnit val="0.2"/>
        <c:minorUnit val="0.05"/>
      </c:valAx>
      <c:spPr>
        <a:solidFill>
          <a:srgbClr val="F2F2F2"/>
        </a:solidFill>
        <a:ln w="25400">
          <a:noFill/>
        </a:ln>
      </c:spPr>
    </c:plotArea>
    <c:legend>
      <c:legendPos val="r"/>
      <c:layout>
        <c:manualLayout>
          <c:xMode val="edge"/>
          <c:yMode val="edge"/>
          <c:x val="0.39733629300776913"/>
          <c:y val="0.95106035889070151"/>
          <c:w val="0.18645948945615981"/>
          <c:h val="3.9151712887438822E-2"/>
        </c:manualLayout>
      </c:layout>
      <c:overlay val="0"/>
      <c:spPr>
        <a:noFill/>
        <a:ln w="25400">
          <a:noFill/>
        </a:ln>
      </c:spPr>
      <c:txPr>
        <a:bodyPr/>
        <a:lstStyle/>
        <a:p>
          <a:pPr>
            <a:defRPr sz="710" b="0" i="0" u="none" strike="noStrike" baseline="0">
              <a:solidFill>
                <a:srgbClr val="000000"/>
              </a:solidFill>
              <a:latin typeface="Calibri"/>
              <a:ea typeface="Calibri"/>
              <a:cs typeface="Calibri"/>
            </a:defRPr>
          </a:pPr>
          <a:endParaRPr lang="en-US"/>
        </a:p>
      </c:txPr>
    </c:legend>
    <c:plotVisOnly val="1"/>
    <c:dispBlanksAs val="zero"/>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C95A2F-18C7-47DF-A569-04C8ED74AEB9}"/>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40D6ADE-9C1F-4AD5-94C7-87C5A35344DB}"/>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08F15CF0-594F-46D4-B61E-739710F5C0BE}" type="datetimeFigureOut">
              <a:rPr lang="en-US"/>
              <a:pPr>
                <a:defRPr/>
              </a:pPr>
              <a:t>8/30/2019</a:t>
            </a:fld>
            <a:endParaRPr lang="en-US"/>
          </a:p>
        </p:txBody>
      </p:sp>
      <p:sp>
        <p:nvSpPr>
          <p:cNvPr id="4" name="Slide Image Placeholder 3">
            <a:extLst>
              <a:ext uri="{FF2B5EF4-FFF2-40B4-BE49-F238E27FC236}">
                <a16:creationId xmlns:a16="http://schemas.microsoft.com/office/drawing/2014/main" id="{5F68C781-BEBE-4FF3-B04E-2FCF8D766756}"/>
              </a:ext>
            </a:extLst>
          </p:cNvPr>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EE9438A-03C6-497B-9377-9A1CB0D398E6}"/>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4DF201-63EB-42DF-B6EF-C6C448B8539C}"/>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61A84D6-3862-4312-B462-0D4A2D598E25}"/>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CD465193-FCBC-4CF8-8E4A-F8D1D4F1F1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6B6545-8781-4896-8A05-01454AD6C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A6E8943-E96C-4103-800D-6461BE6982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9C60FFCE-5734-4375-A51C-D45826A8C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005E1E-8741-4057-A433-6CFD442F055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297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73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7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5833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46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2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8069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83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415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439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3in_color_150dpi.jpg                                           0004F6D7Mac OS X                       C0910281:">
            <a:extLst>
              <a:ext uri="{FF2B5EF4-FFF2-40B4-BE49-F238E27FC236}">
                <a16:creationId xmlns:a16="http://schemas.microsoft.com/office/drawing/2014/main" id="{C6A51EAB-6BDC-4F52-8692-8F9E493275B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6002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a:extLst>
              <a:ext uri="{FF2B5EF4-FFF2-40B4-BE49-F238E27FC236}">
                <a16:creationId xmlns:a16="http://schemas.microsoft.com/office/drawing/2014/main" id="{5585CD73-1FE8-4974-8404-FECB6C78500C}"/>
              </a:ext>
            </a:extLst>
          </p:cNvPr>
          <p:cNvSpPr>
            <a:spLocks noChangeShapeType="1"/>
          </p:cNvSpPr>
          <p:nvPr/>
        </p:nvSpPr>
        <p:spPr bwMode="auto">
          <a:xfrm flipV="1">
            <a:off x="609600" y="4267200"/>
            <a:ext cx="7696200" cy="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1" name="Picture 4" descr="ieeeblu">
            <a:extLst>
              <a:ext uri="{FF2B5EF4-FFF2-40B4-BE49-F238E27FC236}">
                <a16:creationId xmlns:a16="http://schemas.microsoft.com/office/drawing/2014/main" id="{5E1AB34F-EBF6-4EA3-A06D-59C354E3D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8600"/>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
            <a:extLst>
              <a:ext uri="{FF2B5EF4-FFF2-40B4-BE49-F238E27FC236}">
                <a16:creationId xmlns:a16="http://schemas.microsoft.com/office/drawing/2014/main" id="{DEE44D37-5ABE-41A0-A1E8-DF2060CF3771}"/>
              </a:ext>
            </a:extLst>
          </p:cNvPr>
          <p:cNvSpPr txBox="1">
            <a:spLocks noChangeArrowheads="1"/>
          </p:cNvSpPr>
          <p:nvPr/>
        </p:nvSpPr>
        <p:spPr bwMode="auto">
          <a:xfrm>
            <a:off x="1828800" y="2089150"/>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a:solidFill>
                  <a:srgbClr val="C00000"/>
                </a:solidFill>
              </a:rPr>
              <a:t>Conference Report</a:t>
            </a:r>
          </a:p>
        </p:txBody>
      </p:sp>
      <p:sp>
        <p:nvSpPr>
          <p:cNvPr id="2053" name="TextBox 2">
            <a:extLst>
              <a:ext uri="{FF2B5EF4-FFF2-40B4-BE49-F238E27FC236}">
                <a16:creationId xmlns:a16="http://schemas.microsoft.com/office/drawing/2014/main" id="{467642E2-8730-4228-8DB0-56E578EEE492}"/>
              </a:ext>
            </a:extLst>
          </p:cNvPr>
          <p:cNvSpPr txBox="1">
            <a:spLocks noChangeArrowheads="1"/>
          </p:cNvSpPr>
          <p:nvPr/>
        </p:nvSpPr>
        <p:spPr bwMode="auto">
          <a:xfrm>
            <a:off x="1828800" y="4953000"/>
            <a:ext cx="5105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solidFill>
                  <a:srgbClr val="002060"/>
                </a:solidFill>
              </a:rPr>
              <a:t>IEEE Systems Council </a:t>
            </a:r>
            <a:r>
              <a:rPr lang="en-US" altLang="en-US" dirty="0" err="1">
                <a:solidFill>
                  <a:srgbClr val="002060"/>
                </a:solidFill>
              </a:rPr>
              <a:t>AdCom</a:t>
            </a:r>
            <a:endParaRPr lang="en-US" altLang="en-US" dirty="0">
              <a:solidFill>
                <a:srgbClr val="002060"/>
              </a:solidFill>
            </a:endParaRPr>
          </a:p>
          <a:p>
            <a:pPr algn="ctr" eaLnBrk="1" hangingPunct="1"/>
            <a:r>
              <a:rPr lang="en-US" altLang="en-US" dirty="0">
                <a:solidFill>
                  <a:srgbClr val="002060"/>
                </a:solidFill>
              </a:rPr>
              <a:t>August 30, 2019</a:t>
            </a:r>
          </a:p>
          <a:p>
            <a:pPr algn="ctr" eaLnBrk="1" hangingPunct="1"/>
            <a:endParaRPr lang="en-US" altLang="en-US" dirty="0">
              <a:solidFill>
                <a:srgbClr val="002060"/>
              </a:solidFill>
            </a:endParaRPr>
          </a:p>
          <a:p>
            <a:pPr algn="ctr" eaLnBrk="1" hangingPunct="1"/>
            <a:r>
              <a:rPr lang="en-US" altLang="en-US" sz="1400" dirty="0">
                <a:solidFill>
                  <a:srgbClr val="002060"/>
                </a:solidFill>
              </a:rPr>
              <a:t>Bob Rassa</a:t>
            </a:r>
          </a:p>
          <a:p>
            <a:pPr algn="ctr" eaLnBrk="1" hangingPunct="1"/>
            <a:r>
              <a:rPr lang="en-US" altLang="en-US" sz="1400" dirty="0">
                <a:solidFill>
                  <a:srgbClr val="002060"/>
                </a:solidFill>
              </a:rPr>
              <a:t>Past President</a:t>
            </a:r>
          </a:p>
          <a:p>
            <a:pPr algn="ctr" eaLnBrk="1" hangingPunct="1"/>
            <a:r>
              <a:rPr lang="en-US" altLang="en-US" sz="1400" dirty="0">
                <a:solidFill>
                  <a:srgbClr val="002060"/>
                </a:solidFill>
              </a:rPr>
              <a:t>VP Conferences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8BC390C-2C6E-4E4D-8A07-3141A7861470}"/>
              </a:ext>
            </a:extLst>
          </p:cNvPr>
          <p:cNvSpPr>
            <a:spLocks noGrp="1"/>
          </p:cNvSpPr>
          <p:nvPr>
            <p:ph type="title"/>
          </p:nvPr>
        </p:nvSpPr>
        <p:spPr bwMode="auto">
          <a:xfrm>
            <a:off x="1905000" y="274638"/>
            <a:ext cx="678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Future ISSE</a:t>
            </a:r>
          </a:p>
        </p:txBody>
      </p:sp>
      <p:sp>
        <p:nvSpPr>
          <p:cNvPr id="3" name="Content Placeholder 2">
            <a:extLst>
              <a:ext uri="{FF2B5EF4-FFF2-40B4-BE49-F238E27FC236}">
                <a16:creationId xmlns:a16="http://schemas.microsoft.com/office/drawing/2014/main" id="{817ECABA-E27E-4E2D-A464-6FD69A814456}"/>
              </a:ext>
            </a:extLst>
          </p:cNvPr>
          <p:cNvSpPr>
            <a:spLocks noGrp="1"/>
          </p:cNvSpPr>
          <p:nvPr>
            <p:ph idx="1"/>
          </p:nvPr>
        </p:nvSpPr>
        <p:spPr/>
        <p:txBody>
          <a:bodyPr/>
          <a:lstStyle/>
          <a:p>
            <a:pPr>
              <a:defRPr/>
            </a:pPr>
            <a:r>
              <a:rPr lang="en-US" sz="2400" b="1" dirty="0">
                <a:solidFill>
                  <a:srgbClr val="002060"/>
                </a:solidFill>
                <a:latin typeface="+mj-lt"/>
              </a:rPr>
              <a:t>2019: October, Principal Hotel George, Edinburgh</a:t>
            </a:r>
          </a:p>
          <a:p>
            <a:pPr>
              <a:defRPr/>
            </a:pPr>
            <a:r>
              <a:rPr lang="en-US" sz="2400" b="1" dirty="0">
                <a:solidFill>
                  <a:srgbClr val="002060"/>
                </a:solidFill>
                <a:latin typeface="+mj-lt"/>
              </a:rPr>
              <a:t>2020: Vienna, Austria</a:t>
            </a:r>
          </a:p>
          <a:p>
            <a:pPr>
              <a:defRPr/>
            </a:pPr>
            <a:r>
              <a:rPr lang="en-US" sz="2400" b="1" dirty="0">
                <a:solidFill>
                  <a:srgbClr val="002060"/>
                </a:solidFill>
                <a:latin typeface="+mj-lt"/>
              </a:rPr>
              <a:t>2021: Cities under consideration</a:t>
            </a:r>
          </a:p>
          <a:p>
            <a:pPr lvl="1">
              <a:defRPr/>
            </a:pPr>
            <a:r>
              <a:rPr lang="en-US" sz="2000" b="1" dirty="0">
                <a:solidFill>
                  <a:srgbClr val="002060"/>
                </a:solidFill>
                <a:latin typeface="+mj-lt"/>
              </a:rPr>
              <a:t>Barcelona, Spain</a:t>
            </a:r>
          </a:p>
          <a:p>
            <a:pPr lvl="1">
              <a:defRPr/>
            </a:pPr>
            <a:r>
              <a:rPr lang="en-US" sz="2000" b="1" dirty="0">
                <a:solidFill>
                  <a:srgbClr val="002060"/>
                </a:solidFill>
                <a:latin typeface="+mj-lt"/>
              </a:rPr>
              <a:t>Frankfurt, Germany</a:t>
            </a:r>
          </a:p>
          <a:p>
            <a:pPr lvl="1">
              <a:defRPr/>
            </a:pPr>
            <a:r>
              <a:rPr lang="en-US" sz="2000" b="1" dirty="0">
                <a:solidFill>
                  <a:srgbClr val="002060"/>
                </a:solidFill>
                <a:latin typeface="+mj-lt"/>
              </a:rPr>
              <a:t>Tel Aviv, Israel</a:t>
            </a:r>
          </a:p>
          <a:p>
            <a:pPr lvl="1">
              <a:defRPr/>
            </a:pPr>
            <a:r>
              <a:rPr lang="en-US" sz="2000" b="1" dirty="0">
                <a:solidFill>
                  <a:srgbClr val="002060"/>
                </a:solidFill>
                <a:latin typeface="+mj-lt"/>
              </a:rPr>
              <a:t>Flanders (Belgium)</a:t>
            </a:r>
          </a:p>
          <a:p>
            <a:pPr lvl="1">
              <a:defRPr/>
            </a:pPr>
            <a:endParaRPr lang="en-US" sz="2000" b="1" dirty="0">
              <a:solidFill>
                <a:srgbClr val="002060"/>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01FD2AE-E29C-421F-8131-ED180E28CA7B}"/>
              </a:ext>
            </a:extLst>
          </p:cNvPr>
          <p:cNvSpPr>
            <a:spLocks noGrp="1"/>
          </p:cNvSpPr>
          <p:nvPr>
            <p:ph type="title"/>
          </p:nvPr>
        </p:nvSpPr>
        <p:spPr bwMode="auto">
          <a:xfrm>
            <a:off x="1828800" y="274638"/>
            <a:ext cx="6858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Asian SE Conference</a:t>
            </a:r>
          </a:p>
        </p:txBody>
      </p:sp>
      <p:sp>
        <p:nvSpPr>
          <p:cNvPr id="3" name="Content Placeholder 2">
            <a:extLst>
              <a:ext uri="{FF2B5EF4-FFF2-40B4-BE49-F238E27FC236}">
                <a16:creationId xmlns:a16="http://schemas.microsoft.com/office/drawing/2014/main" id="{AC1A3C6C-9EE7-4404-BBA6-206CF63F35EF}"/>
              </a:ext>
            </a:extLst>
          </p:cNvPr>
          <p:cNvSpPr>
            <a:spLocks noGrp="1"/>
          </p:cNvSpPr>
          <p:nvPr>
            <p:ph idx="1"/>
          </p:nvPr>
        </p:nvSpPr>
        <p:spPr/>
        <p:txBody>
          <a:bodyPr/>
          <a:lstStyle/>
          <a:p>
            <a:pPr>
              <a:defRPr/>
            </a:pPr>
            <a:r>
              <a:rPr lang="en-US" sz="2400" b="1" dirty="0">
                <a:solidFill>
                  <a:srgbClr val="002060"/>
                </a:solidFill>
                <a:latin typeface="+mj-lt"/>
              </a:rPr>
              <a:t>We have been approached on doing a similar conference to ISSE in Asia (China)</a:t>
            </a:r>
          </a:p>
          <a:p>
            <a:pPr>
              <a:defRPr/>
            </a:pPr>
            <a:r>
              <a:rPr lang="en-US" sz="2400" b="1" dirty="0">
                <a:solidFill>
                  <a:srgbClr val="002060"/>
                </a:solidFill>
                <a:latin typeface="+mj-lt"/>
              </a:rPr>
              <a:t>IEEE International Conference on Systems Science and Engineering (ICSSE)</a:t>
            </a:r>
          </a:p>
          <a:p>
            <a:pPr>
              <a:defRPr/>
            </a:pPr>
            <a:r>
              <a:rPr lang="en-US" sz="2400" b="1" dirty="0">
                <a:solidFill>
                  <a:srgbClr val="002060"/>
                </a:solidFill>
                <a:latin typeface="+mj-lt"/>
              </a:rPr>
              <a:t>Proposal Received</a:t>
            </a:r>
          </a:p>
          <a:p>
            <a:pPr lvl="1">
              <a:defRPr/>
            </a:pPr>
            <a:r>
              <a:rPr lang="en-US" sz="2000" b="1" dirty="0">
                <a:solidFill>
                  <a:srgbClr val="002060"/>
                </a:solidFill>
                <a:latin typeface="+mj-lt"/>
              </a:rPr>
              <a:t>Systems Council would be 50% partner</a:t>
            </a:r>
          </a:p>
          <a:p>
            <a:pPr lvl="1">
              <a:defRPr/>
            </a:pPr>
            <a:r>
              <a:rPr lang="en-US" sz="2000" b="1" dirty="0" err="1">
                <a:solidFill>
                  <a:srgbClr val="002060"/>
                </a:solidFill>
                <a:latin typeface="+mj-lt"/>
              </a:rPr>
              <a:t>Okjay</a:t>
            </a:r>
            <a:r>
              <a:rPr lang="en-US" sz="2000" b="1" dirty="0">
                <a:solidFill>
                  <a:srgbClr val="002060"/>
                </a:solidFill>
                <a:latin typeface="+mj-lt"/>
              </a:rPr>
              <a:t> </a:t>
            </a:r>
            <a:r>
              <a:rPr lang="en-US" sz="2000" b="1" dirty="0" err="1">
                <a:solidFill>
                  <a:srgbClr val="002060"/>
                </a:solidFill>
                <a:latin typeface="+mj-lt"/>
              </a:rPr>
              <a:t>Kaynak</a:t>
            </a:r>
            <a:r>
              <a:rPr lang="en-US" sz="2000" b="1" dirty="0">
                <a:solidFill>
                  <a:srgbClr val="002060"/>
                </a:solidFill>
                <a:latin typeface="+mj-lt"/>
              </a:rPr>
              <a:t> is principal organizer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6F80-0369-4F40-AB9F-00421032A112}"/>
              </a:ext>
            </a:extLst>
          </p:cNvPr>
          <p:cNvSpPr>
            <a:spLocks noGrp="1"/>
          </p:cNvSpPr>
          <p:nvPr>
            <p:ph type="title"/>
          </p:nvPr>
        </p:nvSpPr>
        <p:spPr>
          <a:xfrm>
            <a:off x="2057400" y="274638"/>
            <a:ext cx="3429000" cy="1143000"/>
          </a:xfrm>
        </p:spPr>
        <p:txBody>
          <a:bodyPr/>
          <a:lstStyle/>
          <a:p>
            <a:pPr>
              <a:defRPr/>
            </a:pPr>
            <a:r>
              <a:rPr lang="en-US" sz="3200" b="1" kern="1200" dirty="0">
                <a:solidFill>
                  <a:srgbClr val="990033"/>
                </a:solidFill>
                <a:latin typeface="Arial" charset="0"/>
              </a:rPr>
              <a:t>Also Announcing--</a:t>
            </a:r>
            <a:endParaRPr lang="en-US" dirty="0"/>
          </a:p>
        </p:txBody>
      </p:sp>
      <p:sp>
        <p:nvSpPr>
          <p:cNvPr id="38915" name="TextBox 2">
            <a:extLst>
              <a:ext uri="{FF2B5EF4-FFF2-40B4-BE49-F238E27FC236}">
                <a16:creationId xmlns:a16="http://schemas.microsoft.com/office/drawing/2014/main" id="{729D5251-6A82-4287-91BF-1BA0A5FB15AD}"/>
              </a:ext>
            </a:extLst>
          </p:cNvPr>
          <p:cNvSpPr txBox="1">
            <a:spLocks noChangeArrowheads="1"/>
          </p:cNvSpPr>
          <p:nvPr/>
        </p:nvSpPr>
        <p:spPr bwMode="auto">
          <a:xfrm>
            <a:off x="1219200" y="2229035"/>
            <a:ext cx="708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baseline="30000" dirty="0">
                <a:solidFill>
                  <a:srgbClr val="A50021"/>
                </a:solidFill>
              </a:rPr>
              <a:t>1st</a:t>
            </a:r>
            <a:r>
              <a:rPr lang="en-US" altLang="en-US" dirty="0">
                <a:solidFill>
                  <a:srgbClr val="A50021"/>
                </a:solidFill>
              </a:rPr>
              <a:t> Annual</a:t>
            </a:r>
          </a:p>
          <a:p>
            <a:pPr algn="ctr" eaLnBrk="1" hangingPunct="1"/>
            <a:r>
              <a:rPr lang="en-US" altLang="en-US" sz="3600" dirty="0">
                <a:solidFill>
                  <a:srgbClr val="A50021"/>
                </a:solidFill>
              </a:rPr>
              <a:t>Systems Security Symposium</a:t>
            </a:r>
          </a:p>
          <a:p>
            <a:pPr algn="ctr" eaLnBrk="1" hangingPunct="1"/>
            <a:endParaRPr lang="en-US" altLang="en-US" dirty="0">
              <a:solidFill>
                <a:srgbClr val="A50021"/>
              </a:solidFill>
            </a:endParaRPr>
          </a:p>
          <a:p>
            <a:pPr algn="ctr" eaLnBrk="1" hangingPunct="1"/>
            <a:r>
              <a:rPr lang="en-US" altLang="en-US" sz="4000" dirty="0">
                <a:solidFill>
                  <a:srgbClr val="002060"/>
                </a:solidFill>
              </a:rPr>
              <a:t>April 6 - 9, 2020</a:t>
            </a:r>
          </a:p>
          <a:p>
            <a:pPr algn="ctr" eaLnBrk="1" hangingPunct="1"/>
            <a:endParaRPr lang="en-US" altLang="en-US" dirty="0">
              <a:solidFill>
                <a:srgbClr val="A50021"/>
              </a:solidFill>
            </a:endParaRPr>
          </a:p>
          <a:p>
            <a:pPr algn="ctr" eaLnBrk="1" hangingPunct="1"/>
            <a:r>
              <a:rPr lang="en-US" altLang="en-US" sz="2800" dirty="0">
                <a:solidFill>
                  <a:srgbClr val="A50021"/>
                </a:solidFill>
              </a:rPr>
              <a:t>Marriott Crystal Gateway</a:t>
            </a:r>
          </a:p>
          <a:p>
            <a:pPr algn="ctr" eaLnBrk="1" hangingPunct="1"/>
            <a:r>
              <a:rPr lang="en-US" altLang="en-US" dirty="0">
                <a:solidFill>
                  <a:srgbClr val="A50021"/>
                </a:solidFill>
              </a:rPr>
              <a:t>Washington, DC area</a:t>
            </a:r>
          </a:p>
          <a:p>
            <a:pPr algn="ctr" eaLnBrk="1" hangingPunct="1"/>
            <a:r>
              <a:rPr lang="en-US" altLang="en-US" dirty="0">
                <a:solidFill>
                  <a:srgbClr val="A50021"/>
                </a:solidFill>
              </a:rPr>
              <a:t>(Crystal City, VA)</a:t>
            </a:r>
          </a:p>
          <a:p>
            <a:pPr algn="ctr" eaLnBrk="1" hangingPunct="1"/>
            <a:endParaRPr lang="en-US" altLang="en-US" dirty="0">
              <a:solidFill>
                <a:srgbClr val="A50021"/>
              </a:solidFill>
            </a:endParaRPr>
          </a:p>
          <a:p>
            <a:pPr algn="ctr" eaLnBrk="1" hangingPunct="1"/>
            <a:r>
              <a:rPr lang="en-US" altLang="en-US" i="1" dirty="0">
                <a:solidFill>
                  <a:srgbClr val="002060"/>
                </a:solidFill>
              </a:rPr>
              <a:t>Call for Papers is out</a:t>
            </a:r>
          </a:p>
          <a:p>
            <a:pPr eaLnBrk="1" hangingPunct="1"/>
            <a:endParaRPr lang="en-US" altLang="en-US" dirty="0"/>
          </a:p>
        </p:txBody>
      </p:sp>
      <p:pic>
        <p:nvPicPr>
          <p:cNvPr id="4" name="Picture 3">
            <a:extLst>
              <a:ext uri="{FF2B5EF4-FFF2-40B4-BE49-F238E27FC236}">
                <a16:creationId xmlns:a16="http://schemas.microsoft.com/office/drawing/2014/main" id="{98401D6E-6C5D-4DF5-B9A5-20396C6ED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52400"/>
            <a:ext cx="2965704" cy="22085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FC10-382A-4BA9-B876-52002179DBB0}"/>
              </a:ext>
            </a:extLst>
          </p:cNvPr>
          <p:cNvSpPr>
            <a:spLocks noGrp="1"/>
          </p:cNvSpPr>
          <p:nvPr>
            <p:ph type="title"/>
          </p:nvPr>
        </p:nvSpPr>
        <p:spPr>
          <a:xfrm>
            <a:off x="2133600" y="274638"/>
            <a:ext cx="6553200" cy="1143000"/>
          </a:xfrm>
        </p:spPr>
        <p:txBody>
          <a:bodyPr/>
          <a:lstStyle/>
          <a:p>
            <a:r>
              <a:rPr lang="en-US" sz="3600" b="1" dirty="0"/>
              <a:t>IEEE SSS 2020</a:t>
            </a:r>
          </a:p>
        </p:txBody>
      </p:sp>
      <p:sp>
        <p:nvSpPr>
          <p:cNvPr id="3" name="TextBox 2">
            <a:extLst>
              <a:ext uri="{FF2B5EF4-FFF2-40B4-BE49-F238E27FC236}">
                <a16:creationId xmlns:a16="http://schemas.microsoft.com/office/drawing/2014/main" id="{CA39F049-6243-432D-A7CC-F195465A36C1}"/>
              </a:ext>
            </a:extLst>
          </p:cNvPr>
          <p:cNvSpPr txBox="1"/>
          <p:nvPr/>
        </p:nvSpPr>
        <p:spPr>
          <a:xfrm>
            <a:off x="533400" y="1600200"/>
            <a:ext cx="8153400" cy="4893647"/>
          </a:xfrm>
          <a:prstGeom prst="rect">
            <a:avLst/>
          </a:prstGeom>
          <a:noFill/>
        </p:spPr>
        <p:txBody>
          <a:bodyPr wrap="square" rtlCol="0">
            <a:spAutoFit/>
          </a:bodyPr>
          <a:lstStyle/>
          <a:p>
            <a:r>
              <a:rPr lang="en-US" dirty="0"/>
              <a:t>The IEEE-INCOSE-NDIA-</a:t>
            </a:r>
            <a:r>
              <a:rPr lang="en-US" dirty="0" err="1"/>
              <a:t>UVa</a:t>
            </a:r>
            <a:r>
              <a:rPr lang="en-US" dirty="0"/>
              <a:t> Systems Security Symposium seeks research papers and application studies which focus on the development of secure, safe, and resilient systems. This symposium attempts to address the convergence of cybersecurity, safety, and engineering with interest in the effective application of security principles, methods, and tools to complex systems such as cyber-physical systems, autonomous systems, transportation vehicles, medical devices, large IoT systems, and other systems of interest. Preference will be given to papers and case studies which bridge theory to practice. </a:t>
            </a:r>
          </a:p>
          <a:p>
            <a:endParaRPr lang="en-US" dirty="0"/>
          </a:p>
        </p:txBody>
      </p:sp>
    </p:spTree>
    <p:extLst>
      <p:ext uri="{BB962C8B-B14F-4D97-AF65-F5344CB8AC3E}">
        <p14:creationId xmlns:p14="http://schemas.microsoft.com/office/powerpoint/2010/main" val="332619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D94-B74C-4CAF-9999-82BD89E68B46}"/>
              </a:ext>
            </a:extLst>
          </p:cNvPr>
          <p:cNvSpPr>
            <a:spLocks noGrp="1"/>
          </p:cNvSpPr>
          <p:nvPr>
            <p:ph type="title"/>
          </p:nvPr>
        </p:nvSpPr>
        <p:spPr/>
        <p:txBody>
          <a:bodyPr/>
          <a:lstStyle/>
          <a:p>
            <a:r>
              <a:rPr lang="en-US" sz="3600" b="1" dirty="0"/>
              <a:t>IEEE SSS 2020</a:t>
            </a:r>
            <a:endParaRPr lang="en-US" sz="3600" dirty="0"/>
          </a:p>
        </p:txBody>
      </p:sp>
      <p:sp>
        <p:nvSpPr>
          <p:cNvPr id="3" name="Content Placeholder 2">
            <a:extLst>
              <a:ext uri="{FF2B5EF4-FFF2-40B4-BE49-F238E27FC236}">
                <a16:creationId xmlns:a16="http://schemas.microsoft.com/office/drawing/2014/main" id="{99139706-C8A5-44C4-9BF6-70A4C31855A0}"/>
              </a:ext>
            </a:extLst>
          </p:cNvPr>
          <p:cNvSpPr>
            <a:spLocks noGrp="1"/>
          </p:cNvSpPr>
          <p:nvPr>
            <p:ph idx="1"/>
          </p:nvPr>
        </p:nvSpPr>
        <p:spPr>
          <a:xfrm>
            <a:off x="342900" y="1371601"/>
            <a:ext cx="8458200" cy="4267199"/>
          </a:xfrm>
        </p:spPr>
        <p:txBody>
          <a:bodyPr/>
          <a:lstStyle/>
          <a:p>
            <a:r>
              <a:rPr lang="en-US" sz="2000" b="1" dirty="0">
                <a:latin typeface="+mj-lt"/>
              </a:rPr>
              <a:t>Financial sponsors</a:t>
            </a:r>
            <a:r>
              <a:rPr lang="en-US" sz="2000" dirty="0"/>
              <a:t>: </a:t>
            </a:r>
          </a:p>
          <a:p>
            <a:pPr lvl="1"/>
            <a:r>
              <a:rPr lang="en-US" sz="1800" b="1" dirty="0">
                <a:solidFill>
                  <a:srgbClr val="002060"/>
                </a:solidFill>
                <a:latin typeface="+mj-lt"/>
              </a:rPr>
              <a:t>Systems Council 75%; AESS 25%</a:t>
            </a:r>
          </a:p>
          <a:p>
            <a:r>
              <a:rPr lang="en-US" sz="2000" b="1" dirty="0">
                <a:solidFill>
                  <a:srgbClr val="002060"/>
                </a:solidFill>
                <a:latin typeface="+mj-lt"/>
              </a:rPr>
              <a:t>Technical Co-sponsors:</a:t>
            </a:r>
          </a:p>
          <a:p>
            <a:pPr lvl="1"/>
            <a:r>
              <a:rPr lang="en-US" sz="1800" b="1" dirty="0">
                <a:solidFill>
                  <a:srgbClr val="002060"/>
                </a:solidFill>
                <a:latin typeface="+mj-lt"/>
              </a:rPr>
              <a:t>INCOSE (International Council on Systems Engineering)</a:t>
            </a:r>
          </a:p>
          <a:p>
            <a:pPr lvl="1"/>
            <a:r>
              <a:rPr lang="en-US" sz="1800" b="1" dirty="0">
                <a:solidFill>
                  <a:srgbClr val="002060"/>
                </a:solidFill>
                <a:latin typeface="+mj-lt"/>
              </a:rPr>
              <a:t>NDIA (National Defense Industrial Association)</a:t>
            </a:r>
          </a:p>
          <a:p>
            <a:pPr lvl="1"/>
            <a:r>
              <a:rPr lang="en-US" sz="1800" b="1" dirty="0">
                <a:solidFill>
                  <a:srgbClr val="002060"/>
                </a:solidFill>
                <a:latin typeface="+mj-lt"/>
              </a:rPr>
              <a:t>SERC (Systems Engineering Research Center)</a:t>
            </a:r>
          </a:p>
          <a:p>
            <a:pPr lvl="1"/>
            <a:r>
              <a:rPr lang="en-US" sz="1800" b="1" dirty="0" err="1">
                <a:solidFill>
                  <a:srgbClr val="002060"/>
                </a:solidFill>
                <a:latin typeface="+mj-lt"/>
              </a:rPr>
              <a:t>UVa</a:t>
            </a:r>
            <a:r>
              <a:rPr lang="en-US" sz="1800" b="1" dirty="0">
                <a:solidFill>
                  <a:srgbClr val="002060"/>
                </a:solidFill>
                <a:latin typeface="+mj-lt"/>
              </a:rPr>
              <a:t> (University of Virginia)</a:t>
            </a:r>
          </a:p>
          <a:p>
            <a:pPr lvl="1"/>
            <a:r>
              <a:rPr lang="en-US" sz="1800" b="1" dirty="0">
                <a:solidFill>
                  <a:srgbClr val="002060"/>
                </a:solidFill>
                <a:latin typeface="+mj-lt"/>
              </a:rPr>
              <a:t>And in conjunction with Office of Secretary of Defense, Research &amp; Engineering</a:t>
            </a:r>
          </a:p>
          <a:p>
            <a:r>
              <a:rPr lang="en-US" sz="2000" b="1" dirty="0">
                <a:solidFill>
                  <a:srgbClr val="002060"/>
                </a:solidFill>
                <a:latin typeface="+mj-lt"/>
              </a:rPr>
              <a:t>Focus on Five Eyes (US, Canada, UK, Australia, NZ)</a:t>
            </a:r>
          </a:p>
          <a:p>
            <a:pPr lvl="1"/>
            <a:r>
              <a:rPr lang="en-US" sz="1800" b="1" dirty="0">
                <a:solidFill>
                  <a:srgbClr val="002060"/>
                </a:solidFill>
                <a:latin typeface="+mj-lt"/>
              </a:rPr>
              <a:t>Only papers from Five Eyes accepted; </a:t>
            </a:r>
          </a:p>
          <a:p>
            <a:pPr lvl="1"/>
            <a:r>
              <a:rPr lang="en-US" sz="1800" b="1" dirty="0">
                <a:solidFill>
                  <a:srgbClr val="002060"/>
                </a:solidFill>
                <a:latin typeface="+mj-lt"/>
              </a:rPr>
              <a:t>Attendance may also be limited</a:t>
            </a:r>
          </a:p>
        </p:txBody>
      </p:sp>
      <p:pic>
        <p:nvPicPr>
          <p:cNvPr id="5" name="Picture 4">
            <a:extLst>
              <a:ext uri="{FF2B5EF4-FFF2-40B4-BE49-F238E27FC236}">
                <a16:creationId xmlns:a16="http://schemas.microsoft.com/office/drawing/2014/main" id="{C18EA76D-D47F-476E-AFB4-A093C8815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669872"/>
            <a:ext cx="1950720" cy="530352"/>
          </a:xfrm>
          <a:prstGeom prst="rect">
            <a:avLst/>
          </a:prstGeom>
        </p:spPr>
      </p:pic>
      <p:pic>
        <p:nvPicPr>
          <p:cNvPr id="7" name="Picture 6">
            <a:extLst>
              <a:ext uri="{FF2B5EF4-FFF2-40B4-BE49-F238E27FC236}">
                <a16:creationId xmlns:a16="http://schemas.microsoft.com/office/drawing/2014/main" id="{91DF5AB9-D86C-4FEA-9C5A-1DF5E4F5D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5752445"/>
            <a:ext cx="2057400" cy="428737"/>
          </a:xfrm>
          <a:prstGeom prst="rect">
            <a:avLst/>
          </a:prstGeom>
        </p:spPr>
      </p:pic>
      <p:pic>
        <p:nvPicPr>
          <p:cNvPr id="8" name="Picture 7" descr="Connect">
            <a:extLst>
              <a:ext uri="{FF2B5EF4-FFF2-40B4-BE49-F238E27FC236}">
                <a16:creationId xmlns:a16="http://schemas.microsoft.com/office/drawing/2014/main" id="{D67FE283-48C8-41DC-838A-3C768A6C409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5562600"/>
            <a:ext cx="1021082" cy="697187"/>
          </a:xfrm>
          <a:prstGeom prst="rect">
            <a:avLst/>
          </a:prstGeom>
          <a:noFill/>
          <a:ln>
            <a:noFill/>
          </a:ln>
        </p:spPr>
      </p:pic>
      <p:pic>
        <p:nvPicPr>
          <p:cNvPr id="10" name="Picture 9">
            <a:extLst>
              <a:ext uri="{FF2B5EF4-FFF2-40B4-BE49-F238E27FC236}">
                <a16:creationId xmlns:a16="http://schemas.microsoft.com/office/drawing/2014/main" id="{A17BC324-8964-4F1E-8661-5F8FB3940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082" y="5157934"/>
            <a:ext cx="2781298" cy="1565632"/>
          </a:xfrm>
          <a:prstGeom prst="rect">
            <a:avLst/>
          </a:prstGeom>
        </p:spPr>
      </p:pic>
      <p:pic>
        <p:nvPicPr>
          <p:cNvPr id="12" name="Picture 11">
            <a:extLst>
              <a:ext uri="{FF2B5EF4-FFF2-40B4-BE49-F238E27FC236}">
                <a16:creationId xmlns:a16="http://schemas.microsoft.com/office/drawing/2014/main" id="{DCD2B894-B3A1-4019-8E34-329C7373E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134434"/>
            <a:ext cx="2133600" cy="1061466"/>
          </a:xfrm>
          <a:prstGeom prst="rect">
            <a:avLst/>
          </a:prstGeom>
        </p:spPr>
      </p:pic>
    </p:spTree>
    <p:extLst>
      <p:ext uri="{BB962C8B-B14F-4D97-AF65-F5344CB8AC3E}">
        <p14:creationId xmlns:p14="http://schemas.microsoft.com/office/powerpoint/2010/main" val="339707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B0CA2066-E145-4184-BFF1-E94EC2064DA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dirty="0"/>
          </a:p>
        </p:txBody>
      </p:sp>
      <p:graphicFrame>
        <p:nvGraphicFramePr>
          <p:cNvPr id="5" name="Table 4">
            <a:extLst>
              <a:ext uri="{FF2B5EF4-FFF2-40B4-BE49-F238E27FC236}">
                <a16:creationId xmlns:a16="http://schemas.microsoft.com/office/drawing/2014/main" id="{D4DE7AA3-31C1-497A-A0AD-62ED6DB4BC42}"/>
              </a:ext>
            </a:extLst>
          </p:cNvPr>
          <p:cNvGraphicFramePr>
            <a:graphicFrameLocks noGrp="1"/>
          </p:cNvGraphicFramePr>
          <p:nvPr/>
        </p:nvGraphicFramePr>
        <p:xfrm>
          <a:off x="228600" y="762000"/>
          <a:ext cx="8610601" cy="5930904"/>
        </p:xfrm>
        <a:graphic>
          <a:graphicData uri="http://schemas.openxmlformats.org/drawingml/2006/table">
            <a:tbl>
              <a:tblPr/>
              <a:tblGrid>
                <a:gridCol w="2547105">
                  <a:extLst>
                    <a:ext uri="{9D8B030D-6E8A-4147-A177-3AD203B41FA5}">
                      <a16:colId xmlns:a16="http://schemas.microsoft.com/office/drawing/2014/main" val="20000"/>
                    </a:ext>
                  </a:extLst>
                </a:gridCol>
                <a:gridCol w="1515874">
                  <a:extLst>
                    <a:ext uri="{9D8B030D-6E8A-4147-A177-3AD203B41FA5}">
                      <a16:colId xmlns:a16="http://schemas.microsoft.com/office/drawing/2014/main" val="20001"/>
                    </a:ext>
                  </a:extLst>
                </a:gridCol>
                <a:gridCol w="1515874">
                  <a:extLst>
                    <a:ext uri="{9D8B030D-6E8A-4147-A177-3AD203B41FA5}">
                      <a16:colId xmlns:a16="http://schemas.microsoft.com/office/drawing/2014/main" val="20002"/>
                    </a:ext>
                  </a:extLst>
                </a:gridCol>
                <a:gridCol w="1515874">
                  <a:extLst>
                    <a:ext uri="{9D8B030D-6E8A-4147-A177-3AD203B41FA5}">
                      <a16:colId xmlns:a16="http://schemas.microsoft.com/office/drawing/2014/main" val="20003"/>
                    </a:ext>
                  </a:extLst>
                </a:gridCol>
                <a:gridCol w="1515874">
                  <a:extLst>
                    <a:ext uri="{9D8B030D-6E8A-4147-A177-3AD203B41FA5}">
                      <a16:colId xmlns:a16="http://schemas.microsoft.com/office/drawing/2014/main" val="20004"/>
                    </a:ext>
                  </a:extLst>
                </a:gridCol>
              </a:tblGrid>
              <a:tr h="495077">
                <a:tc gridSpan="5">
                  <a:txBody>
                    <a:bodyPr/>
                    <a:lstStyle/>
                    <a:p>
                      <a:pPr algn="ctr" fontAlgn="b"/>
                      <a:r>
                        <a:rPr lang="en-US" sz="2400" b="1" i="0" u="none" strike="noStrike" dirty="0">
                          <a:solidFill>
                            <a:srgbClr val="C00000"/>
                          </a:solidFill>
                          <a:effectLst/>
                          <a:latin typeface="Calibri"/>
                        </a:rPr>
                        <a:t>2017 Conference Proceedings Distribution</a:t>
                      </a:r>
                    </a:p>
                  </a:txBody>
                  <a:tcPr marL="9525" marR="9525" marT="952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957">
                <a:tc>
                  <a:txBody>
                    <a:bodyPr/>
                    <a:lstStyle/>
                    <a:p>
                      <a:pPr algn="ctr" fontAlgn="b"/>
                      <a:endParaRPr lang="en-US" sz="1200" b="1" i="0" u="none" strike="noStrike" dirty="0">
                        <a:solidFill>
                          <a:srgbClr val="C00000"/>
                        </a:solidFill>
                        <a:effectLst/>
                        <a:latin typeface="Calibri"/>
                      </a:endParaRPr>
                    </a:p>
                  </a:txBody>
                  <a:tcPr marL="9525" marR="9525" marT="9526" marB="0" anchor="b">
                    <a:lnL>
                      <a:noFill/>
                    </a:lnL>
                    <a:lnR>
                      <a:noFill/>
                    </a:lnR>
                    <a:lnT>
                      <a:noFill/>
                    </a:lnT>
                    <a:lnB>
                      <a:noFill/>
                    </a:lnB>
                  </a:tcPr>
                </a:tc>
                <a:tc>
                  <a:txBody>
                    <a:bodyPr/>
                    <a:lstStyle/>
                    <a:p>
                      <a:pPr algn="ctr" fontAlgn="b"/>
                      <a:endParaRPr lang="en-US" sz="1200" b="1" i="0" u="none" strike="noStrike" dirty="0">
                        <a:solidFill>
                          <a:srgbClr val="C00000"/>
                        </a:solidFill>
                        <a:effectLst/>
                        <a:latin typeface="Calibri"/>
                      </a:endParaRPr>
                    </a:p>
                  </a:txBody>
                  <a:tcPr marL="9525" marR="9525" marT="9526" marB="0" anchor="b">
                    <a:lnL>
                      <a:noFill/>
                    </a:lnL>
                    <a:lnR>
                      <a:noFill/>
                    </a:lnR>
                    <a:lnT>
                      <a:noFill/>
                    </a:lnT>
                    <a:lnB>
                      <a:noFill/>
                    </a:lnB>
                  </a:tcPr>
                </a:tc>
                <a:tc>
                  <a:txBody>
                    <a:bodyPr/>
                    <a:lstStyle/>
                    <a:p>
                      <a:pPr algn="ctr" fontAlgn="b"/>
                      <a:endParaRPr lang="en-US" sz="1200" b="1" i="0" u="none" strike="noStrike" dirty="0">
                        <a:solidFill>
                          <a:srgbClr val="C00000"/>
                        </a:solidFill>
                        <a:effectLst/>
                        <a:latin typeface="Calibri"/>
                      </a:endParaRPr>
                    </a:p>
                  </a:txBody>
                  <a:tcPr marL="9525" marR="9525" marT="9526" marB="0" anchor="b">
                    <a:lnL>
                      <a:noFill/>
                    </a:lnL>
                    <a:lnR>
                      <a:noFill/>
                    </a:lnR>
                    <a:lnT>
                      <a:noFill/>
                    </a:lnT>
                    <a:lnB>
                      <a:noFill/>
                    </a:lnB>
                  </a:tcPr>
                </a:tc>
                <a:tc>
                  <a:txBody>
                    <a:bodyPr/>
                    <a:lstStyle/>
                    <a:p>
                      <a:pPr algn="ctr" fontAlgn="b"/>
                      <a:endParaRPr lang="en-US" sz="1200" b="1" i="0" u="none" strike="noStrike" dirty="0">
                        <a:solidFill>
                          <a:srgbClr val="C00000"/>
                        </a:solidFill>
                        <a:effectLst/>
                        <a:latin typeface="Calibri"/>
                      </a:endParaRPr>
                    </a:p>
                  </a:txBody>
                  <a:tcPr marL="9525" marR="9525" marT="9526"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9525" marR="9525" marT="9526" marB="0" anchor="b">
                    <a:lnL>
                      <a:noFill/>
                    </a:lnL>
                    <a:lnR>
                      <a:noFill/>
                    </a:lnR>
                    <a:lnT>
                      <a:noFill/>
                    </a:lnT>
                    <a:lnB>
                      <a:noFill/>
                    </a:lnB>
                  </a:tcPr>
                </a:tc>
                <a:extLst>
                  <a:ext uri="{0D108BD9-81ED-4DB2-BD59-A6C34878D82A}">
                    <a16:rowId xmlns:a16="http://schemas.microsoft.com/office/drawing/2014/main" val="10001"/>
                  </a:ext>
                </a:extLst>
              </a:tr>
              <a:tr h="192418">
                <a:tc>
                  <a:txBody>
                    <a:bodyPr/>
                    <a:lstStyle/>
                    <a:p>
                      <a:pPr algn="l" fontAlgn="b"/>
                      <a:endParaRPr lang="en-US" sz="1200" b="1" i="0" u="none" strike="noStrike" dirty="0">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3383">
                <a:tc gridSpan="5">
                  <a:txBody>
                    <a:bodyPr/>
                    <a:lstStyle/>
                    <a:p>
                      <a:pPr algn="ctr" fontAlgn="b"/>
                      <a:r>
                        <a:rPr lang="en-US" sz="1600" b="1" i="0" u="none" strike="noStrike" dirty="0">
                          <a:solidFill>
                            <a:srgbClr val="000000"/>
                          </a:solidFill>
                          <a:effectLst/>
                          <a:latin typeface="Calibri"/>
                        </a:rPr>
                        <a:t>Actual Data</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41097">
                <a:tc>
                  <a:txBody>
                    <a:bodyPr/>
                    <a:lstStyle/>
                    <a:p>
                      <a:pPr algn="l" fontAlgn="b"/>
                      <a:r>
                        <a:rPr lang="en-US" sz="1600" b="1" i="0" u="none" strike="noStrike" dirty="0">
                          <a:solidFill>
                            <a:srgbClr val="000000"/>
                          </a:solidFill>
                          <a:effectLst/>
                          <a:latin typeface="Calibri"/>
                        </a:rPr>
                        <a:t>Owner</a:t>
                      </a:r>
                    </a:p>
                  </a:txBody>
                  <a:tcPr marL="9525" marR="9525" marT="95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 Weighted Usage (Based on % share) </a:t>
                      </a:r>
                    </a:p>
                  </a:txBody>
                  <a:tcPr marL="9525" marR="9525"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 Weighted Content (Based on % share) </a:t>
                      </a:r>
                    </a:p>
                  </a:txBody>
                  <a:tcPr marL="9525" marR="9525"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of Total Usage</a:t>
                      </a:r>
                    </a:p>
                  </a:txBody>
                  <a:tcPr marL="9525" marR="9525"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 of Total Content</a:t>
                      </a:r>
                    </a:p>
                  </a:txBody>
                  <a:tcPr marL="9525" marR="9525" marT="95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7240">
                <a:tc>
                  <a:txBody>
                    <a:bodyPr/>
                    <a:lstStyle/>
                    <a:p>
                      <a:pPr algn="l" fontAlgn="b"/>
                      <a:r>
                        <a:rPr lang="en-US" sz="1600" b="1" i="0" u="none" strike="noStrike">
                          <a:solidFill>
                            <a:srgbClr val="000000"/>
                          </a:solidFill>
                          <a:effectLst/>
                          <a:latin typeface="Calibri"/>
                        </a:rPr>
                        <a:t>SYSC045</a:t>
                      </a:r>
                    </a:p>
                  </a:txBody>
                  <a:tcPr marL="9525" marR="9525" marT="95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a:rPr>
                        <a:t>2,960 </a:t>
                      </a: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a:rPr>
                        <a:t>                                1,390 </a:t>
                      </a: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Calibri"/>
                        </a:rPr>
                        <a:t>0.1%</a:t>
                      </a: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Calibri"/>
                        </a:rPr>
                        <a:t>0. 92%</a:t>
                      </a:r>
                    </a:p>
                  </a:txBody>
                  <a:tcPr marL="9525" marR="9525" marT="95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497240">
                <a:tc>
                  <a:txBody>
                    <a:bodyPr/>
                    <a:lstStyle/>
                    <a:p>
                      <a:pPr algn="l" fontAlgn="b"/>
                      <a:r>
                        <a:rPr lang="en-US" sz="1600" b="1" i="0" u="none" strike="noStrike">
                          <a:solidFill>
                            <a:srgbClr val="000000"/>
                          </a:solidFill>
                          <a:effectLst/>
                          <a:latin typeface="Calibri"/>
                        </a:rPr>
                        <a:t>Grand Total*</a:t>
                      </a:r>
                    </a:p>
                  </a:txBody>
                  <a:tcPr marL="9525" marR="9525" marT="95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solidFill>
                            <a:srgbClr val="000000"/>
                          </a:solidFill>
                          <a:effectLst/>
                          <a:latin typeface="Calibri"/>
                        </a:rPr>
                        <a:t>                   104,014,093 </a:t>
                      </a:r>
                    </a:p>
                  </a:txBody>
                  <a:tcPr marL="9525" marR="9525" marT="9526"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                            558,486 </a:t>
                      </a:r>
                    </a:p>
                  </a:txBody>
                  <a:tcPr marL="9525" marR="9525" marT="9526" marB="0" anchor="b">
                    <a:lnL>
                      <a:noFill/>
                    </a:lnL>
                    <a:lnR>
                      <a:noFill/>
                    </a:lnR>
                    <a:lnT>
                      <a:noFill/>
                    </a:lnT>
                    <a:lnB>
                      <a:noFill/>
                    </a:lnB>
                  </a:tcPr>
                </a:tc>
                <a:tc>
                  <a:txBody>
                    <a:bodyPr/>
                    <a:lstStyle/>
                    <a:p>
                      <a:pPr algn="ctr" fontAlgn="b"/>
                      <a:endParaRPr lang="en-US" sz="1600" b="1" i="0" u="none" strike="noStrike">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 </a:t>
                      </a:r>
                    </a:p>
                  </a:txBody>
                  <a:tcPr marL="9525" marR="9525" marT="95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53383">
                <a:tc>
                  <a:txBody>
                    <a:bodyPr/>
                    <a:lstStyle/>
                    <a:p>
                      <a:pPr algn="l" fontAlgn="b"/>
                      <a:r>
                        <a:rPr lang="en-US" sz="1600" b="1" i="0" u="none" strike="noStrike">
                          <a:solidFill>
                            <a:srgbClr val="000000"/>
                          </a:solidFill>
                          <a:effectLst/>
                          <a:latin typeface="Calibri"/>
                        </a:rPr>
                        <a:t> </a:t>
                      </a:r>
                    </a:p>
                  </a:txBody>
                  <a:tcPr marL="9525" marR="9525" marT="95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600" b="1" i="0" u="none" strike="noStrike">
                        <a:solidFill>
                          <a:srgbClr val="000000"/>
                        </a:solidFill>
                        <a:effectLst/>
                        <a:latin typeface="Calibri"/>
                      </a:endParaRPr>
                    </a:p>
                  </a:txBody>
                  <a:tcPr marL="9525" marR="9525" marT="9526" marB="0" anchor="b">
                    <a:lnL>
                      <a:noFill/>
                    </a:lnL>
                    <a:lnR>
                      <a:noFill/>
                    </a:lnR>
                    <a:lnT>
                      <a:noFill/>
                    </a:lnT>
                    <a:lnB>
                      <a:noFill/>
                    </a:lnB>
                  </a:tcPr>
                </a:tc>
                <a:tc>
                  <a:txBody>
                    <a:bodyPr/>
                    <a:lstStyle/>
                    <a:p>
                      <a:pPr algn="ctr"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ctr"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 </a:t>
                      </a:r>
                    </a:p>
                  </a:txBody>
                  <a:tcPr marL="9525" marR="9525" marT="95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97240">
                <a:tc>
                  <a:txBody>
                    <a:bodyPr/>
                    <a:lstStyle/>
                    <a:p>
                      <a:pPr algn="l" fontAlgn="b"/>
                      <a:r>
                        <a:rPr lang="en-US" sz="1600" b="1" i="0" u="none" strike="noStrike">
                          <a:solidFill>
                            <a:srgbClr val="000000"/>
                          </a:solidFill>
                          <a:effectLst/>
                          <a:latin typeface="Calibri"/>
                        </a:rPr>
                        <a:t>Usage &amp; Content - $$/per unit</a:t>
                      </a:r>
                    </a:p>
                  </a:txBody>
                  <a:tcPr marL="9525" marR="9525" marT="95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a:solidFill>
                            <a:srgbClr val="000000"/>
                          </a:solidFill>
                          <a:effectLst/>
                          <a:latin typeface="Calibri"/>
                        </a:rPr>
                        <a:t> $                               0.21 </a:t>
                      </a:r>
                    </a:p>
                  </a:txBody>
                  <a:tcPr marL="9525" marR="9525" marT="9526" marB="0" anchor="b">
                    <a:lnL>
                      <a:noFill/>
                    </a:lnL>
                    <a:lnR>
                      <a:noFill/>
                    </a:lnR>
                    <a:lnT>
                      <a:noFill/>
                    </a:lnT>
                    <a:lnB>
                      <a:noFill/>
                    </a:lnB>
                    <a:solidFill>
                      <a:srgbClr val="FFFF00"/>
                    </a:solidFill>
                  </a:tcPr>
                </a:tc>
                <a:tc>
                  <a:txBody>
                    <a:bodyPr/>
                    <a:lstStyle/>
                    <a:p>
                      <a:pPr algn="ctr" fontAlgn="b"/>
                      <a:r>
                        <a:rPr lang="en-US" sz="1600" b="1" i="0" u="none" strike="noStrike" dirty="0">
                          <a:solidFill>
                            <a:srgbClr val="000000"/>
                          </a:solidFill>
                          <a:effectLst/>
                          <a:latin typeface="Calibri"/>
                        </a:rPr>
                        <a:t> $                             20.65 </a:t>
                      </a:r>
                    </a:p>
                  </a:txBody>
                  <a:tcPr marL="9525" marR="9525" marT="9526" marB="0" anchor="b">
                    <a:lnL>
                      <a:noFill/>
                    </a:lnL>
                    <a:lnR>
                      <a:noFill/>
                    </a:lnR>
                    <a:lnT>
                      <a:noFill/>
                    </a:lnT>
                    <a:lnB>
                      <a:noFill/>
                    </a:lnB>
                    <a:solidFill>
                      <a:srgbClr val="FFFF00"/>
                    </a:solidFill>
                  </a:tcPr>
                </a:tc>
                <a:tc>
                  <a:txBody>
                    <a:bodyPr/>
                    <a:lstStyle/>
                    <a:p>
                      <a:pPr algn="ctr"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 </a:t>
                      </a:r>
                    </a:p>
                  </a:txBody>
                  <a:tcPr marL="9525" marR="9525" marT="95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97240">
                <a:tc>
                  <a:txBody>
                    <a:bodyPr/>
                    <a:lstStyle/>
                    <a:p>
                      <a:pPr algn="l" fontAlgn="b"/>
                      <a:r>
                        <a:rPr lang="en-US" sz="1600" b="1" i="0" u="none" strike="noStrike">
                          <a:solidFill>
                            <a:srgbClr val="000000"/>
                          </a:solidFill>
                          <a:effectLst/>
                          <a:latin typeface="Calibri"/>
                        </a:rPr>
                        <a:t>Subtotal:  Usage/Content Allocation</a:t>
                      </a:r>
                    </a:p>
                  </a:txBody>
                  <a:tcPr marL="9525" marR="9525" marT="95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a:solidFill>
                            <a:srgbClr val="000000"/>
                          </a:solidFill>
                          <a:effectLst/>
                          <a:latin typeface="Calibri"/>
                        </a:rPr>
                        <a:t> $                     19,145.81 </a:t>
                      </a:r>
                    </a:p>
                  </a:txBody>
                  <a:tcPr marL="9525" marR="9525" marT="9526"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 $                     28,699.55 </a:t>
                      </a:r>
                    </a:p>
                  </a:txBody>
                  <a:tcPr marL="9525" marR="9525" marT="9526"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 $                     47,845.37 </a:t>
                      </a:r>
                    </a:p>
                  </a:txBody>
                  <a:tcPr marL="9525" marR="9525" marT="9526" marB="0" anchor="b">
                    <a:lnL>
                      <a:noFill/>
                    </a:lnL>
                    <a:lnR>
                      <a:noFill/>
                    </a:lnR>
                    <a:lnT>
                      <a:noFill/>
                    </a:lnT>
                    <a:lnB>
                      <a:noFill/>
                    </a:lnB>
                  </a:tcPr>
                </a:tc>
                <a:tc>
                  <a:txBody>
                    <a:bodyPr/>
                    <a:lstStyle/>
                    <a:p>
                      <a:pPr algn="l" fontAlgn="b"/>
                      <a:r>
                        <a:rPr lang="en-US" sz="1600" b="1" i="0" u="none" strike="noStrike">
                          <a:solidFill>
                            <a:srgbClr val="000000"/>
                          </a:solidFill>
                          <a:effectLst/>
                          <a:latin typeface="Calibri"/>
                        </a:rPr>
                        <a:t> </a:t>
                      </a:r>
                    </a:p>
                  </a:txBody>
                  <a:tcPr marL="9525" marR="9525" marT="95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497240">
                <a:tc>
                  <a:txBody>
                    <a:bodyPr/>
                    <a:lstStyle/>
                    <a:p>
                      <a:pPr algn="l" fontAlgn="b"/>
                      <a:r>
                        <a:rPr lang="en-US" sz="1600" b="1" i="0" u="none" strike="noStrike">
                          <a:solidFill>
                            <a:srgbClr val="000000"/>
                          </a:solidFill>
                          <a:effectLst/>
                          <a:latin typeface="Calibri"/>
                        </a:rPr>
                        <a:t>Less:  Direct Revenue/Expense</a:t>
                      </a:r>
                    </a:p>
                  </a:txBody>
                  <a:tcPr marL="85725" marR="9525" marT="95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a:endParaRP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 $                           (59.27)</a:t>
                      </a:r>
                    </a:p>
                  </a:txBody>
                  <a:tcPr marL="9525" marR="9525" marT="95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 </a:t>
                      </a:r>
                    </a:p>
                  </a:txBody>
                  <a:tcPr marL="9525" marR="9525" marT="95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497240">
                <a:tc>
                  <a:txBody>
                    <a:bodyPr/>
                    <a:lstStyle/>
                    <a:p>
                      <a:pPr algn="l" fontAlgn="b"/>
                      <a:r>
                        <a:rPr lang="en-US" sz="1600" b="1" i="0" u="none" strike="noStrike">
                          <a:solidFill>
                            <a:srgbClr val="000000"/>
                          </a:solidFill>
                          <a:effectLst/>
                          <a:latin typeface="Calibri"/>
                        </a:rPr>
                        <a:t>Total Distribution</a:t>
                      </a:r>
                    </a:p>
                  </a:txBody>
                  <a:tcPr marL="9525" marR="9525" marT="95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600" b="1" i="0" u="none" strike="noStrike">
                          <a:solidFill>
                            <a:srgbClr val="000000"/>
                          </a:solidFill>
                          <a:effectLst/>
                          <a:latin typeface="Calibri"/>
                        </a:rPr>
                        <a:t> </a:t>
                      </a:r>
                    </a:p>
                  </a:txBody>
                  <a:tcPr marL="9525" marR="9525"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600" b="1" i="0" u="none" strike="noStrike">
                          <a:solidFill>
                            <a:srgbClr val="000000"/>
                          </a:solidFill>
                          <a:effectLst/>
                          <a:latin typeface="Calibri"/>
                        </a:rPr>
                        <a:t> </a:t>
                      </a:r>
                    </a:p>
                  </a:txBody>
                  <a:tcPr marL="9525" marR="9525" marT="95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1600" b="1" i="0" u="none" strike="noStrike" dirty="0">
                          <a:solidFill>
                            <a:srgbClr val="000000"/>
                          </a:solidFill>
                          <a:effectLst/>
                          <a:latin typeface="Calibri"/>
                        </a:rPr>
                        <a:t> $                     47,786.09 </a:t>
                      </a:r>
                    </a:p>
                  </a:txBody>
                  <a:tcPr marL="9525" marR="9525" marT="95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000000"/>
                          </a:solidFill>
                          <a:effectLst/>
                          <a:latin typeface="Calibri"/>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3383">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a:solidFill>
                          <a:srgbClr val="000000"/>
                        </a:solidFill>
                        <a:effectLst/>
                        <a:latin typeface="Calibri"/>
                      </a:endParaRP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a:solidFill>
                          <a:srgbClr val="000000"/>
                        </a:solidFill>
                        <a:effectLst/>
                        <a:latin typeface="Calibri"/>
                      </a:endParaRP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53383">
                <a:tc>
                  <a:txBody>
                    <a:bodyPr/>
                    <a:lstStyle/>
                    <a:p>
                      <a:pPr algn="l" fontAlgn="b"/>
                      <a:r>
                        <a:rPr lang="en-US" sz="1200" b="1" i="0" u="none" strike="noStrike" dirty="0">
                          <a:solidFill>
                            <a:srgbClr val="000000"/>
                          </a:solidFill>
                          <a:effectLst/>
                          <a:latin typeface="Calibri"/>
                        </a:rPr>
                        <a:t>Usage =  Downloads</a:t>
                      </a: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extLst>
                  <a:ext uri="{0D108BD9-81ED-4DB2-BD59-A6C34878D82A}">
                    <a16:rowId xmlns:a16="http://schemas.microsoft.com/office/drawing/2014/main" val="10013"/>
                  </a:ext>
                </a:extLst>
              </a:tr>
              <a:tr h="253383">
                <a:tc>
                  <a:txBody>
                    <a:bodyPr/>
                    <a:lstStyle/>
                    <a:p>
                      <a:pPr algn="l" fontAlgn="b"/>
                      <a:r>
                        <a:rPr lang="en-US" sz="1200" b="1" i="0" u="none" strike="noStrike" dirty="0">
                          <a:solidFill>
                            <a:srgbClr val="000000"/>
                          </a:solidFill>
                          <a:effectLst/>
                          <a:latin typeface="Calibri"/>
                        </a:rPr>
                        <a:t>Content = Documents Added</a:t>
                      </a: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9525" marR="9525" marT="9526" marB="0" anchor="b">
                    <a:lnL>
                      <a:noFill/>
                    </a:lnL>
                    <a:lnR>
                      <a:noFill/>
                    </a:lnR>
                    <a:lnT>
                      <a:noFill/>
                    </a:lnT>
                    <a:lnB>
                      <a:noFill/>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9E008B7-6F96-4500-9C01-97723EA60F79}"/>
              </a:ext>
            </a:extLst>
          </p:cNvPr>
          <p:cNvSpPr>
            <a:spLocks noGrp="1"/>
          </p:cNvSpPr>
          <p:nvPr>
            <p:ph type="title"/>
          </p:nvPr>
        </p:nvSpPr>
        <p:spPr bwMode="auto">
          <a:xfrm>
            <a:off x="1905000" y="274638"/>
            <a:ext cx="678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t>Portfolio Statistics</a:t>
            </a:r>
          </a:p>
        </p:txBody>
      </p:sp>
      <p:graphicFrame>
        <p:nvGraphicFramePr>
          <p:cNvPr id="3" name="Table 2">
            <a:extLst>
              <a:ext uri="{FF2B5EF4-FFF2-40B4-BE49-F238E27FC236}">
                <a16:creationId xmlns:a16="http://schemas.microsoft.com/office/drawing/2014/main" id="{0ACB3377-E323-499D-AA89-1F70DEB763CC}"/>
              </a:ext>
            </a:extLst>
          </p:cNvPr>
          <p:cNvGraphicFramePr>
            <a:graphicFrameLocks noGrp="1"/>
          </p:cNvGraphicFramePr>
          <p:nvPr/>
        </p:nvGraphicFramePr>
        <p:xfrm>
          <a:off x="152400" y="1295400"/>
          <a:ext cx="8991599" cy="5065726"/>
        </p:xfrm>
        <a:graphic>
          <a:graphicData uri="http://schemas.openxmlformats.org/drawingml/2006/table">
            <a:tbl>
              <a:tblPr/>
              <a:tblGrid>
                <a:gridCol w="2289678">
                  <a:extLst>
                    <a:ext uri="{9D8B030D-6E8A-4147-A177-3AD203B41FA5}">
                      <a16:colId xmlns:a16="http://schemas.microsoft.com/office/drawing/2014/main" val="20000"/>
                    </a:ext>
                  </a:extLst>
                </a:gridCol>
                <a:gridCol w="668446">
                  <a:extLst>
                    <a:ext uri="{9D8B030D-6E8A-4147-A177-3AD203B41FA5}">
                      <a16:colId xmlns:a16="http://schemas.microsoft.com/office/drawing/2014/main" val="20001"/>
                    </a:ext>
                  </a:extLst>
                </a:gridCol>
                <a:gridCol w="578654">
                  <a:extLst>
                    <a:ext uri="{9D8B030D-6E8A-4147-A177-3AD203B41FA5}">
                      <a16:colId xmlns:a16="http://schemas.microsoft.com/office/drawing/2014/main" val="20002"/>
                    </a:ext>
                  </a:extLst>
                </a:gridCol>
                <a:gridCol w="957775">
                  <a:extLst>
                    <a:ext uri="{9D8B030D-6E8A-4147-A177-3AD203B41FA5}">
                      <a16:colId xmlns:a16="http://schemas.microsoft.com/office/drawing/2014/main" val="20003"/>
                    </a:ext>
                  </a:extLst>
                </a:gridCol>
                <a:gridCol w="763245">
                  <a:extLst>
                    <a:ext uri="{9D8B030D-6E8A-4147-A177-3AD203B41FA5}">
                      <a16:colId xmlns:a16="http://schemas.microsoft.com/office/drawing/2014/main" val="20004"/>
                    </a:ext>
                  </a:extLst>
                </a:gridCol>
                <a:gridCol w="52360">
                  <a:extLst>
                    <a:ext uri="{9D8B030D-6E8A-4147-A177-3AD203B41FA5}">
                      <a16:colId xmlns:a16="http://schemas.microsoft.com/office/drawing/2014/main" val="20005"/>
                    </a:ext>
                  </a:extLst>
                </a:gridCol>
                <a:gridCol w="508817">
                  <a:extLst>
                    <a:ext uri="{9D8B030D-6E8A-4147-A177-3AD203B41FA5}">
                      <a16:colId xmlns:a16="http://schemas.microsoft.com/office/drawing/2014/main" val="20006"/>
                    </a:ext>
                  </a:extLst>
                </a:gridCol>
                <a:gridCol w="59860">
                  <a:extLst>
                    <a:ext uri="{9D8B030D-6E8A-4147-A177-3AD203B41FA5}">
                      <a16:colId xmlns:a16="http://schemas.microsoft.com/office/drawing/2014/main" val="20007"/>
                    </a:ext>
                  </a:extLst>
                </a:gridCol>
                <a:gridCol w="1037588">
                  <a:extLst>
                    <a:ext uri="{9D8B030D-6E8A-4147-A177-3AD203B41FA5}">
                      <a16:colId xmlns:a16="http://schemas.microsoft.com/office/drawing/2014/main" val="20008"/>
                    </a:ext>
                  </a:extLst>
                </a:gridCol>
                <a:gridCol w="1037588">
                  <a:extLst>
                    <a:ext uri="{9D8B030D-6E8A-4147-A177-3AD203B41FA5}">
                      <a16:colId xmlns:a16="http://schemas.microsoft.com/office/drawing/2014/main" val="20009"/>
                    </a:ext>
                  </a:extLst>
                </a:gridCol>
                <a:gridCol w="1037588">
                  <a:extLst>
                    <a:ext uri="{9D8B030D-6E8A-4147-A177-3AD203B41FA5}">
                      <a16:colId xmlns:a16="http://schemas.microsoft.com/office/drawing/2014/main" val="20010"/>
                    </a:ext>
                  </a:extLst>
                </a:gridCol>
              </a:tblGrid>
              <a:tr h="338080">
                <a:tc gridSpan="11">
                  <a:txBody>
                    <a:bodyPr/>
                    <a:lstStyle/>
                    <a:p>
                      <a:pPr algn="l" fontAlgn="b"/>
                      <a:endParaRPr lang="en-US" sz="1100" b="1" i="0" u="none" strike="noStrike" dirty="0">
                        <a:solidFill>
                          <a:srgbClr val="000000"/>
                        </a:solidFill>
                        <a:effectLst/>
                        <a:latin typeface="+mj-lt"/>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1107">
                <a:tc>
                  <a:txBody>
                    <a:bodyPr/>
                    <a:lstStyle/>
                    <a:p>
                      <a:pPr algn="l" fontAlgn="b"/>
                      <a:r>
                        <a:rPr lang="en-US" sz="1100" b="1" i="1" u="none" strike="noStrike" dirty="0">
                          <a:solidFill>
                            <a:srgbClr val="548235"/>
                          </a:solidFill>
                          <a:effectLst/>
                          <a:latin typeface="+mj-lt"/>
                        </a:rPr>
                        <a:t>Systems Council</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mj-lt"/>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mj-lt"/>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mj-lt"/>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mj-lt"/>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a:noFill/>
                    </a:lnL>
                    <a:lnR>
                      <a:noFill/>
                    </a:lnR>
                    <a:lnT>
                      <a:noFill/>
                    </a:lnT>
                    <a:lnB>
                      <a:noFill/>
                    </a:lnB>
                  </a:tcPr>
                </a:tc>
                <a:tc>
                  <a:txBody>
                    <a:bodyPr/>
                    <a:lstStyle/>
                    <a:p>
                      <a:pPr algn="ctr"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1"/>
                  </a:ext>
                </a:extLst>
              </a:tr>
              <a:tr h="719780">
                <a:tc gridSpan="5">
                  <a:txBody>
                    <a:bodyPr/>
                    <a:lstStyle/>
                    <a:p>
                      <a:pPr algn="ctr" fontAlgn="ctr"/>
                      <a:r>
                        <a:rPr lang="en-US" sz="1200" b="1" i="1" u="none" strike="noStrike" dirty="0">
                          <a:solidFill>
                            <a:srgbClr val="000000"/>
                          </a:solidFill>
                          <a:effectLst/>
                          <a:latin typeface="+mj-lt"/>
                        </a:rPr>
                        <a:t>Current Statistics</a:t>
                      </a:r>
                      <a:br>
                        <a:rPr lang="en-US" sz="1200" b="1" i="1" u="none" strike="noStrike" dirty="0">
                          <a:solidFill>
                            <a:srgbClr val="000000"/>
                          </a:solidFill>
                          <a:effectLst/>
                          <a:latin typeface="+mj-lt"/>
                        </a:rPr>
                      </a:br>
                      <a:r>
                        <a:rPr lang="en-US" sz="1200" b="1" i="1" u="none" strike="noStrike" dirty="0">
                          <a:solidFill>
                            <a:srgbClr val="000000"/>
                          </a:solidFill>
                          <a:effectLst/>
                          <a:latin typeface="+mj-lt"/>
                        </a:rPr>
                        <a:t>(data reported from 2Q 2015 thru 1Q 2019)</a:t>
                      </a: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ctr" fontAlgn="b"/>
                      <a:r>
                        <a:rPr lang="en-US" sz="600" b="0" i="0" u="none" strike="noStrike">
                          <a:solidFill>
                            <a:srgbClr val="FFFFFF"/>
                          </a:solidFill>
                          <a:effectLst/>
                          <a:latin typeface="Calibri"/>
                        </a:rPr>
                        <a:t>0450</a:t>
                      </a:r>
                    </a:p>
                  </a:txBody>
                  <a:tcPr marL="0" marR="0" marT="0" marB="0" anchor="b">
                    <a:lnL>
                      <a:noFill/>
                    </a:lnL>
                    <a:lnR>
                      <a:noFill/>
                    </a:lnR>
                    <a:lnT>
                      <a:noFill/>
                    </a:lnT>
                    <a:lnB>
                      <a:noFill/>
                    </a:lnB>
                  </a:tcPr>
                </a:tc>
                <a:tc>
                  <a:txBody>
                    <a:bodyPr/>
                    <a:lstStyle/>
                    <a:p>
                      <a:pPr algn="ctr" fontAlgn="b"/>
                      <a:r>
                        <a:rPr lang="en-US" sz="600" b="0" i="0" u="none" strike="noStrike">
                          <a:solidFill>
                            <a:srgbClr val="FFFFFF"/>
                          </a:solidFill>
                          <a:effectLst/>
                          <a:latin typeface="Calibri"/>
                        </a:rPr>
                        <a:t>SYSC-45</a:t>
                      </a:r>
                    </a:p>
                  </a:txBody>
                  <a:tcPr marL="0" marR="0" marT="0" marB="0" anchor="b">
                    <a:lnL>
                      <a:noFill/>
                    </a:lnL>
                    <a:lnR w="6350" cap="flat" cmpd="sng" algn="ctr">
                      <a:solidFill>
                        <a:srgbClr val="5B9BD5"/>
                      </a:solidFill>
                      <a:prstDash val="solid"/>
                      <a:round/>
                      <a:headEnd type="none" w="med" len="med"/>
                      <a:tailEnd type="none" w="med" len="med"/>
                    </a:lnR>
                    <a:lnT>
                      <a:noFill/>
                    </a:lnT>
                    <a:lnB>
                      <a:noFill/>
                    </a:lnB>
                  </a:tcPr>
                </a:tc>
                <a:tc gridSpan="3">
                  <a:txBody>
                    <a:bodyPr/>
                    <a:lstStyle/>
                    <a:p>
                      <a:pPr algn="ctr" fontAlgn="ctr"/>
                      <a:r>
                        <a:rPr lang="en-US" sz="600" b="1" i="0" u="none" strike="noStrike" dirty="0">
                          <a:solidFill>
                            <a:srgbClr val="000000"/>
                          </a:solidFill>
                          <a:effectLst/>
                          <a:latin typeface="Calibri"/>
                        </a:rPr>
                        <a:t>Legend</a:t>
                      </a: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61582">
                <a:tc>
                  <a:txBody>
                    <a:bodyPr/>
                    <a:lstStyle/>
                    <a:p>
                      <a:pPr algn="l" fontAlgn="b"/>
                      <a:r>
                        <a:rPr lang="en-US" sz="1100" b="1" i="1" u="none" strike="noStrike" dirty="0">
                          <a:solidFill>
                            <a:srgbClr val="000000"/>
                          </a:solidFill>
                          <a:effectLst/>
                          <a:latin typeface="+mj-lt"/>
                        </a:rPr>
                        <a:t>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j-lt"/>
                        </a:rPr>
                        <a:t>IEEE Benchmark</a:t>
                      </a: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j-lt"/>
                        </a:rPr>
                        <a:t>Average </a:t>
                      </a:r>
                      <a:br>
                        <a:rPr lang="en-US" sz="1100" b="1" i="0" u="none" strike="noStrike">
                          <a:solidFill>
                            <a:srgbClr val="000000"/>
                          </a:solidFill>
                          <a:effectLst/>
                          <a:latin typeface="+mj-lt"/>
                        </a:rPr>
                      </a:br>
                      <a:r>
                        <a:rPr lang="en-US" sz="1100" b="1" i="0" u="none" strike="noStrike">
                          <a:solidFill>
                            <a:srgbClr val="000000"/>
                          </a:solidFill>
                          <a:effectLst/>
                          <a:latin typeface="+mj-lt"/>
                        </a:rPr>
                        <a:t>IEEE S/C</a:t>
                      </a: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mj-lt"/>
                        </a:rPr>
                        <a:t>Systems Council</a:t>
                      </a: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Performance compared to IEEE Benchmark</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w="6350" cap="flat" cmpd="sng" algn="ctr">
                      <a:solidFill>
                        <a:srgbClr val="5B9BD5"/>
                      </a:solidFill>
                      <a:prstDash val="solid"/>
                      <a:round/>
                      <a:headEnd type="none" w="med" len="med"/>
                      <a:tailEnd type="none" w="med" len="med"/>
                    </a:lnR>
                    <a:lnT>
                      <a:noFill/>
                    </a:lnT>
                    <a:lnB>
                      <a:noFill/>
                    </a:lnB>
                  </a:tcPr>
                </a:tc>
                <a:tc>
                  <a:txBody>
                    <a:bodyPr/>
                    <a:lstStyle/>
                    <a:p>
                      <a:pPr algn="ctr" fontAlgn="ctr"/>
                      <a:endParaRPr lang="en-US" sz="600" b="0" i="0" u="none" strike="noStrike">
                        <a:solidFill>
                          <a:srgbClr val="000000"/>
                        </a:solidFill>
                        <a:effectLst/>
                        <a:latin typeface="Wingdings"/>
                      </a:endParaRP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Wingdings"/>
                      </a:endParaRP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ctr"/>
                      <a:endParaRPr lang="en-US" sz="600" b="0" i="0" u="none" strike="noStrike">
                        <a:solidFill>
                          <a:srgbClr val="000000"/>
                        </a:solidFill>
                        <a:effectLst/>
                        <a:latin typeface="Wingdings"/>
                      </a:endParaRPr>
                    </a:p>
                  </a:txBody>
                  <a:tcPr marL="0" marR="0" marT="0"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3"/>
                  </a:ext>
                </a:extLst>
              </a:tr>
              <a:tr h="354871">
                <a:tc>
                  <a:txBody>
                    <a:bodyPr/>
                    <a:lstStyle/>
                    <a:p>
                      <a:pPr algn="l" fontAlgn="b"/>
                      <a:r>
                        <a:rPr lang="en-US" sz="1100" b="1" i="0" u="none" strike="noStrike">
                          <a:solidFill>
                            <a:srgbClr val="000000"/>
                          </a:solidFill>
                          <a:effectLst/>
                          <a:latin typeface="+mj-lt"/>
                        </a:rPr>
                        <a:t>Average Time to Accounting Close (Months)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               6.0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          10.7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                      16.8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1</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w="6350" cap="flat" cmpd="sng" algn="ctr">
                      <a:solidFill>
                        <a:srgbClr val="5B9BD5"/>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a:rPr>
                        <a:t>Average Time to Close </a:t>
                      </a:r>
                      <a:br>
                        <a:rPr lang="en-US" sz="600" b="0" i="0" u="none" strike="noStrike">
                          <a:solidFill>
                            <a:srgbClr val="000000"/>
                          </a:solidFill>
                          <a:effectLst/>
                          <a:latin typeface="Calibri"/>
                        </a:rPr>
                      </a:br>
                      <a:r>
                        <a:rPr lang="en-US" sz="600" b="0" i="0" u="none" strike="noStrike">
                          <a:solidFill>
                            <a:srgbClr val="000000"/>
                          </a:solidFill>
                          <a:effectLst/>
                          <a:latin typeface="Calibri"/>
                        </a:rPr>
                        <a:t>Less than 6 months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Average Time to Close </a:t>
                      </a:r>
                      <a:br>
                        <a:rPr lang="en-US" sz="600" b="0" i="0" u="none" strike="noStrike">
                          <a:solidFill>
                            <a:srgbClr val="000000"/>
                          </a:solidFill>
                          <a:effectLst/>
                          <a:latin typeface="Calibri"/>
                        </a:rPr>
                      </a:br>
                      <a:r>
                        <a:rPr lang="en-US" sz="600" b="0" i="0" u="none" strike="noStrike">
                          <a:solidFill>
                            <a:srgbClr val="000000"/>
                          </a:solidFill>
                          <a:effectLst/>
                          <a:latin typeface="Calibri"/>
                        </a:rPr>
                        <a:t>Between 6 and 12 months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t"/>
                      <a:r>
                        <a:rPr lang="en-US" sz="600" b="0" i="0" u="none" strike="noStrike">
                          <a:solidFill>
                            <a:srgbClr val="000000"/>
                          </a:solidFill>
                          <a:effectLst/>
                          <a:latin typeface="Calibri"/>
                        </a:rPr>
                        <a:t>Average Time to Close </a:t>
                      </a:r>
                      <a:br>
                        <a:rPr lang="en-US" sz="600" b="0" i="0" u="none" strike="noStrike">
                          <a:solidFill>
                            <a:srgbClr val="000000"/>
                          </a:solidFill>
                          <a:effectLst/>
                          <a:latin typeface="Calibri"/>
                        </a:rPr>
                      </a:br>
                      <a:r>
                        <a:rPr lang="en-US" sz="600" b="0" i="0" u="none" strike="noStrike">
                          <a:solidFill>
                            <a:srgbClr val="000000"/>
                          </a:solidFill>
                          <a:effectLst/>
                          <a:latin typeface="Calibri"/>
                        </a:rPr>
                        <a:t>More than 12 months</a:t>
                      </a:r>
                    </a:p>
                  </a:txBody>
                  <a:tcPr marL="0" marR="0" marT="0" marB="0">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4"/>
                  </a:ext>
                </a:extLst>
              </a:tr>
              <a:tr h="526582">
                <a:tc>
                  <a:txBody>
                    <a:bodyPr/>
                    <a:lstStyle/>
                    <a:p>
                      <a:pPr algn="l" fontAlgn="b"/>
                      <a:r>
                        <a:rPr lang="en-US" sz="1100" b="1" i="0" u="none" strike="noStrike">
                          <a:solidFill>
                            <a:srgbClr val="000000"/>
                          </a:solidFill>
                          <a:effectLst/>
                          <a:latin typeface="+mj-lt"/>
                        </a:rPr>
                        <a:t>Aggregate Net / Expense Ratio*</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20.0%</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22.4%</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41.7%</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3</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w="6350" cap="flat" cmpd="sng" algn="ctr">
                      <a:solidFill>
                        <a:srgbClr val="5B9BD5"/>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a:rPr>
                        <a:t>Aggregate Net / Expense Ratio </a:t>
                      </a:r>
                      <a:br>
                        <a:rPr lang="en-US" sz="600" b="0" i="0" u="none" strike="noStrike">
                          <a:solidFill>
                            <a:srgbClr val="000000"/>
                          </a:solidFill>
                          <a:effectLst/>
                          <a:latin typeface="Calibri"/>
                        </a:rPr>
                      </a:br>
                      <a:r>
                        <a:rPr lang="en-US" sz="600" b="0" i="0" u="none" strike="noStrike">
                          <a:solidFill>
                            <a:srgbClr val="000000"/>
                          </a:solidFill>
                          <a:effectLst/>
                          <a:latin typeface="Calibri"/>
                        </a:rPr>
                        <a:t>More than 20%</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Aggregate Net / Expense Ratio </a:t>
                      </a:r>
                      <a:br>
                        <a:rPr lang="en-US" sz="600" b="0" i="0" u="none" strike="noStrike">
                          <a:solidFill>
                            <a:srgbClr val="000000"/>
                          </a:solidFill>
                          <a:effectLst/>
                          <a:latin typeface="Calibri"/>
                        </a:rPr>
                      </a:br>
                      <a:r>
                        <a:rPr lang="en-US" sz="600" b="0" i="0" u="none" strike="noStrike">
                          <a:solidFill>
                            <a:srgbClr val="000000"/>
                          </a:solidFill>
                          <a:effectLst/>
                          <a:latin typeface="Calibri"/>
                        </a:rPr>
                        <a:t>More than 10%</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Aggregate Net / Expense Ratio </a:t>
                      </a:r>
                      <a:br>
                        <a:rPr lang="en-US" sz="600" b="0" i="0" u="none" strike="noStrike">
                          <a:solidFill>
                            <a:srgbClr val="000000"/>
                          </a:solidFill>
                          <a:effectLst/>
                          <a:latin typeface="Calibri"/>
                        </a:rPr>
                      </a:br>
                      <a:r>
                        <a:rPr lang="en-US" sz="600" b="0" i="0" u="none" strike="noStrike">
                          <a:solidFill>
                            <a:srgbClr val="000000"/>
                          </a:solidFill>
                          <a:effectLst/>
                          <a:latin typeface="Calibri"/>
                        </a:rPr>
                        <a:t>Less than  10%</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5"/>
                  </a:ext>
                </a:extLst>
              </a:tr>
              <a:tr h="526582">
                <a:tc>
                  <a:txBody>
                    <a:bodyPr/>
                    <a:lstStyle/>
                    <a:p>
                      <a:pPr algn="l" fontAlgn="b"/>
                      <a:r>
                        <a:rPr lang="en-US" sz="1100" b="1" i="0" u="none" strike="noStrike">
                          <a:solidFill>
                            <a:srgbClr val="000000"/>
                          </a:solidFill>
                          <a:effectLst/>
                          <a:latin typeface="+mj-lt"/>
                        </a:rPr>
                        <a:t>Avg. Time to Publish (Days) - All conferences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             30.0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          54.0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                      45.5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2</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w="6350" cap="flat" cmpd="sng" algn="ctr">
                      <a:solidFill>
                        <a:srgbClr val="5B9BD5"/>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a:rPr>
                        <a:t>Average  Time to Publish All Conferences </a:t>
                      </a:r>
                      <a:br>
                        <a:rPr lang="en-US" sz="600" b="0" i="0" u="none" strike="noStrike">
                          <a:solidFill>
                            <a:srgbClr val="000000"/>
                          </a:solidFill>
                          <a:effectLst/>
                          <a:latin typeface="Calibri"/>
                        </a:rPr>
                      </a:br>
                      <a:r>
                        <a:rPr lang="en-US" sz="600" b="0" i="0" u="none" strike="noStrike">
                          <a:solidFill>
                            <a:srgbClr val="000000"/>
                          </a:solidFill>
                          <a:effectLst/>
                          <a:latin typeface="Calibri"/>
                        </a:rPr>
                        <a:t>Less than 30 days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Average  Time to Publish All Conferences </a:t>
                      </a:r>
                      <a:br>
                        <a:rPr lang="en-US" sz="600" b="0" i="0" u="none" strike="noStrike">
                          <a:solidFill>
                            <a:srgbClr val="000000"/>
                          </a:solidFill>
                          <a:effectLst/>
                          <a:latin typeface="Calibri"/>
                        </a:rPr>
                      </a:br>
                      <a:r>
                        <a:rPr lang="en-US" sz="600" b="0" i="0" u="none" strike="noStrike">
                          <a:solidFill>
                            <a:srgbClr val="000000"/>
                          </a:solidFill>
                          <a:effectLst/>
                          <a:latin typeface="Calibri"/>
                        </a:rPr>
                        <a:t>Between 30 than 90 days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Average  Time to Publish All Conferences </a:t>
                      </a:r>
                      <a:br>
                        <a:rPr lang="en-US" sz="600" b="0" i="0" u="none" strike="noStrike">
                          <a:solidFill>
                            <a:srgbClr val="000000"/>
                          </a:solidFill>
                          <a:effectLst/>
                          <a:latin typeface="Calibri"/>
                        </a:rPr>
                      </a:br>
                      <a:r>
                        <a:rPr lang="en-US" sz="600" b="0" i="0" u="none" strike="noStrike">
                          <a:solidFill>
                            <a:srgbClr val="000000"/>
                          </a:solidFill>
                          <a:effectLst/>
                          <a:latin typeface="Calibri"/>
                        </a:rPr>
                        <a:t>More than 90 days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6"/>
                  </a:ext>
                </a:extLst>
              </a:tr>
              <a:tr h="526582">
                <a:tc>
                  <a:txBody>
                    <a:bodyPr/>
                    <a:lstStyle/>
                    <a:p>
                      <a:pPr algn="l" fontAlgn="b"/>
                      <a:r>
                        <a:rPr lang="en-US" sz="1100" b="1" i="0" u="none" strike="noStrike">
                          <a:solidFill>
                            <a:srgbClr val="000000"/>
                          </a:solidFill>
                          <a:effectLst/>
                          <a:latin typeface="+mj-lt"/>
                        </a:rPr>
                        <a:t>Avg. Time to Publish (Days) - TCS conferences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mj-lt"/>
                        </a:rPr>
                        <a:t>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mj-lt"/>
                        </a:rPr>
                        <a:t>          51.0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                      95.0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mj-lt"/>
                        </a:rPr>
                        <a:t>2</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w="6350" cap="flat" cmpd="sng" algn="ctr">
                      <a:solidFill>
                        <a:srgbClr val="5B9BD5"/>
                      </a:solidFill>
                      <a:prstDash val="solid"/>
                      <a:round/>
                      <a:headEnd type="none" w="med" len="med"/>
                      <a:tailEnd type="none" w="med" len="med"/>
                    </a:lnR>
                    <a:lnT>
                      <a:noFill/>
                    </a:lnT>
                    <a:lnB>
                      <a:noFill/>
                    </a:lnB>
                  </a:tcPr>
                </a:tc>
                <a:tc>
                  <a:txBody>
                    <a:bodyPr/>
                    <a:lstStyle/>
                    <a:p>
                      <a:pPr algn="ctr" fontAlgn="b"/>
                      <a:r>
                        <a:rPr lang="en-US" sz="600" b="0" i="0" u="none" strike="noStrike">
                          <a:solidFill>
                            <a:srgbClr val="000000"/>
                          </a:solidFill>
                          <a:effectLst/>
                          <a:latin typeface="Calibri"/>
                        </a:rPr>
                        <a:t>Average  Time to Publish TCS Conferences </a:t>
                      </a:r>
                      <a:br>
                        <a:rPr lang="en-US" sz="600" b="0" i="0" u="none" strike="noStrike">
                          <a:solidFill>
                            <a:srgbClr val="000000"/>
                          </a:solidFill>
                          <a:effectLst/>
                          <a:latin typeface="Calibri"/>
                        </a:rPr>
                      </a:br>
                      <a:r>
                        <a:rPr lang="en-US" sz="600" b="0" i="0" u="none" strike="noStrike">
                          <a:solidFill>
                            <a:srgbClr val="000000"/>
                          </a:solidFill>
                          <a:effectLst/>
                          <a:latin typeface="Calibri"/>
                        </a:rPr>
                        <a:t>Less than 30 days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Average  Time to Publish TCS Conferences </a:t>
                      </a:r>
                      <a:br>
                        <a:rPr lang="en-US" sz="600" b="0" i="0" u="none" strike="noStrike">
                          <a:solidFill>
                            <a:srgbClr val="000000"/>
                          </a:solidFill>
                          <a:effectLst/>
                          <a:latin typeface="Calibri"/>
                        </a:rPr>
                      </a:br>
                      <a:r>
                        <a:rPr lang="en-US" sz="600" b="0" i="0" u="none" strike="noStrike">
                          <a:solidFill>
                            <a:srgbClr val="000000"/>
                          </a:solidFill>
                          <a:effectLst/>
                          <a:latin typeface="Calibri"/>
                        </a:rPr>
                        <a:t>Between 30 than 90 days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600" b="0" i="0" u="none" strike="noStrike">
                          <a:solidFill>
                            <a:srgbClr val="000000"/>
                          </a:solidFill>
                          <a:effectLst/>
                          <a:latin typeface="Calibri"/>
                        </a:rPr>
                        <a:t>Average Time to Publish TCS Conferences </a:t>
                      </a:r>
                      <a:br>
                        <a:rPr lang="en-US" sz="600" b="0" i="0" u="none" strike="noStrike">
                          <a:solidFill>
                            <a:srgbClr val="000000"/>
                          </a:solidFill>
                          <a:effectLst/>
                          <a:latin typeface="Calibri"/>
                        </a:rPr>
                      </a:br>
                      <a:r>
                        <a:rPr lang="en-US" sz="600" b="0" i="0" u="none" strike="noStrike">
                          <a:solidFill>
                            <a:srgbClr val="000000"/>
                          </a:solidFill>
                          <a:effectLst/>
                          <a:latin typeface="Calibri"/>
                        </a:rPr>
                        <a:t>More than 90 days</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7"/>
                  </a:ext>
                </a:extLst>
              </a:tr>
              <a:tr h="335273">
                <a:tc>
                  <a:txBody>
                    <a:bodyPr/>
                    <a:lstStyle/>
                    <a:p>
                      <a:pPr algn="l" fontAlgn="b"/>
                      <a:r>
                        <a:rPr lang="en-US" sz="1100" b="1" i="0" u="none" strike="noStrike">
                          <a:solidFill>
                            <a:srgbClr val="000000"/>
                          </a:solidFill>
                          <a:effectLst/>
                          <a:latin typeface="+mj-lt"/>
                        </a:rPr>
                        <a:t>PDFs / Conference</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 N/A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mj-lt"/>
                        </a:rPr>
                        <a:t>        106.6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                      85.8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mj-lt"/>
                        </a:rPr>
                        <a:t>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effectLst/>
                        <a:latin typeface="Wingdings"/>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w="6350" cap="flat" cmpd="sng" algn="ctr">
                      <a:solidFill>
                        <a:srgbClr val="5B9BD5"/>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w="6350" cap="flat" cmpd="sng" algn="ctr">
                      <a:solidFill>
                        <a:srgbClr val="5B9BD5"/>
                      </a:solidFill>
                      <a:prstDash val="solid"/>
                      <a:round/>
                      <a:headEnd type="none" w="med" len="med"/>
                      <a:tailEnd type="none" w="med" len="med"/>
                    </a:lnT>
                    <a:lnB>
                      <a:noFill/>
                    </a:lnB>
                  </a:tcPr>
                </a:tc>
                <a:extLst>
                  <a:ext uri="{0D108BD9-81ED-4DB2-BD59-A6C34878D82A}">
                    <a16:rowId xmlns:a16="http://schemas.microsoft.com/office/drawing/2014/main" val="10008"/>
                  </a:ext>
                </a:extLst>
              </a:tr>
              <a:tr h="335273">
                <a:tc>
                  <a:txBody>
                    <a:bodyPr/>
                    <a:lstStyle/>
                    <a:p>
                      <a:pPr algn="l" fontAlgn="b"/>
                      <a:r>
                        <a:rPr lang="en-US" sz="1100" b="1" i="0" u="none" strike="noStrike">
                          <a:solidFill>
                            <a:srgbClr val="000000"/>
                          </a:solidFill>
                          <a:effectLst/>
                          <a:latin typeface="+mj-lt"/>
                        </a:rPr>
                        <a:t>Downloads / PDF</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mj-lt"/>
                        </a:rPr>
                        <a:t> N/A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mj-lt"/>
                        </a:rPr>
                        <a:t>163.9</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mj-lt"/>
                        </a:rPr>
                        <a:t>                      58.4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FFFFFF"/>
                    </a:solidFill>
                  </a:tcPr>
                </a:tc>
                <a:tc>
                  <a:txBody>
                    <a:bodyPr/>
                    <a:lstStyle/>
                    <a:p>
                      <a:pPr algn="ctr" fontAlgn="b"/>
                      <a:r>
                        <a:rPr lang="en-US" sz="1100" b="1" i="0" u="none" strike="noStrike" dirty="0">
                          <a:solidFill>
                            <a:srgbClr val="000000"/>
                          </a:solidFill>
                          <a:effectLst/>
                          <a:latin typeface="+mj-lt"/>
                        </a:rPr>
                        <a:t> </a:t>
                      </a:r>
                    </a:p>
                  </a:txBody>
                  <a:tcPr marL="0" marR="0" marT="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endParaRPr lang="en-US" sz="1800"/>
                    </a:p>
                  </a:txBody>
                  <a:tcPr marL="0" marR="0" marT="0" marB="0" anchor="b">
                    <a:lnL w="6350" cap="flat" cmpd="sng" algn="ctr">
                      <a:solidFill>
                        <a:srgbClr val="5B9BD5"/>
                      </a:solidFill>
                      <a:prstDash val="solid"/>
                      <a:round/>
                      <a:headEnd type="none" w="med" len="med"/>
                      <a:tailEnd type="none" w="med" len="med"/>
                    </a:lnL>
                    <a:lnR>
                      <a:noFill/>
                    </a:lnR>
                    <a:lnT>
                      <a:noFill/>
                    </a:lnT>
                    <a:lnB>
                      <a:noFill/>
                    </a:lnB>
                  </a:tcPr>
                </a:tc>
                <a:tc>
                  <a:txBody>
                    <a:bodyPr/>
                    <a:lstStyle/>
                    <a:p>
                      <a:pPr algn="l" fontAlgn="b"/>
                      <a:endParaRPr lang="en-US" sz="600" b="1" i="0" u="none" strike="noStrike">
                        <a:solidFill>
                          <a:srgbClr val="000000"/>
                        </a:solidFill>
                        <a:effectLst/>
                        <a:latin typeface="Wingdings"/>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bl>
          </a:graphicData>
        </a:graphic>
      </p:graphicFrame>
      <p:pic>
        <p:nvPicPr>
          <p:cNvPr id="12412" name="Picture 3">
            <a:extLst>
              <a:ext uri="{FF2B5EF4-FFF2-40B4-BE49-F238E27FC236}">
                <a16:creationId xmlns:a16="http://schemas.microsoft.com/office/drawing/2014/main" id="{158CC85F-173F-40F7-884C-8470330ABC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1979613" cy="557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Flowchart: Connector 4">
            <a:extLst>
              <a:ext uri="{FF2B5EF4-FFF2-40B4-BE49-F238E27FC236}">
                <a16:creationId xmlns:a16="http://schemas.microsoft.com/office/drawing/2014/main" id="{99D73E72-B272-4C7B-B008-05FBC8F3B17E}"/>
              </a:ext>
            </a:extLst>
          </p:cNvPr>
          <p:cNvSpPr/>
          <p:nvPr/>
        </p:nvSpPr>
        <p:spPr>
          <a:xfrm>
            <a:off x="6477000" y="3459163"/>
            <a:ext cx="179388" cy="200025"/>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6" name="Flowchart: Connector 5">
            <a:extLst>
              <a:ext uri="{FF2B5EF4-FFF2-40B4-BE49-F238E27FC236}">
                <a16:creationId xmlns:a16="http://schemas.microsoft.com/office/drawing/2014/main" id="{F677A104-5D44-49C9-A559-BA6469AAC2A9}"/>
              </a:ext>
            </a:extLst>
          </p:cNvPr>
          <p:cNvSpPr/>
          <p:nvPr/>
        </p:nvSpPr>
        <p:spPr>
          <a:xfrm>
            <a:off x="7467600" y="3478213"/>
            <a:ext cx="169863" cy="180975"/>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7" name="Flowchart: Connector 6">
            <a:extLst>
              <a:ext uri="{FF2B5EF4-FFF2-40B4-BE49-F238E27FC236}">
                <a16:creationId xmlns:a16="http://schemas.microsoft.com/office/drawing/2014/main" id="{EF4E321C-A026-42AD-AAB1-3A49719FBB42}"/>
              </a:ext>
            </a:extLst>
          </p:cNvPr>
          <p:cNvSpPr/>
          <p:nvPr/>
        </p:nvSpPr>
        <p:spPr>
          <a:xfrm>
            <a:off x="8534400" y="3459163"/>
            <a:ext cx="169863" cy="18097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8" name="Flowchart: Connector 7">
            <a:extLst>
              <a:ext uri="{FF2B5EF4-FFF2-40B4-BE49-F238E27FC236}">
                <a16:creationId xmlns:a16="http://schemas.microsoft.com/office/drawing/2014/main" id="{D3FB3ED9-9BB3-48FE-8B33-C4F0DCB2747C}"/>
              </a:ext>
            </a:extLst>
          </p:cNvPr>
          <p:cNvSpPr/>
          <p:nvPr/>
        </p:nvSpPr>
        <p:spPr>
          <a:xfrm>
            <a:off x="4953000" y="4191000"/>
            <a:ext cx="169863" cy="18097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9" name="Flowchart: Connector 8">
            <a:extLst>
              <a:ext uri="{FF2B5EF4-FFF2-40B4-BE49-F238E27FC236}">
                <a16:creationId xmlns:a16="http://schemas.microsoft.com/office/drawing/2014/main" id="{F81F35D2-7F6D-4D1C-80DD-D0BD95A92DBF}"/>
              </a:ext>
            </a:extLst>
          </p:cNvPr>
          <p:cNvSpPr/>
          <p:nvPr/>
        </p:nvSpPr>
        <p:spPr>
          <a:xfrm>
            <a:off x="4932363" y="4724400"/>
            <a:ext cx="179387" cy="200025"/>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0" name="Flowchart: Connector 9">
            <a:extLst>
              <a:ext uri="{FF2B5EF4-FFF2-40B4-BE49-F238E27FC236}">
                <a16:creationId xmlns:a16="http://schemas.microsoft.com/office/drawing/2014/main" id="{1AC33433-CFF5-4A9E-A4D6-D6D367F703DE}"/>
              </a:ext>
            </a:extLst>
          </p:cNvPr>
          <p:cNvSpPr/>
          <p:nvPr/>
        </p:nvSpPr>
        <p:spPr>
          <a:xfrm>
            <a:off x="4929188" y="5257800"/>
            <a:ext cx="169862" cy="180975"/>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11" name="Flowchart: Connector 10">
            <a:extLst>
              <a:ext uri="{FF2B5EF4-FFF2-40B4-BE49-F238E27FC236}">
                <a16:creationId xmlns:a16="http://schemas.microsoft.com/office/drawing/2014/main" id="{8A0E328E-666E-40C3-9701-8EDB90BF52D0}"/>
              </a:ext>
            </a:extLst>
          </p:cNvPr>
          <p:cNvSpPr/>
          <p:nvPr/>
        </p:nvSpPr>
        <p:spPr>
          <a:xfrm>
            <a:off x="4929188" y="5791200"/>
            <a:ext cx="169862" cy="180975"/>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2099452-B2C1-4993-8E3B-2FA01A63BA18}"/>
              </a:ext>
            </a:extLst>
          </p:cNvPr>
          <p:cNvSpPr>
            <a:spLocks noGrp="1"/>
          </p:cNvSpPr>
          <p:nvPr>
            <p:ph type="title"/>
          </p:nvPr>
        </p:nvSpPr>
        <p:spPr bwMode="auto">
          <a:xfrm>
            <a:off x="1981200" y="274638"/>
            <a:ext cx="6705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t>Chapter Sponsored Conferences</a:t>
            </a:r>
          </a:p>
        </p:txBody>
      </p:sp>
      <p:graphicFrame>
        <p:nvGraphicFramePr>
          <p:cNvPr id="5" name="Table 4">
            <a:extLst>
              <a:ext uri="{FF2B5EF4-FFF2-40B4-BE49-F238E27FC236}">
                <a16:creationId xmlns:a16="http://schemas.microsoft.com/office/drawing/2014/main" id="{34BCCF50-F444-40E4-A893-76BB2FA6163C}"/>
              </a:ext>
            </a:extLst>
          </p:cNvPr>
          <p:cNvGraphicFramePr>
            <a:graphicFrameLocks noGrp="1"/>
          </p:cNvGraphicFramePr>
          <p:nvPr/>
        </p:nvGraphicFramePr>
        <p:xfrm>
          <a:off x="152400" y="1752600"/>
          <a:ext cx="8763000" cy="4662488"/>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1499715">
                  <a:extLst>
                    <a:ext uri="{9D8B030D-6E8A-4147-A177-3AD203B41FA5}">
                      <a16:colId xmlns:a16="http://schemas.microsoft.com/office/drawing/2014/main" val="20006"/>
                    </a:ext>
                  </a:extLst>
                </a:gridCol>
                <a:gridCol w="1028574">
                  <a:extLst>
                    <a:ext uri="{9D8B030D-6E8A-4147-A177-3AD203B41FA5}">
                      <a16:colId xmlns:a16="http://schemas.microsoft.com/office/drawing/2014/main" val="20007"/>
                    </a:ext>
                  </a:extLst>
                </a:gridCol>
                <a:gridCol w="1281711">
                  <a:extLst>
                    <a:ext uri="{9D8B030D-6E8A-4147-A177-3AD203B41FA5}">
                      <a16:colId xmlns:a16="http://schemas.microsoft.com/office/drawing/2014/main" val="20008"/>
                    </a:ext>
                  </a:extLst>
                </a:gridCol>
              </a:tblGrid>
              <a:tr h="794279">
                <a:tc>
                  <a:txBody>
                    <a:bodyPr/>
                    <a:lstStyle/>
                    <a:p>
                      <a:pPr algn="l" fontAlgn="t"/>
                      <a:r>
                        <a:rPr lang="en-US" sz="1200" b="1" u="none" strike="noStrike">
                          <a:effectLst/>
                        </a:rPr>
                        <a:t>Conference Start Date</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Conference Title</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dirty="0">
                          <a:effectLst/>
                        </a:rPr>
                        <a:t>Estimated # of Attendees</a:t>
                      </a:r>
                      <a:endParaRPr lang="en-US" sz="1200" b="1" i="0" u="none" strike="noStrike" dirty="0">
                        <a:solidFill>
                          <a:srgbClr val="000000"/>
                        </a:solidFill>
                        <a:effectLst/>
                        <a:latin typeface="Calibri"/>
                      </a:endParaRPr>
                    </a:p>
                  </a:txBody>
                  <a:tcPr marL="9117" marR="9117" marT="9118" marB="0"/>
                </a:tc>
                <a:tc>
                  <a:txBody>
                    <a:bodyPr/>
                    <a:lstStyle/>
                    <a:p>
                      <a:pPr algn="l" fontAlgn="t"/>
                      <a:r>
                        <a:rPr lang="en-US" sz="1200" b="1" u="none" strike="noStrike" dirty="0">
                          <a:effectLst/>
                        </a:rPr>
                        <a:t>Conference Location City</a:t>
                      </a:r>
                      <a:endParaRPr lang="en-US" sz="1200" b="1" i="0" u="none" strike="noStrike" dirty="0">
                        <a:solidFill>
                          <a:srgbClr val="000000"/>
                        </a:solidFill>
                        <a:effectLst/>
                        <a:latin typeface="Calibri"/>
                      </a:endParaRPr>
                    </a:p>
                  </a:txBody>
                  <a:tcPr marL="9117" marR="9117" marT="9118" marB="0"/>
                </a:tc>
                <a:tc>
                  <a:txBody>
                    <a:bodyPr/>
                    <a:lstStyle/>
                    <a:p>
                      <a:pPr algn="l" fontAlgn="t"/>
                      <a:r>
                        <a:rPr lang="en-US" sz="1200" b="1" u="none" strike="noStrike">
                          <a:effectLst/>
                        </a:rPr>
                        <a:t>Conference Venue</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dirty="0">
                          <a:effectLst/>
                        </a:rPr>
                        <a:t>Region</a:t>
                      </a:r>
                      <a:endParaRPr lang="en-US" sz="1200" b="1" i="0" u="none" strike="noStrike" dirty="0">
                        <a:solidFill>
                          <a:srgbClr val="000000"/>
                        </a:solidFill>
                        <a:effectLst/>
                        <a:latin typeface="Calibri"/>
                      </a:endParaRPr>
                    </a:p>
                  </a:txBody>
                  <a:tcPr marL="9117" marR="9117" marT="9118" marB="0"/>
                </a:tc>
                <a:tc>
                  <a:txBody>
                    <a:bodyPr/>
                    <a:lstStyle/>
                    <a:p>
                      <a:pPr algn="l" fontAlgn="t"/>
                      <a:r>
                        <a:rPr lang="en-US" sz="1200" b="1" u="none" strike="noStrike">
                          <a:effectLst/>
                        </a:rPr>
                        <a:t>IEEE Sponsor Name</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Conference Chair</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Technical Program Chair</a:t>
                      </a:r>
                      <a:endParaRPr lang="en-US" sz="1200" b="1" i="0" u="none" strike="noStrike">
                        <a:solidFill>
                          <a:srgbClr val="000000"/>
                        </a:solidFill>
                        <a:effectLst/>
                        <a:latin typeface="Calibri"/>
                      </a:endParaRPr>
                    </a:p>
                  </a:txBody>
                  <a:tcPr marL="9117" marR="9117" marT="9118" marB="0"/>
                </a:tc>
                <a:extLst>
                  <a:ext uri="{0D108BD9-81ED-4DB2-BD59-A6C34878D82A}">
                    <a16:rowId xmlns:a16="http://schemas.microsoft.com/office/drawing/2014/main" val="10000"/>
                  </a:ext>
                </a:extLst>
              </a:tr>
              <a:tr h="1289403">
                <a:tc>
                  <a:txBody>
                    <a:bodyPr/>
                    <a:lstStyle/>
                    <a:p>
                      <a:pPr algn="l" fontAlgn="t"/>
                      <a:r>
                        <a:rPr lang="en-US" sz="1200" b="1" u="none" strike="noStrike">
                          <a:effectLst/>
                        </a:rPr>
                        <a:t>11/06/2017</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2017 IEEE Green Energy and Smart Systems Conference (IGESSC)</a:t>
                      </a:r>
                      <a:endParaRPr lang="en-US" sz="1200" b="1" i="0" u="none" strike="noStrike">
                        <a:solidFill>
                          <a:srgbClr val="000000"/>
                        </a:solidFill>
                        <a:effectLst/>
                        <a:latin typeface="Calibri"/>
                      </a:endParaRPr>
                    </a:p>
                  </a:txBody>
                  <a:tcPr marL="9117" marR="9117" marT="9118" marB="0"/>
                </a:tc>
                <a:tc>
                  <a:txBody>
                    <a:bodyPr/>
                    <a:lstStyle/>
                    <a:p>
                      <a:pPr algn="ctr" fontAlgn="t"/>
                      <a:r>
                        <a:rPr lang="en-US" sz="1200" b="1" u="none" strike="noStrike">
                          <a:effectLst/>
                        </a:rPr>
                        <a:t>200</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Long Beach</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Pyramid, CSULB</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R6</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Coastal Los Angeles Section SYSC Chapter;IEEE Power &amp; Energy Society;IEEE Systems Council;Region 06 - Western USA</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Hen-Geul (Henry) Yeh</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Mohammad Mozumdar</a:t>
                      </a:r>
                      <a:endParaRPr lang="en-US" sz="1200" b="1" i="0" u="none" strike="noStrike">
                        <a:solidFill>
                          <a:srgbClr val="000000"/>
                        </a:solidFill>
                        <a:effectLst/>
                        <a:latin typeface="Calibri"/>
                      </a:endParaRPr>
                    </a:p>
                  </a:txBody>
                  <a:tcPr marL="9117" marR="9117" marT="9118" marB="0"/>
                </a:tc>
                <a:extLst>
                  <a:ext uri="{0D108BD9-81ED-4DB2-BD59-A6C34878D82A}">
                    <a16:rowId xmlns:a16="http://schemas.microsoft.com/office/drawing/2014/main" val="10001"/>
                  </a:ext>
                </a:extLst>
              </a:tr>
              <a:tr h="1289403">
                <a:tc>
                  <a:txBody>
                    <a:bodyPr/>
                    <a:lstStyle/>
                    <a:p>
                      <a:pPr algn="l" fontAlgn="t"/>
                      <a:r>
                        <a:rPr lang="en-US" sz="1200" b="1" u="none" strike="noStrike">
                          <a:effectLst/>
                        </a:rPr>
                        <a:t>10/29/2018</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2018 IEEE Green Energy and Smart Systems Conference (IGESSC)</a:t>
                      </a:r>
                      <a:endParaRPr lang="en-US" sz="1200" b="1" i="0" u="none" strike="noStrike">
                        <a:solidFill>
                          <a:srgbClr val="000000"/>
                        </a:solidFill>
                        <a:effectLst/>
                        <a:latin typeface="Calibri"/>
                      </a:endParaRPr>
                    </a:p>
                  </a:txBody>
                  <a:tcPr marL="9117" marR="9117" marT="9118" marB="0"/>
                </a:tc>
                <a:tc>
                  <a:txBody>
                    <a:bodyPr/>
                    <a:lstStyle/>
                    <a:p>
                      <a:pPr algn="ctr" fontAlgn="t"/>
                      <a:r>
                        <a:rPr lang="en-US" sz="1200" b="1" u="none" strike="noStrike">
                          <a:effectLst/>
                        </a:rPr>
                        <a:t>200</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Long Beach</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Pyramid, CSULB</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R6</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Coastal Los Angeles Section SYSC Chapter;IEEE Communications Society;IEEE Systems Council;Region 06 - Western USA</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Hen-Geul (Henry) Yeh</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Chit-Sang Tsang</a:t>
                      </a:r>
                      <a:endParaRPr lang="en-US" sz="1200" b="1" i="0" u="none" strike="noStrike">
                        <a:solidFill>
                          <a:srgbClr val="000000"/>
                        </a:solidFill>
                        <a:effectLst/>
                        <a:latin typeface="Calibri"/>
                      </a:endParaRPr>
                    </a:p>
                  </a:txBody>
                  <a:tcPr marL="9117" marR="9117" marT="9118" marB="0"/>
                </a:tc>
                <a:extLst>
                  <a:ext uri="{0D108BD9-81ED-4DB2-BD59-A6C34878D82A}">
                    <a16:rowId xmlns:a16="http://schemas.microsoft.com/office/drawing/2014/main" val="10002"/>
                  </a:ext>
                </a:extLst>
              </a:tr>
              <a:tr h="1289403">
                <a:tc>
                  <a:txBody>
                    <a:bodyPr/>
                    <a:lstStyle/>
                    <a:p>
                      <a:pPr algn="l" fontAlgn="t"/>
                      <a:r>
                        <a:rPr lang="en-US" sz="1200" b="1" u="none" strike="noStrike">
                          <a:effectLst/>
                        </a:rPr>
                        <a:t>01/16/2019</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2019 IEEE 12th International Conference on Global Security, Safety and Sustainability (ICGS3)</a:t>
                      </a:r>
                      <a:endParaRPr lang="en-US" sz="1200" b="1" i="0" u="none" strike="noStrike">
                        <a:solidFill>
                          <a:srgbClr val="000000"/>
                        </a:solidFill>
                        <a:effectLst/>
                        <a:latin typeface="Calibri"/>
                      </a:endParaRPr>
                    </a:p>
                  </a:txBody>
                  <a:tcPr marL="9117" marR="9117" marT="9118" marB="0"/>
                </a:tc>
                <a:tc>
                  <a:txBody>
                    <a:bodyPr/>
                    <a:lstStyle/>
                    <a:p>
                      <a:pPr algn="ctr" fontAlgn="t"/>
                      <a:r>
                        <a:rPr lang="en-US" sz="1200" b="1" u="none" strike="noStrike">
                          <a:effectLst/>
                        </a:rPr>
                        <a:t>80</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London</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Northumbria University London Campus</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R8</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United Kingdom and Ireland Section SYS Chapter</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a:effectLst/>
                        </a:rPr>
                        <a:t>Hamid Jahankhani</a:t>
                      </a:r>
                      <a:endParaRPr lang="en-US" sz="1200" b="1" i="0" u="none" strike="noStrike">
                        <a:solidFill>
                          <a:srgbClr val="000000"/>
                        </a:solidFill>
                        <a:effectLst/>
                        <a:latin typeface="Calibri"/>
                      </a:endParaRPr>
                    </a:p>
                  </a:txBody>
                  <a:tcPr marL="9117" marR="9117" marT="9118" marB="0"/>
                </a:tc>
                <a:tc>
                  <a:txBody>
                    <a:bodyPr/>
                    <a:lstStyle/>
                    <a:p>
                      <a:pPr algn="l" fontAlgn="t"/>
                      <a:r>
                        <a:rPr lang="en-US" sz="1200" b="1" u="none" strike="noStrike" dirty="0">
                          <a:effectLst/>
                        </a:rPr>
                        <a:t>Hamid </a:t>
                      </a:r>
                      <a:r>
                        <a:rPr lang="en-US" sz="1200" b="1" u="none" strike="noStrike" dirty="0" err="1">
                          <a:effectLst/>
                        </a:rPr>
                        <a:t>Jahankhani</a:t>
                      </a:r>
                      <a:endParaRPr lang="en-US" sz="1200" b="1" i="0" u="none" strike="noStrike" dirty="0">
                        <a:solidFill>
                          <a:srgbClr val="000000"/>
                        </a:solidFill>
                        <a:effectLst/>
                        <a:latin typeface="Calibri"/>
                      </a:endParaRPr>
                    </a:p>
                  </a:txBody>
                  <a:tcPr marL="9117" marR="9117" marT="9118" marB="0"/>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31559A1-2203-4158-9D3C-98A318F24B25}"/>
              </a:ext>
            </a:extLst>
          </p:cNvPr>
          <p:cNvSpPr>
            <a:spLocks noGrp="1"/>
          </p:cNvSpPr>
          <p:nvPr>
            <p:ph type="title"/>
          </p:nvPr>
        </p:nvSpPr>
        <p:spPr bwMode="auto">
          <a:xfrm>
            <a:off x="1905000" y="274638"/>
            <a:ext cx="678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Technical Co-sponsorships</a:t>
            </a:r>
          </a:p>
        </p:txBody>
      </p:sp>
      <p:sp>
        <p:nvSpPr>
          <p:cNvPr id="14339" name="TextBox 1">
            <a:extLst>
              <a:ext uri="{FF2B5EF4-FFF2-40B4-BE49-F238E27FC236}">
                <a16:creationId xmlns:a16="http://schemas.microsoft.com/office/drawing/2014/main" id="{85098069-DBA4-4A50-BB8A-D73496B2BC82}"/>
              </a:ext>
            </a:extLst>
          </p:cNvPr>
          <p:cNvSpPr txBox="1">
            <a:spLocks noChangeArrowheads="1"/>
          </p:cNvSpPr>
          <p:nvPr/>
        </p:nvSpPr>
        <p:spPr bwMode="auto">
          <a:xfrm>
            <a:off x="304800" y="1600200"/>
            <a:ext cx="8686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solidFill>
                  <a:srgbClr val="002060"/>
                </a:solidFill>
              </a:rPr>
              <a:t>2017 Systems and Information Engineering Design Symposium (SIEDS) – April, Charlottesville VA</a:t>
            </a:r>
          </a:p>
          <a:p>
            <a:pPr eaLnBrk="1" hangingPunct="1">
              <a:buFont typeface="Arial" panose="020B0604020202020204" pitchFamily="34" charset="0"/>
              <a:buChar char="•"/>
            </a:pPr>
            <a:r>
              <a:rPr lang="en-US" altLang="en-US">
                <a:solidFill>
                  <a:srgbClr val="002060"/>
                </a:solidFill>
              </a:rPr>
              <a:t>2017 3rd International Conference on Event-Based Control, Communication and Signal Processing (EBCCSP) – May, Portugal</a:t>
            </a:r>
          </a:p>
          <a:p>
            <a:pPr eaLnBrk="1" hangingPunct="1">
              <a:buFont typeface="Arial" panose="020B0604020202020204" pitchFamily="34" charset="0"/>
              <a:buChar char="•"/>
            </a:pPr>
            <a:r>
              <a:rPr lang="en-US" altLang="en-US">
                <a:solidFill>
                  <a:srgbClr val="002060"/>
                </a:solidFill>
              </a:rPr>
              <a:t>2017 14th International Joint Conference on e-Business and Telecommunications (ICETE) – July, Madrid</a:t>
            </a:r>
          </a:p>
          <a:p>
            <a:pPr eaLnBrk="1" hangingPunct="1">
              <a:buFont typeface="Arial" panose="020B0604020202020204" pitchFamily="34" charset="0"/>
              <a:buChar char="•"/>
            </a:pPr>
            <a:r>
              <a:rPr lang="en-US" altLang="en-US">
                <a:solidFill>
                  <a:srgbClr val="002060"/>
                </a:solidFill>
              </a:rPr>
              <a:t>2017 International Symposium on Wearable &amp; Rehabilitation Robotics (WeRob) – November, Houston</a:t>
            </a:r>
          </a:p>
          <a:p>
            <a:pPr eaLnBrk="1" hangingPunct="1">
              <a:buFont typeface="Arial" panose="020B0604020202020204" pitchFamily="34" charset="0"/>
              <a:buChar char="•"/>
            </a:pPr>
            <a:r>
              <a:rPr lang="en-US" altLang="en-US">
                <a:solidFill>
                  <a:srgbClr val="002060"/>
                </a:solidFill>
              </a:rPr>
              <a:t>ICT-ROBOT 2018 – September, S. Korea</a:t>
            </a:r>
          </a:p>
          <a:p>
            <a:pPr eaLnBrk="1" hangingPunct="1">
              <a:buFont typeface="Arial" panose="020B0604020202020204" pitchFamily="34" charset="0"/>
              <a:buChar char="•"/>
            </a:pP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9057-E3A4-4C37-A728-8F50F1F06FAD}"/>
              </a:ext>
            </a:extLst>
          </p:cNvPr>
          <p:cNvSpPr>
            <a:spLocks noGrp="1"/>
          </p:cNvSpPr>
          <p:nvPr>
            <p:ph type="title"/>
          </p:nvPr>
        </p:nvSpPr>
        <p:spPr>
          <a:xfrm>
            <a:off x="1905000" y="274638"/>
            <a:ext cx="6781800" cy="1143000"/>
          </a:xfrm>
        </p:spPr>
        <p:txBody>
          <a:bodyPr/>
          <a:lstStyle/>
          <a:p>
            <a:r>
              <a:rPr lang="en-US" sz="3200" b="1" dirty="0"/>
              <a:t>Post-conference TCS Revenues</a:t>
            </a:r>
          </a:p>
        </p:txBody>
      </p:sp>
      <p:graphicFrame>
        <p:nvGraphicFramePr>
          <p:cNvPr id="4" name="Table 3">
            <a:extLst>
              <a:ext uri="{FF2B5EF4-FFF2-40B4-BE49-F238E27FC236}">
                <a16:creationId xmlns:a16="http://schemas.microsoft.com/office/drawing/2014/main" id="{1A00490C-A8F7-41BA-B9AD-45DC2B700EA9}"/>
              </a:ext>
            </a:extLst>
          </p:cNvPr>
          <p:cNvGraphicFramePr>
            <a:graphicFrameLocks noGrp="1"/>
          </p:cNvGraphicFramePr>
          <p:nvPr>
            <p:extLst>
              <p:ext uri="{D42A27DB-BD31-4B8C-83A1-F6EECF244321}">
                <p14:modId xmlns:p14="http://schemas.microsoft.com/office/powerpoint/2010/main" val="436802366"/>
              </p:ext>
            </p:extLst>
          </p:nvPr>
        </p:nvGraphicFramePr>
        <p:xfrm>
          <a:off x="2514600" y="1417638"/>
          <a:ext cx="4724400" cy="4221159"/>
        </p:xfrm>
        <a:graphic>
          <a:graphicData uri="http://schemas.openxmlformats.org/drawingml/2006/table">
            <a:tbl>
              <a:tblPr>
                <a:tableStyleId>{5C22544A-7EE6-4342-B048-85BDC9FD1C3A}</a:tableStyleId>
              </a:tblPr>
              <a:tblGrid>
                <a:gridCol w="1495235">
                  <a:extLst>
                    <a:ext uri="{9D8B030D-6E8A-4147-A177-3AD203B41FA5}">
                      <a16:colId xmlns:a16="http://schemas.microsoft.com/office/drawing/2014/main" val="3711285210"/>
                    </a:ext>
                  </a:extLst>
                </a:gridCol>
                <a:gridCol w="3229165">
                  <a:extLst>
                    <a:ext uri="{9D8B030D-6E8A-4147-A177-3AD203B41FA5}">
                      <a16:colId xmlns:a16="http://schemas.microsoft.com/office/drawing/2014/main" val="3640630526"/>
                    </a:ext>
                  </a:extLst>
                </a:gridCol>
              </a:tblGrid>
              <a:tr h="682835">
                <a:tc>
                  <a:txBody>
                    <a:bodyPr/>
                    <a:lstStyle/>
                    <a:p>
                      <a:pPr algn="ctr" fontAlgn="b"/>
                      <a:r>
                        <a:rPr lang="en-US" sz="2400" b="1" u="none" strike="noStrike" dirty="0">
                          <a:effectLst/>
                          <a:latin typeface="+mj-lt"/>
                        </a:rPr>
                        <a:t>Year</a:t>
                      </a:r>
                      <a:endParaRPr lang="en-US" sz="2400" b="1" i="0" u="none" strike="noStrike" dirty="0">
                        <a:solidFill>
                          <a:srgbClr val="C00000"/>
                        </a:solidFill>
                        <a:effectLst/>
                        <a:latin typeface="+mj-lt"/>
                      </a:endParaRPr>
                    </a:p>
                  </a:txBody>
                  <a:tcPr marL="9525" marR="9525" marT="9525" marB="0" anchor="b"/>
                </a:tc>
                <a:tc>
                  <a:txBody>
                    <a:bodyPr/>
                    <a:lstStyle/>
                    <a:p>
                      <a:pPr algn="ctr" fontAlgn="b"/>
                      <a:r>
                        <a:rPr lang="en-US" sz="2400" b="1" u="none" strike="noStrike">
                          <a:effectLst/>
                          <a:latin typeface="+mj-lt"/>
                        </a:rPr>
                        <a:t>Net Amount</a:t>
                      </a:r>
                      <a:endParaRPr lang="en-US" sz="2400" b="1" i="0" u="none" strike="noStrike">
                        <a:solidFill>
                          <a:srgbClr val="C00000"/>
                        </a:solidFill>
                        <a:effectLst/>
                        <a:latin typeface="+mj-lt"/>
                      </a:endParaRPr>
                    </a:p>
                  </a:txBody>
                  <a:tcPr marL="9525" marR="9525" marT="9525" marB="0" anchor="b"/>
                </a:tc>
                <a:extLst>
                  <a:ext uri="{0D108BD9-81ED-4DB2-BD59-A6C34878D82A}">
                    <a16:rowId xmlns:a16="http://schemas.microsoft.com/office/drawing/2014/main" val="2085775907"/>
                  </a:ext>
                </a:extLst>
              </a:tr>
              <a:tr h="509022">
                <a:tc>
                  <a:txBody>
                    <a:bodyPr/>
                    <a:lstStyle/>
                    <a:p>
                      <a:pPr algn="ctr" rtl="0" fontAlgn="b"/>
                      <a:r>
                        <a:rPr lang="en-US" sz="2400" b="1" u="none" strike="noStrike" dirty="0">
                          <a:effectLst/>
                          <a:latin typeface="+mj-lt"/>
                        </a:rPr>
                        <a:t>2013</a:t>
                      </a:r>
                      <a:endParaRPr lang="en-US" sz="2400" b="1" i="0" u="none" strike="noStrike" dirty="0">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$8,111.87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3164857"/>
                  </a:ext>
                </a:extLst>
              </a:tr>
              <a:tr h="509022">
                <a:tc>
                  <a:txBody>
                    <a:bodyPr/>
                    <a:lstStyle/>
                    <a:p>
                      <a:pPr algn="ctr" rtl="0" fontAlgn="b"/>
                      <a:r>
                        <a:rPr lang="en-US" sz="2400" b="1" u="none" strike="noStrike">
                          <a:effectLst/>
                          <a:latin typeface="+mj-lt"/>
                        </a:rPr>
                        <a:t>2014</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$6,267.28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053266969"/>
                  </a:ext>
                </a:extLst>
              </a:tr>
              <a:tr h="509022">
                <a:tc>
                  <a:txBody>
                    <a:bodyPr/>
                    <a:lstStyle/>
                    <a:p>
                      <a:pPr algn="ctr" rtl="0" fontAlgn="b"/>
                      <a:r>
                        <a:rPr lang="en-US" sz="2400" b="1" u="none" strike="noStrike">
                          <a:effectLst/>
                          <a:latin typeface="+mj-lt"/>
                        </a:rPr>
                        <a:t>2015</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$8,589.77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2782866314"/>
                  </a:ext>
                </a:extLst>
              </a:tr>
              <a:tr h="509022">
                <a:tc>
                  <a:txBody>
                    <a:bodyPr/>
                    <a:lstStyle/>
                    <a:p>
                      <a:pPr algn="ctr" rtl="0" fontAlgn="b"/>
                      <a:r>
                        <a:rPr lang="en-US" sz="2400" b="1" u="none" strike="noStrike">
                          <a:effectLst/>
                          <a:latin typeface="+mj-lt"/>
                        </a:rPr>
                        <a:t>2016</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$13,500.60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016652233"/>
                  </a:ext>
                </a:extLst>
              </a:tr>
              <a:tr h="509022">
                <a:tc>
                  <a:txBody>
                    <a:bodyPr/>
                    <a:lstStyle/>
                    <a:p>
                      <a:pPr algn="ctr" rtl="0" fontAlgn="b"/>
                      <a:r>
                        <a:rPr lang="en-US" sz="2400" b="1" u="none" strike="noStrike">
                          <a:effectLst/>
                          <a:latin typeface="+mj-lt"/>
                        </a:rPr>
                        <a:t>2017</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$23,184.56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92017169"/>
                  </a:ext>
                </a:extLst>
              </a:tr>
              <a:tr h="496607">
                <a:tc>
                  <a:txBody>
                    <a:bodyPr/>
                    <a:lstStyle/>
                    <a:p>
                      <a:pPr algn="ctr" rtl="0" fontAlgn="b"/>
                      <a:r>
                        <a:rPr lang="en-US" sz="2400" b="1" u="none" strike="noStrike">
                          <a:effectLst/>
                          <a:latin typeface="+mj-lt"/>
                        </a:rPr>
                        <a:t>2018</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$64,700.00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666309608"/>
                  </a:ext>
                </a:extLst>
              </a:tr>
              <a:tr h="496607">
                <a:tc>
                  <a:txBody>
                    <a:bodyPr/>
                    <a:lstStyle/>
                    <a:p>
                      <a:pPr algn="ctr" rtl="0" fontAlgn="b"/>
                      <a:r>
                        <a:rPr lang="en-US" sz="2400" b="1" u="none" strike="noStrike" dirty="0">
                          <a:solidFill>
                            <a:srgbClr val="00B050"/>
                          </a:solidFill>
                          <a:effectLst/>
                          <a:latin typeface="+mj-lt"/>
                        </a:rPr>
                        <a:t>Total</a:t>
                      </a:r>
                      <a:endParaRPr lang="en-US" sz="2400" b="1" i="0" u="none" strike="noStrike" dirty="0">
                        <a:solidFill>
                          <a:srgbClr val="00B050"/>
                        </a:solidFill>
                        <a:effectLst/>
                        <a:latin typeface="+mj-lt"/>
                      </a:endParaRPr>
                    </a:p>
                  </a:txBody>
                  <a:tcPr marL="9525" marR="9525" marT="9525" marB="0" anchor="b"/>
                </a:tc>
                <a:tc>
                  <a:txBody>
                    <a:bodyPr/>
                    <a:lstStyle/>
                    <a:p>
                      <a:pPr algn="ctr" rtl="0" fontAlgn="b"/>
                      <a:r>
                        <a:rPr lang="en-US" sz="2400" b="1" u="none" strike="noStrike" dirty="0">
                          <a:solidFill>
                            <a:srgbClr val="00B050"/>
                          </a:solidFill>
                          <a:effectLst/>
                          <a:latin typeface="+mj-lt"/>
                        </a:rPr>
                        <a:t>$124,354.08 </a:t>
                      </a:r>
                      <a:endParaRPr lang="en-US" sz="2400" b="1" i="0" u="none" strike="noStrike" dirty="0">
                        <a:solidFill>
                          <a:srgbClr val="00B050"/>
                        </a:solidFill>
                        <a:effectLst/>
                        <a:latin typeface="+mj-lt"/>
                      </a:endParaRPr>
                    </a:p>
                  </a:txBody>
                  <a:tcPr marL="9525" marR="9525" marT="9525" marB="0" anchor="b"/>
                </a:tc>
                <a:extLst>
                  <a:ext uri="{0D108BD9-81ED-4DB2-BD59-A6C34878D82A}">
                    <a16:rowId xmlns:a16="http://schemas.microsoft.com/office/drawing/2014/main" val="469894354"/>
                  </a:ext>
                </a:extLst>
              </a:tr>
            </a:tbl>
          </a:graphicData>
        </a:graphic>
      </p:graphicFrame>
    </p:spTree>
    <p:extLst>
      <p:ext uri="{BB962C8B-B14F-4D97-AF65-F5344CB8AC3E}">
        <p14:creationId xmlns:p14="http://schemas.microsoft.com/office/powerpoint/2010/main" val="141245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13D1D4D-5EB9-4571-BF2C-94EDB35422CF}"/>
              </a:ext>
            </a:extLst>
          </p:cNvPr>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05F351E-CCDA-4282-8F03-04E9507AEF15}"/>
              </a:ext>
            </a:extLst>
          </p:cNvPr>
          <p:cNvSpPr>
            <a:spLocks noGrp="1"/>
          </p:cNvSpPr>
          <p:nvPr>
            <p:ph type="title"/>
          </p:nvPr>
        </p:nvSpPr>
        <p:spPr bwMode="auto">
          <a:xfrm>
            <a:off x="2209800" y="274638"/>
            <a:ext cx="6477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D2533C"/>
                </a:solidFill>
              </a:rPr>
              <a:t>Financial Co-sponsorships</a:t>
            </a:r>
            <a:endParaRPr lang="en-US" altLang="en-US"/>
          </a:p>
        </p:txBody>
      </p:sp>
      <p:sp>
        <p:nvSpPr>
          <p:cNvPr id="15363" name="TextBox 2">
            <a:extLst>
              <a:ext uri="{FF2B5EF4-FFF2-40B4-BE49-F238E27FC236}">
                <a16:creationId xmlns:a16="http://schemas.microsoft.com/office/drawing/2014/main" id="{46BBFD96-32EB-47B1-B200-EB5EB0C39839}"/>
              </a:ext>
            </a:extLst>
          </p:cNvPr>
          <p:cNvSpPr txBox="1">
            <a:spLocks noChangeArrowheads="1"/>
          </p:cNvSpPr>
          <p:nvPr/>
        </p:nvSpPr>
        <p:spPr bwMode="auto">
          <a:xfrm>
            <a:off x="609600" y="2057400"/>
            <a:ext cx="8077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solidFill>
                  <a:srgbClr val="002060"/>
                </a:solidFill>
              </a:rPr>
              <a:t>2017 IEEE 6th Non-Volatile Memory Systems and Applications Symposium (NVMSA)- August, Taiwan (50%)</a:t>
            </a:r>
          </a:p>
          <a:p>
            <a:pPr eaLnBrk="1" hangingPunct="1">
              <a:buFont typeface="Arial" panose="020B0604020202020204" pitchFamily="34" charset="0"/>
              <a:buChar char="•"/>
            </a:pPr>
            <a:r>
              <a:rPr lang="en-US" altLang="en-US">
                <a:solidFill>
                  <a:srgbClr val="002060"/>
                </a:solidFill>
              </a:rPr>
              <a:t>2017 IEEE 23rd International Conference on Embedded and Real-Time Computing Systems and Applications (RTCSA) – August, Taiwan (25%)</a:t>
            </a:r>
          </a:p>
          <a:p>
            <a:pPr eaLnBrk="1" hangingPunct="1">
              <a:buFont typeface="Arial" panose="020B0604020202020204" pitchFamily="34" charset="0"/>
              <a:buChar char="•"/>
            </a:pPr>
            <a:r>
              <a:rPr lang="en-US" altLang="en-US">
                <a:solidFill>
                  <a:srgbClr val="002060"/>
                </a:solidFill>
              </a:rPr>
              <a:t>2017 IEEE Green Energy and Smart Systems Conference (IGESSC) – November, Long each (unk%)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My Stuff\RCR Pictures\Humor Toons\!That's All Folks.jpg">
            <a:extLst>
              <a:ext uri="{FF2B5EF4-FFF2-40B4-BE49-F238E27FC236}">
                <a16:creationId xmlns:a16="http://schemas.microsoft.com/office/drawing/2014/main" id="{6B1D50D9-5A1A-4882-9A73-2EAA5B408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705E808-5302-41C1-9018-822895532A1D}"/>
              </a:ext>
            </a:extLst>
          </p:cNvPr>
          <p:cNvSpPr>
            <a:spLocks noGrp="1"/>
          </p:cNvSpPr>
          <p:nvPr>
            <p:ph type="title"/>
          </p:nvPr>
        </p:nvSpPr>
        <p:spPr bwMode="auto">
          <a:xfrm>
            <a:off x="2057400" y="274638"/>
            <a:ext cx="6629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INCOSE Cooperation</a:t>
            </a:r>
          </a:p>
        </p:txBody>
      </p:sp>
      <p:sp>
        <p:nvSpPr>
          <p:cNvPr id="3" name="Content Placeholder 2">
            <a:extLst>
              <a:ext uri="{FF2B5EF4-FFF2-40B4-BE49-F238E27FC236}">
                <a16:creationId xmlns:a16="http://schemas.microsoft.com/office/drawing/2014/main" id="{78623F7D-87C3-4439-AF0F-B0E52FFA3CF7}"/>
              </a:ext>
            </a:extLst>
          </p:cNvPr>
          <p:cNvSpPr>
            <a:spLocks noGrp="1"/>
          </p:cNvSpPr>
          <p:nvPr>
            <p:ph idx="1"/>
          </p:nvPr>
        </p:nvSpPr>
        <p:spPr>
          <a:xfrm>
            <a:off x="533400" y="1447800"/>
            <a:ext cx="8001000" cy="4678363"/>
          </a:xfrm>
        </p:spPr>
        <p:txBody>
          <a:bodyPr/>
          <a:lstStyle/>
          <a:p>
            <a:pPr>
              <a:defRPr/>
            </a:pPr>
            <a:r>
              <a:rPr lang="en-US" sz="2400" b="1" dirty="0">
                <a:solidFill>
                  <a:srgbClr val="002060"/>
                </a:solidFill>
                <a:latin typeface="+mj-lt"/>
              </a:rPr>
              <a:t>INCOSE = International Council on Systems Engineering</a:t>
            </a:r>
          </a:p>
          <a:p>
            <a:pPr>
              <a:defRPr/>
            </a:pPr>
            <a:r>
              <a:rPr lang="en-US" sz="2400" b="1" dirty="0">
                <a:solidFill>
                  <a:srgbClr val="002060"/>
                </a:solidFill>
                <a:latin typeface="+mj-lt"/>
              </a:rPr>
              <a:t>Started several years ago by having an INCOSE track at </a:t>
            </a:r>
            <a:r>
              <a:rPr lang="en-US" sz="2400" b="1" dirty="0" err="1">
                <a:solidFill>
                  <a:srgbClr val="002060"/>
                </a:solidFill>
                <a:latin typeface="+mj-lt"/>
              </a:rPr>
              <a:t>SysCon</a:t>
            </a:r>
            <a:endParaRPr lang="en-US" sz="2400" b="1" dirty="0">
              <a:solidFill>
                <a:srgbClr val="002060"/>
              </a:solidFill>
              <a:latin typeface="+mj-lt"/>
            </a:endParaRPr>
          </a:p>
          <a:p>
            <a:pPr lvl="1">
              <a:defRPr/>
            </a:pPr>
            <a:r>
              <a:rPr lang="en-US" sz="2000" b="1" dirty="0">
                <a:solidFill>
                  <a:srgbClr val="002060"/>
                </a:solidFill>
                <a:latin typeface="+mj-lt"/>
              </a:rPr>
              <a:t>Papers selected &amp; vetted  by INCOSE, presented in separate track</a:t>
            </a:r>
          </a:p>
          <a:p>
            <a:pPr lvl="1">
              <a:defRPr/>
            </a:pPr>
            <a:r>
              <a:rPr lang="en-US" sz="2000" b="1" dirty="0">
                <a:solidFill>
                  <a:srgbClr val="002060"/>
                </a:solidFill>
                <a:latin typeface="+mj-lt"/>
              </a:rPr>
              <a:t>INCOSE members received the $200 IEEE discount</a:t>
            </a:r>
          </a:p>
          <a:p>
            <a:pPr>
              <a:defRPr/>
            </a:pPr>
            <a:r>
              <a:rPr lang="en-US" sz="2400" b="1" dirty="0">
                <a:solidFill>
                  <a:srgbClr val="002060"/>
                </a:solidFill>
                <a:latin typeface="+mj-lt"/>
              </a:rPr>
              <a:t>Agreed recently to give INCOSE technical co-sponsorship of </a:t>
            </a:r>
            <a:r>
              <a:rPr lang="en-US" sz="2400" b="1" dirty="0" err="1">
                <a:solidFill>
                  <a:srgbClr val="002060"/>
                </a:solidFill>
                <a:latin typeface="+mj-lt"/>
              </a:rPr>
              <a:t>SysCon</a:t>
            </a:r>
            <a:endParaRPr lang="en-US" sz="2400" b="1" dirty="0">
              <a:solidFill>
                <a:srgbClr val="002060"/>
              </a:solidFill>
              <a:latin typeface="+mj-lt"/>
            </a:endParaRPr>
          </a:p>
          <a:p>
            <a:pPr lvl="1">
              <a:defRPr/>
            </a:pPr>
            <a:r>
              <a:rPr lang="en-US" sz="2000" b="1" dirty="0">
                <a:solidFill>
                  <a:srgbClr val="002060"/>
                </a:solidFill>
                <a:latin typeface="+mj-lt"/>
              </a:rPr>
              <a:t>Haven’t done this yet with ISSE</a:t>
            </a:r>
          </a:p>
          <a:p>
            <a:pPr>
              <a:defRPr/>
            </a:pPr>
            <a:r>
              <a:rPr lang="en-US" sz="2400" b="1" dirty="0">
                <a:solidFill>
                  <a:srgbClr val="002060"/>
                </a:solidFill>
                <a:latin typeface="+mj-lt"/>
              </a:rPr>
              <a:t>Allow INCOSE to offer the CSEP* exam at the conference</a:t>
            </a:r>
          </a:p>
          <a:p>
            <a:pPr>
              <a:defRPr/>
            </a:pPr>
            <a:endParaRPr lang="en-US" sz="2400" b="1" dirty="0">
              <a:solidFill>
                <a:srgbClr val="002060"/>
              </a:solidFill>
              <a:latin typeface="+mj-lt"/>
            </a:endParaRPr>
          </a:p>
        </p:txBody>
      </p:sp>
      <p:sp>
        <p:nvSpPr>
          <p:cNvPr id="4100" name="TextBox 3">
            <a:extLst>
              <a:ext uri="{FF2B5EF4-FFF2-40B4-BE49-F238E27FC236}">
                <a16:creationId xmlns:a16="http://schemas.microsoft.com/office/drawing/2014/main" id="{07381B7D-582E-487F-B64F-E302831CF6B0}"/>
              </a:ext>
            </a:extLst>
          </p:cNvPr>
          <p:cNvSpPr txBox="1">
            <a:spLocks noChangeArrowheads="1"/>
          </p:cNvSpPr>
          <p:nvPr/>
        </p:nvSpPr>
        <p:spPr bwMode="auto">
          <a:xfrm>
            <a:off x="2971800" y="5699125"/>
            <a:ext cx="525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sz="1600"/>
              <a:t>*Certified Systems Engineering Professional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6A46033-93FF-4291-BE38-FFEE6EA60255}"/>
              </a:ext>
            </a:extLst>
          </p:cNvPr>
          <p:cNvSpPr>
            <a:spLocks noGrp="1"/>
          </p:cNvSpPr>
          <p:nvPr>
            <p:ph type="title"/>
          </p:nvPr>
        </p:nvSpPr>
        <p:spPr bwMode="auto">
          <a:xfrm>
            <a:off x="90805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a:solidFill>
                  <a:srgbClr val="C00000"/>
                </a:solidFill>
                <a:cs typeface="Arial" panose="020B0604020202020204" pitchFamily="34" charset="0"/>
              </a:rPr>
              <a:t>SysCon</a:t>
            </a:r>
            <a:r>
              <a:rPr lang="en-US" altLang="en-US" sz="3200" b="1" dirty="0">
                <a:solidFill>
                  <a:srgbClr val="C00000"/>
                </a:solidFill>
                <a:cs typeface="Arial" panose="020B0604020202020204" pitchFamily="34" charset="0"/>
              </a:rPr>
              <a:t> 2018 Statistics</a:t>
            </a:r>
          </a:p>
        </p:txBody>
      </p:sp>
      <p:sp>
        <p:nvSpPr>
          <p:cNvPr id="29699" name="Content Placeholder 2">
            <a:extLst>
              <a:ext uri="{FF2B5EF4-FFF2-40B4-BE49-F238E27FC236}">
                <a16:creationId xmlns:a16="http://schemas.microsoft.com/office/drawing/2014/main" id="{4E2C3DD9-FEBE-438A-8C6C-55C385121117}"/>
              </a:ext>
            </a:extLst>
          </p:cNvPr>
          <p:cNvSpPr>
            <a:spLocks noGrp="1"/>
          </p:cNvSpPr>
          <p:nvPr>
            <p:ph idx="1"/>
          </p:nvPr>
        </p:nvSpPr>
        <p:spPr bwMode="auto">
          <a:xfrm>
            <a:off x="304800" y="1447800"/>
            <a:ext cx="86106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b="1" dirty="0">
                <a:solidFill>
                  <a:srgbClr val="002060"/>
                </a:solidFill>
                <a:latin typeface="Arial" charset="0"/>
                <a:cs typeface="Arial" charset="0"/>
              </a:rPr>
              <a:t>251 abstracts submitted </a:t>
            </a:r>
          </a:p>
          <a:p>
            <a:pPr lvl="1">
              <a:defRPr/>
            </a:pPr>
            <a:r>
              <a:rPr lang="en-US" altLang="en-US" sz="2000" b="1" dirty="0">
                <a:solidFill>
                  <a:srgbClr val="002060"/>
                </a:solidFill>
                <a:latin typeface="Arial" charset="0"/>
                <a:cs typeface="Arial" charset="0"/>
              </a:rPr>
              <a:t>133 final papers (53% acceptance) </a:t>
            </a:r>
          </a:p>
          <a:p>
            <a:pPr>
              <a:defRPr/>
            </a:pPr>
            <a:r>
              <a:rPr lang="en-US" altLang="en-US" sz="2400" b="1" dirty="0">
                <a:solidFill>
                  <a:srgbClr val="002060"/>
                </a:solidFill>
                <a:latin typeface="Arial" charset="0"/>
                <a:cs typeface="Arial" charset="0"/>
              </a:rPr>
              <a:t>7 tutorials</a:t>
            </a:r>
          </a:p>
          <a:p>
            <a:pPr>
              <a:defRPr/>
            </a:pPr>
            <a:r>
              <a:rPr lang="en-US" altLang="en-US" sz="2400" b="1" dirty="0">
                <a:solidFill>
                  <a:srgbClr val="002060"/>
                </a:solidFill>
                <a:latin typeface="Arial" charset="0"/>
                <a:cs typeface="Arial" charset="0"/>
              </a:rPr>
              <a:t>200 attendees, 27 countries</a:t>
            </a:r>
          </a:p>
          <a:p>
            <a:pPr marL="0" indent="0">
              <a:buFontTx/>
              <a:buNone/>
              <a:defRPr/>
            </a:pPr>
            <a:endParaRPr lang="en-US" altLang="en-US" sz="2400" b="1" dirty="0">
              <a:solidFill>
                <a:srgbClr val="002060"/>
              </a:solidFill>
              <a:latin typeface="Arial" charset="0"/>
              <a:cs typeface="Arial" charset="0"/>
            </a:endParaRPr>
          </a:p>
        </p:txBody>
      </p:sp>
      <p:sp>
        <p:nvSpPr>
          <p:cNvPr id="5124" name="TextBox 3">
            <a:extLst>
              <a:ext uri="{FF2B5EF4-FFF2-40B4-BE49-F238E27FC236}">
                <a16:creationId xmlns:a16="http://schemas.microsoft.com/office/drawing/2014/main" id="{5EA2451D-91F6-4964-AA41-13EA0FCF3439}"/>
              </a:ext>
            </a:extLst>
          </p:cNvPr>
          <p:cNvSpPr txBox="1">
            <a:spLocks noChangeArrowheads="1"/>
          </p:cNvSpPr>
          <p:nvPr/>
        </p:nvSpPr>
        <p:spPr bwMode="auto">
          <a:xfrm>
            <a:off x="673100" y="3276600"/>
            <a:ext cx="251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rgbClr val="002060"/>
                </a:solidFill>
              </a:rPr>
              <a:t>USA: 86</a:t>
            </a:r>
          </a:p>
          <a:p>
            <a:r>
              <a:rPr lang="en-US" altLang="en-US">
                <a:solidFill>
                  <a:srgbClr val="002060"/>
                </a:solidFill>
              </a:rPr>
              <a:t>UK: 1</a:t>
            </a:r>
          </a:p>
          <a:p>
            <a:r>
              <a:rPr lang="en-US" altLang="en-US">
                <a:solidFill>
                  <a:srgbClr val="002060"/>
                </a:solidFill>
              </a:rPr>
              <a:t>UAE: 1</a:t>
            </a:r>
          </a:p>
          <a:p>
            <a:r>
              <a:rPr lang="en-US" altLang="en-US">
                <a:solidFill>
                  <a:srgbClr val="002060"/>
                </a:solidFill>
              </a:rPr>
              <a:t>Turkey: 2</a:t>
            </a:r>
          </a:p>
          <a:p>
            <a:r>
              <a:rPr lang="en-US" altLang="en-US">
                <a:solidFill>
                  <a:srgbClr val="002060"/>
                </a:solidFill>
              </a:rPr>
              <a:t>Thailand: 1</a:t>
            </a:r>
          </a:p>
          <a:p>
            <a:r>
              <a:rPr lang="en-US" altLang="en-US">
                <a:solidFill>
                  <a:srgbClr val="002060"/>
                </a:solidFill>
              </a:rPr>
              <a:t>Sweden: 1</a:t>
            </a:r>
          </a:p>
          <a:p>
            <a:r>
              <a:rPr lang="en-US" altLang="en-US">
                <a:solidFill>
                  <a:srgbClr val="002060"/>
                </a:solidFill>
              </a:rPr>
              <a:t>Spain: 1</a:t>
            </a:r>
          </a:p>
          <a:p>
            <a:r>
              <a:rPr lang="en-US" altLang="en-US">
                <a:solidFill>
                  <a:srgbClr val="002060"/>
                </a:solidFill>
              </a:rPr>
              <a:t>Pakistan: 1</a:t>
            </a:r>
          </a:p>
          <a:p>
            <a:r>
              <a:rPr lang="en-US" altLang="en-US">
                <a:solidFill>
                  <a:srgbClr val="002060"/>
                </a:solidFill>
              </a:rPr>
              <a:t>Netherlands: 2</a:t>
            </a:r>
          </a:p>
        </p:txBody>
      </p:sp>
      <p:sp>
        <p:nvSpPr>
          <p:cNvPr id="5125" name="TextBox 4">
            <a:extLst>
              <a:ext uri="{FF2B5EF4-FFF2-40B4-BE49-F238E27FC236}">
                <a16:creationId xmlns:a16="http://schemas.microsoft.com/office/drawing/2014/main" id="{D62930AF-4E47-4235-BD2B-E3F9250FF1F3}"/>
              </a:ext>
            </a:extLst>
          </p:cNvPr>
          <p:cNvSpPr txBox="1">
            <a:spLocks noChangeArrowheads="1"/>
          </p:cNvSpPr>
          <p:nvPr/>
        </p:nvSpPr>
        <p:spPr bwMode="auto">
          <a:xfrm>
            <a:off x="3429000" y="3276600"/>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02060"/>
                </a:solidFill>
              </a:rPr>
              <a:t>Philippines: 1</a:t>
            </a:r>
          </a:p>
          <a:p>
            <a:pPr eaLnBrk="1" hangingPunct="1"/>
            <a:r>
              <a:rPr lang="en-US" altLang="en-US">
                <a:solidFill>
                  <a:srgbClr val="002060"/>
                </a:solidFill>
              </a:rPr>
              <a:t>Japan: 2</a:t>
            </a:r>
          </a:p>
          <a:p>
            <a:pPr eaLnBrk="1" hangingPunct="1"/>
            <a:r>
              <a:rPr lang="en-US" altLang="en-US">
                <a:solidFill>
                  <a:srgbClr val="002060"/>
                </a:solidFill>
              </a:rPr>
              <a:t>Israel: 4</a:t>
            </a:r>
          </a:p>
          <a:p>
            <a:pPr eaLnBrk="1" hangingPunct="1"/>
            <a:r>
              <a:rPr lang="en-US" altLang="en-US">
                <a:solidFill>
                  <a:srgbClr val="002060"/>
                </a:solidFill>
              </a:rPr>
              <a:t>Kuwait: 1</a:t>
            </a:r>
          </a:p>
          <a:p>
            <a:pPr eaLnBrk="1" hangingPunct="1"/>
            <a:r>
              <a:rPr lang="en-US" altLang="en-US">
                <a:solidFill>
                  <a:srgbClr val="002060"/>
                </a:solidFill>
              </a:rPr>
              <a:t>Pakistan: 2</a:t>
            </a:r>
          </a:p>
          <a:p>
            <a:pPr eaLnBrk="1" hangingPunct="1"/>
            <a:r>
              <a:rPr lang="en-US" altLang="en-US">
                <a:solidFill>
                  <a:srgbClr val="002060"/>
                </a:solidFill>
              </a:rPr>
              <a:t>India: 3</a:t>
            </a:r>
          </a:p>
          <a:p>
            <a:pPr eaLnBrk="1" hangingPunct="1"/>
            <a:r>
              <a:rPr lang="en-US" altLang="en-US">
                <a:solidFill>
                  <a:srgbClr val="002060"/>
                </a:solidFill>
              </a:rPr>
              <a:t>Germany: 13</a:t>
            </a:r>
          </a:p>
          <a:p>
            <a:pPr eaLnBrk="1" hangingPunct="1"/>
            <a:r>
              <a:rPr lang="en-US" altLang="en-US">
                <a:solidFill>
                  <a:srgbClr val="002060"/>
                </a:solidFill>
              </a:rPr>
              <a:t>France: 6</a:t>
            </a:r>
          </a:p>
          <a:p>
            <a:pPr eaLnBrk="1" hangingPunct="1"/>
            <a:r>
              <a:rPr lang="en-US" altLang="en-US">
                <a:solidFill>
                  <a:srgbClr val="002060"/>
                </a:solidFill>
              </a:rPr>
              <a:t>Hong Kong: 1</a:t>
            </a:r>
          </a:p>
        </p:txBody>
      </p:sp>
      <p:sp>
        <p:nvSpPr>
          <p:cNvPr id="5126" name="TextBox 5">
            <a:extLst>
              <a:ext uri="{FF2B5EF4-FFF2-40B4-BE49-F238E27FC236}">
                <a16:creationId xmlns:a16="http://schemas.microsoft.com/office/drawing/2014/main" id="{989C5CAD-2BCD-48F5-B2ED-86B404926EF2}"/>
              </a:ext>
            </a:extLst>
          </p:cNvPr>
          <p:cNvSpPr txBox="1">
            <a:spLocks noChangeArrowheads="1"/>
          </p:cNvSpPr>
          <p:nvPr/>
        </p:nvSpPr>
        <p:spPr bwMode="auto">
          <a:xfrm>
            <a:off x="6248400" y="3290888"/>
            <a:ext cx="3505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02060"/>
                </a:solidFill>
              </a:rPr>
              <a:t>Greece: 2</a:t>
            </a:r>
          </a:p>
          <a:p>
            <a:pPr eaLnBrk="1" hangingPunct="1"/>
            <a:r>
              <a:rPr lang="en-US" altLang="en-US">
                <a:solidFill>
                  <a:srgbClr val="002060"/>
                </a:solidFill>
              </a:rPr>
              <a:t>Russia: 4</a:t>
            </a:r>
          </a:p>
          <a:p>
            <a:pPr eaLnBrk="1" hangingPunct="1"/>
            <a:r>
              <a:rPr lang="en-US" altLang="en-US">
                <a:solidFill>
                  <a:srgbClr val="002060"/>
                </a:solidFill>
              </a:rPr>
              <a:t>China: 4</a:t>
            </a:r>
          </a:p>
          <a:p>
            <a:pPr eaLnBrk="1" hangingPunct="1"/>
            <a:r>
              <a:rPr lang="en-US" altLang="en-US">
                <a:solidFill>
                  <a:srgbClr val="002060"/>
                </a:solidFill>
              </a:rPr>
              <a:t>Canada: 25</a:t>
            </a:r>
          </a:p>
          <a:p>
            <a:pPr eaLnBrk="1" hangingPunct="1"/>
            <a:r>
              <a:rPr lang="en-US" altLang="en-US">
                <a:solidFill>
                  <a:srgbClr val="002060"/>
                </a:solidFill>
              </a:rPr>
              <a:t>France: 6</a:t>
            </a:r>
          </a:p>
          <a:p>
            <a:pPr eaLnBrk="1" hangingPunct="1"/>
            <a:r>
              <a:rPr lang="en-US" altLang="en-US">
                <a:solidFill>
                  <a:srgbClr val="002060"/>
                </a:solidFill>
              </a:rPr>
              <a:t>Brazil: 6</a:t>
            </a:r>
          </a:p>
          <a:p>
            <a:pPr eaLnBrk="1" hangingPunct="1"/>
            <a:r>
              <a:rPr lang="en-US" altLang="en-US">
                <a:solidFill>
                  <a:srgbClr val="002060"/>
                </a:solidFill>
              </a:rPr>
              <a:t>Austria: 2</a:t>
            </a:r>
          </a:p>
          <a:p>
            <a:pPr eaLnBrk="1" hangingPunct="1"/>
            <a:r>
              <a:rPr lang="en-US" altLang="en-US">
                <a:solidFill>
                  <a:srgbClr val="002060"/>
                </a:solidFill>
              </a:rPr>
              <a:t>Australia: 6</a:t>
            </a:r>
          </a:p>
          <a:p>
            <a:pPr eaLnBrk="1" hangingPunct="1"/>
            <a:r>
              <a:rPr lang="en-US" altLang="en-US">
                <a:solidFill>
                  <a:srgbClr val="002060"/>
                </a:solidFill>
              </a:rPr>
              <a:t>Singapore: 1</a:t>
            </a:r>
          </a:p>
          <a:p>
            <a:pPr eaLnBrk="1" hangingPunct="1"/>
            <a:endParaRPr lang="en-US" altLang="en-US" sz="2000">
              <a:solidFill>
                <a:srgbClr val="002060"/>
              </a:solidFill>
            </a:endParaRPr>
          </a:p>
          <a:p>
            <a:pPr eaLnBrk="1" hangingPunct="1"/>
            <a:endParaRPr lang="en-US" altLang="en-US"/>
          </a:p>
        </p:txBody>
      </p:sp>
      <p:sp>
        <p:nvSpPr>
          <p:cNvPr id="5127" name="TextBox 1">
            <a:extLst>
              <a:ext uri="{FF2B5EF4-FFF2-40B4-BE49-F238E27FC236}">
                <a16:creationId xmlns:a16="http://schemas.microsoft.com/office/drawing/2014/main" id="{D9B2703A-DDF8-4289-A2B4-2EA974C42C48}"/>
              </a:ext>
            </a:extLst>
          </p:cNvPr>
          <p:cNvSpPr txBox="1">
            <a:spLocks noChangeArrowheads="1"/>
          </p:cNvSpPr>
          <p:nvPr/>
        </p:nvSpPr>
        <p:spPr bwMode="auto">
          <a:xfrm>
            <a:off x="2514600" y="6858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C00000"/>
                </a:solidFill>
              </a:rPr>
              <a:t>April 23-26 2018, Vancouver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A3ADF73-F9DB-4ED0-ACE8-B6FA76A42C93}"/>
              </a:ext>
            </a:extLst>
          </p:cNvPr>
          <p:cNvSpPr>
            <a:spLocks noGrp="1"/>
          </p:cNvSpPr>
          <p:nvPr>
            <p:ph type="title"/>
          </p:nvPr>
        </p:nvSpPr>
        <p:spPr bwMode="auto">
          <a:xfrm>
            <a:off x="90805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a:solidFill>
                  <a:srgbClr val="C00000"/>
                </a:solidFill>
                <a:latin typeface="Arial" panose="020B0604020202020204" pitchFamily="34" charset="0"/>
                <a:cs typeface="Arial" panose="020B0604020202020204" pitchFamily="34" charset="0"/>
              </a:rPr>
              <a:t>SysCon</a:t>
            </a:r>
            <a:r>
              <a:rPr lang="en-US" altLang="en-US" sz="3200" b="1" dirty="0">
                <a:solidFill>
                  <a:srgbClr val="C00000"/>
                </a:solidFill>
                <a:latin typeface="Arial" panose="020B0604020202020204" pitchFamily="34" charset="0"/>
                <a:cs typeface="Arial" panose="020B0604020202020204" pitchFamily="34" charset="0"/>
              </a:rPr>
              <a:t> 2019 Statistics</a:t>
            </a:r>
          </a:p>
        </p:txBody>
      </p:sp>
      <p:sp>
        <p:nvSpPr>
          <p:cNvPr id="31747" name="Content Placeholder 2">
            <a:extLst>
              <a:ext uri="{FF2B5EF4-FFF2-40B4-BE49-F238E27FC236}">
                <a16:creationId xmlns:a16="http://schemas.microsoft.com/office/drawing/2014/main" id="{F99CCF72-E16E-4789-8FE0-DA6C42368ABB}"/>
              </a:ext>
            </a:extLst>
          </p:cNvPr>
          <p:cNvSpPr>
            <a:spLocks noGrp="1"/>
          </p:cNvSpPr>
          <p:nvPr>
            <p:ph idx="1"/>
          </p:nvPr>
        </p:nvSpPr>
        <p:spPr bwMode="auto">
          <a:xfrm>
            <a:off x="381000" y="1298576"/>
            <a:ext cx="8610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a:solidFill>
                  <a:srgbClr val="002060"/>
                </a:solidFill>
                <a:latin typeface="Arial" panose="020B0604020202020204" pitchFamily="34" charset="0"/>
                <a:cs typeface="Arial" panose="020B0604020202020204" pitchFamily="34" charset="0"/>
              </a:rPr>
              <a:t>250 abstracts submitted; 186 academic, 47 practitioner 6 INCOSE</a:t>
            </a:r>
          </a:p>
          <a:p>
            <a:pPr lvl="1"/>
            <a:r>
              <a:rPr lang="en-US" altLang="en-US" sz="2000" b="1" dirty="0">
                <a:solidFill>
                  <a:srgbClr val="002060"/>
                </a:solidFill>
                <a:latin typeface="Arial" panose="020B0604020202020204" pitchFamily="34" charset="0"/>
                <a:cs typeface="Arial" panose="020B0604020202020204" pitchFamily="34" charset="0"/>
              </a:rPr>
              <a:t>143 final papers (57% acceptance) </a:t>
            </a:r>
          </a:p>
          <a:p>
            <a:r>
              <a:rPr lang="en-US" altLang="en-US" sz="2400" b="1" dirty="0">
                <a:solidFill>
                  <a:srgbClr val="002060"/>
                </a:solidFill>
                <a:latin typeface="Arial" panose="020B0604020202020204" pitchFamily="34" charset="0"/>
                <a:cs typeface="Arial" panose="020B0604020202020204" pitchFamily="34" charset="0"/>
              </a:rPr>
              <a:t>3 tutorials</a:t>
            </a:r>
          </a:p>
          <a:p>
            <a:r>
              <a:rPr lang="en-US" altLang="en-US" sz="2400" b="1" dirty="0">
                <a:solidFill>
                  <a:srgbClr val="002060"/>
                </a:solidFill>
                <a:latin typeface="Arial" panose="020B0604020202020204" pitchFamily="34" charset="0"/>
                <a:cs typeface="Arial" panose="020B0604020202020204" pitchFamily="34" charset="0"/>
              </a:rPr>
              <a:t>200 attendees, 28 countries</a:t>
            </a:r>
          </a:p>
          <a:p>
            <a:endParaRPr lang="en-US" altLang="en-US" sz="2400" b="1" dirty="0">
              <a:solidFill>
                <a:srgbClr val="002060"/>
              </a:solidFill>
              <a:latin typeface="Arial" panose="020B0604020202020204" pitchFamily="34" charset="0"/>
              <a:cs typeface="Arial" panose="020B0604020202020204" pitchFamily="34" charset="0"/>
            </a:endParaRPr>
          </a:p>
        </p:txBody>
      </p:sp>
      <p:sp>
        <p:nvSpPr>
          <p:cNvPr id="31748" name="TextBox 3">
            <a:extLst>
              <a:ext uri="{FF2B5EF4-FFF2-40B4-BE49-F238E27FC236}">
                <a16:creationId xmlns:a16="http://schemas.microsoft.com/office/drawing/2014/main" id="{B44A1D49-E06A-47E1-8D8D-A59A4B5E5CFD}"/>
              </a:ext>
            </a:extLst>
          </p:cNvPr>
          <p:cNvSpPr txBox="1">
            <a:spLocks noChangeArrowheads="1"/>
          </p:cNvSpPr>
          <p:nvPr/>
        </p:nvSpPr>
        <p:spPr bwMode="auto">
          <a:xfrm>
            <a:off x="897693" y="3330575"/>
            <a:ext cx="1905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Australia</a:t>
            </a:r>
          </a:p>
          <a:p>
            <a:pPr eaLnBrk="1" hangingPunct="1"/>
            <a:r>
              <a:rPr lang="en-US" altLang="en-US" dirty="0">
                <a:solidFill>
                  <a:srgbClr val="002060"/>
                </a:solidFill>
              </a:rPr>
              <a:t>Brazil</a:t>
            </a:r>
          </a:p>
          <a:p>
            <a:pPr eaLnBrk="1" hangingPunct="1"/>
            <a:r>
              <a:rPr lang="en-US" altLang="en-US" dirty="0">
                <a:solidFill>
                  <a:srgbClr val="002060"/>
                </a:solidFill>
              </a:rPr>
              <a:t>Canada</a:t>
            </a:r>
          </a:p>
          <a:p>
            <a:pPr eaLnBrk="1" hangingPunct="1"/>
            <a:r>
              <a:rPr lang="en-US" altLang="en-US" dirty="0">
                <a:solidFill>
                  <a:srgbClr val="002060"/>
                </a:solidFill>
              </a:rPr>
              <a:t>China</a:t>
            </a:r>
          </a:p>
          <a:p>
            <a:pPr eaLnBrk="1" hangingPunct="1"/>
            <a:r>
              <a:rPr lang="en-US" altLang="en-US" dirty="0">
                <a:solidFill>
                  <a:srgbClr val="002060"/>
                </a:solidFill>
              </a:rPr>
              <a:t>France </a:t>
            </a:r>
          </a:p>
          <a:p>
            <a:pPr eaLnBrk="1" hangingPunct="1"/>
            <a:r>
              <a:rPr lang="en-US" altLang="en-US" dirty="0">
                <a:solidFill>
                  <a:srgbClr val="002060"/>
                </a:solidFill>
              </a:rPr>
              <a:t>Germany</a:t>
            </a:r>
          </a:p>
          <a:p>
            <a:pPr eaLnBrk="1" hangingPunct="1"/>
            <a:r>
              <a:rPr lang="en-US" altLang="en-US" dirty="0">
                <a:solidFill>
                  <a:srgbClr val="002060"/>
                </a:solidFill>
              </a:rPr>
              <a:t>Greece</a:t>
            </a:r>
          </a:p>
          <a:p>
            <a:pPr eaLnBrk="1" hangingPunct="1"/>
            <a:r>
              <a:rPr lang="en-US" altLang="en-US" dirty="0">
                <a:solidFill>
                  <a:srgbClr val="002060"/>
                </a:solidFill>
              </a:rPr>
              <a:t>Hong Kong</a:t>
            </a:r>
          </a:p>
          <a:p>
            <a:pPr eaLnBrk="1" hangingPunct="1"/>
            <a:r>
              <a:rPr lang="en-US" altLang="en-US" dirty="0">
                <a:solidFill>
                  <a:srgbClr val="002060"/>
                </a:solidFill>
              </a:rPr>
              <a:t>India</a:t>
            </a:r>
          </a:p>
          <a:p>
            <a:pPr eaLnBrk="1" hangingPunct="1"/>
            <a:endParaRPr lang="en-US" altLang="en-US" dirty="0">
              <a:solidFill>
                <a:srgbClr val="002060"/>
              </a:solidFill>
            </a:endParaRPr>
          </a:p>
        </p:txBody>
      </p:sp>
      <p:sp>
        <p:nvSpPr>
          <p:cNvPr id="31749" name="TextBox 4">
            <a:extLst>
              <a:ext uri="{FF2B5EF4-FFF2-40B4-BE49-F238E27FC236}">
                <a16:creationId xmlns:a16="http://schemas.microsoft.com/office/drawing/2014/main" id="{8A543D7C-F9BE-4A26-B013-13C7E128882E}"/>
              </a:ext>
            </a:extLst>
          </p:cNvPr>
          <p:cNvSpPr txBox="1">
            <a:spLocks noChangeArrowheads="1"/>
          </p:cNvSpPr>
          <p:nvPr/>
        </p:nvSpPr>
        <p:spPr bwMode="auto">
          <a:xfrm>
            <a:off x="3124201" y="3330575"/>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Israel</a:t>
            </a:r>
          </a:p>
          <a:p>
            <a:pPr eaLnBrk="1" hangingPunct="1"/>
            <a:r>
              <a:rPr lang="en-US" altLang="en-US" dirty="0">
                <a:solidFill>
                  <a:srgbClr val="002060"/>
                </a:solidFill>
              </a:rPr>
              <a:t>Italy</a:t>
            </a:r>
          </a:p>
          <a:p>
            <a:pPr eaLnBrk="1" hangingPunct="1"/>
            <a:r>
              <a:rPr lang="en-US" altLang="en-US" dirty="0">
                <a:solidFill>
                  <a:srgbClr val="002060"/>
                </a:solidFill>
              </a:rPr>
              <a:t>Japan</a:t>
            </a:r>
          </a:p>
          <a:p>
            <a:pPr eaLnBrk="1" hangingPunct="1"/>
            <a:r>
              <a:rPr lang="en-US" altLang="en-US" dirty="0">
                <a:solidFill>
                  <a:srgbClr val="002060"/>
                </a:solidFill>
              </a:rPr>
              <a:t>Kuwait</a:t>
            </a:r>
          </a:p>
          <a:p>
            <a:pPr eaLnBrk="1" hangingPunct="1"/>
            <a:r>
              <a:rPr lang="en-US" altLang="en-US" dirty="0">
                <a:solidFill>
                  <a:srgbClr val="002060"/>
                </a:solidFill>
              </a:rPr>
              <a:t>Malaysia</a:t>
            </a:r>
          </a:p>
          <a:p>
            <a:pPr eaLnBrk="1" hangingPunct="1"/>
            <a:r>
              <a:rPr lang="en-US" altLang="en-US" dirty="0">
                <a:solidFill>
                  <a:srgbClr val="002060"/>
                </a:solidFill>
              </a:rPr>
              <a:t>Netherlands</a:t>
            </a:r>
          </a:p>
          <a:p>
            <a:pPr eaLnBrk="1" hangingPunct="1"/>
            <a:r>
              <a:rPr lang="en-US" altLang="en-US" dirty="0">
                <a:solidFill>
                  <a:srgbClr val="002060"/>
                </a:solidFill>
              </a:rPr>
              <a:t>Pakistan</a:t>
            </a:r>
          </a:p>
          <a:p>
            <a:pPr eaLnBrk="1" hangingPunct="1"/>
            <a:r>
              <a:rPr lang="en-US" altLang="en-US" dirty="0">
                <a:solidFill>
                  <a:srgbClr val="002060"/>
                </a:solidFill>
              </a:rPr>
              <a:t>Philippines</a:t>
            </a:r>
          </a:p>
          <a:p>
            <a:pPr eaLnBrk="1" hangingPunct="1"/>
            <a:r>
              <a:rPr lang="en-US" altLang="en-US" dirty="0">
                <a:solidFill>
                  <a:srgbClr val="002060"/>
                </a:solidFill>
              </a:rPr>
              <a:t>Russia</a:t>
            </a:r>
          </a:p>
        </p:txBody>
      </p:sp>
      <p:sp>
        <p:nvSpPr>
          <p:cNvPr id="31750" name="TextBox 5">
            <a:extLst>
              <a:ext uri="{FF2B5EF4-FFF2-40B4-BE49-F238E27FC236}">
                <a16:creationId xmlns:a16="http://schemas.microsoft.com/office/drawing/2014/main" id="{C9540DC8-5304-4017-9F13-C59A5CA98842}"/>
              </a:ext>
            </a:extLst>
          </p:cNvPr>
          <p:cNvSpPr txBox="1">
            <a:spLocks noChangeArrowheads="1"/>
          </p:cNvSpPr>
          <p:nvPr/>
        </p:nvSpPr>
        <p:spPr bwMode="auto">
          <a:xfrm>
            <a:off x="5469385" y="3124200"/>
            <a:ext cx="35052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Singapore</a:t>
            </a:r>
          </a:p>
          <a:p>
            <a:pPr eaLnBrk="1" hangingPunct="1"/>
            <a:r>
              <a:rPr lang="en-US" altLang="en-US" dirty="0">
                <a:solidFill>
                  <a:srgbClr val="002060"/>
                </a:solidFill>
              </a:rPr>
              <a:t>South Africa</a:t>
            </a:r>
          </a:p>
          <a:p>
            <a:pPr eaLnBrk="1" hangingPunct="1"/>
            <a:r>
              <a:rPr lang="en-US" altLang="en-US" dirty="0">
                <a:solidFill>
                  <a:srgbClr val="002060"/>
                </a:solidFill>
              </a:rPr>
              <a:t>South Korea</a:t>
            </a:r>
          </a:p>
          <a:p>
            <a:pPr eaLnBrk="1" hangingPunct="1"/>
            <a:r>
              <a:rPr lang="en-US" altLang="en-US" dirty="0">
                <a:solidFill>
                  <a:srgbClr val="002060"/>
                </a:solidFill>
              </a:rPr>
              <a:t>Spain</a:t>
            </a:r>
          </a:p>
          <a:p>
            <a:pPr eaLnBrk="1" hangingPunct="1"/>
            <a:r>
              <a:rPr lang="en-US" altLang="en-US" dirty="0">
                <a:solidFill>
                  <a:srgbClr val="002060"/>
                </a:solidFill>
              </a:rPr>
              <a:t>Sweden</a:t>
            </a:r>
          </a:p>
          <a:p>
            <a:pPr eaLnBrk="1" hangingPunct="1"/>
            <a:r>
              <a:rPr lang="en-US" altLang="en-US" dirty="0">
                <a:solidFill>
                  <a:srgbClr val="002060"/>
                </a:solidFill>
              </a:rPr>
              <a:t>Thailand</a:t>
            </a:r>
          </a:p>
          <a:p>
            <a:pPr eaLnBrk="1" hangingPunct="1"/>
            <a:r>
              <a:rPr lang="en-US" altLang="en-US" dirty="0">
                <a:solidFill>
                  <a:srgbClr val="002060"/>
                </a:solidFill>
              </a:rPr>
              <a:t>Turkey</a:t>
            </a:r>
          </a:p>
          <a:p>
            <a:pPr eaLnBrk="1" hangingPunct="1"/>
            <a:r>
              <a:rPr lang="en-US" altLang="en-US" dirty="0">
                <a:solidFill>
                  <a:srgbClr val="002060"/>
                </a:solidFill>
              </a:rPr>
              <a:t>United Arab Emirates</a:t>
            </a:r>
          </a:p>
          <a:p>
            <a:pPr eaLnBrk="1" hangingPunct="1"/>
            <a:r>
              <a:rPr lang="en-US" altLang="en-US" dirty="0">
                <a:solidFill>
                  <a:srgbClr val="002060"/>
                </a:solidFill>
              </a:rPr>
              <a:t>United Kingdom</a:t>
            </a:r>
          </a:p>
          <a:p>
            <a:pPr eaLnBrk="1" hangingPunct="1"/>
            <a:r>
              <a:rPr lang="en-US" altLang="en-US" dirty="0">
                <a:solidFill>
                  <a:srgbClr val="002060"/>
                </a:solidFill>
              </a:rPr>
              <a:t>United States</a:t>
            </a:r>
          </a:p>
          <a:p>
            <a:pPr eaLnBrk="1" hangingPunct="1"/>
            <a:endParaRPr lang="en-US" altLang="en-US" sz="2000" dirty="0">
              <a:solidFill>
                <a:srgbClr val="002060"/>
              </a:solidFill>
            </a:endParaRPr>
          </a:p>
          <a:p>
            <a:pPr eaLnBrk="1" hangingPunct="1"/>
            <a:endParaRPr lang="en-US" altLang="en-US" dirty="0"/>
          </a:p>
        </p:txBody>
      </p:sp>
      <p:sp>
        <p:nvSpPr>
          <p:cNvPr id="2" name="TextBox 1">
            <a:extLst>
              <a:ext uri="{FF2B5EF4-FFF2-40B4-BE49-F238E27FC236}">
                <a16:creationId xmlns:a16="http://schemas.microsoft.com/office/drawing/2014/main" id="{43C17D6D-5F7E-400C-A40C-911F084FAB0B}"/>
              </a:ext>
            </a:extLst>
          </p:cNvPr>
          <p:cNvSpPr txBox="1"/>
          <p:nvPr/>
        </p:nvSpPr>
        <p:spPr>
          <a:xfrm>
            <a:off x="6096000" y="1921514"/>
            <a:ext cx="1219200" cy="830997"/>
          </a:xfrm>
          <a:prstGeom prst="rect">
            <a:avLst/>
          </a:prstGeom>
          <a:noFill/>
        </p:spPr>
        <p:txBody>
          <a:bodyPr wrap="square" rtlCol="0">
            <a:spAutoFit/>
          </a:bodyPr>
          <a:lstStyle/>
          <a:p>
            <a:r>
              <a:rPr lang="en-US" dirty="0">
                <a:solidFill>
                  <a:srgbClr val="00B0F0"/>
                </a:solidFill>
              </a:rPr>
              <a:t>10 no-shows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38AA-8313-400F-8542-279D33F5CF17}"/>
              </a:ext>
            </a:extLst>
          </p:cNvPr>
          <p:cNvSpPr>
            <a:spLocks noGrp="1"/>
          </p:cNvSpPr>
          <p:nvPr>
            <p:ph type="title"/>
          </p:nvPr>
        </p:nvSpPr>
        <p:spPr>
          <a:xfrm>
            <a:off x="990600" y="115888"/>
            <a:ext cx="8229600" cy="1143000"/>
          </a:xfrm>
        </p:spPr>
        <p:txBody>
          <a:bodyPr/>
          <a:lstStyle/>
          <a:p>
            <a:pPr>
              <a:defRPr/>
            </a:pPr>
            <a:r>
              <a:rPr lang="en-US" sz="3600" b="1" kern="1200" dirty="0">
                <a:solidFill>
                  <a:srgbClr val="990033"/>
                </a:solidFill>
              </a:rPr>
              <a:t>And</a:t>
            </a:r>
            <a:r>
              <a:rPr lang="en-US" b="1" kern="1200" dirty="0">
                <a:solidFill>
                  <a:srgbClr val="990033"/>
                </a:solidFill>
              </a:rPr>
              <a:t> </a:t>
            </a:r>
            <a:r>
              <a:rPr lang="en-US" sz="3600" b="1" kern="1200" dirty="0">
                <a:solidFill>
                  <a:srgbClr val="990033"/>
                </a:solidFill>
              </a:rPr>
              <a:t>Announcing-</a:t>
            </a:r>
            <a:endParaRPr lang="en-US" dirty="0"/>
          </a:p>
        </p:txBody>
      </p:sp>
      <p:sp>
        <p:nvSpPr>
          <p:cNvPr id="6147" name="Rectangle 3">
            <a:extLst>
              <a:ext uri="{FF2B5EF4-FFF2-40B4-BE49-F238E27FC236}">
                <a16:creationId xmlns:a16="http://schemas.microsoft.com/office/drawing/2014/main" id="{7DDA8C6C-D2FA-43AA-8256-D95353201FEB}"/>
              </a:ext>
            </a:extLst>
          </p:cNvPr>
          <p:cNvSpPr>
            <a:spLocks noChangeArrowheads="1"/>
          </p:cNvSpPr>
          <p:nvPr/>
        </p:nvSpPr>
        <p:spPr bwMode="auto">
          <a:xfrm>
            <a:off x="685800" y="1163638"/>
            <a:ext cx="78486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baseline="30000" dirty="0">
                <a:solidFill>
                  <a:srgbClr val="A50021"/>
                </a:solidFill>
              </a:rPr>
              <a:t>5th</a:t>
            </a:r>
            <a:r>
              <a:rPr lang="en-US" altLang="en-US" sz="3600" dirty="0">
                <a:solidFill>
                  <a:srgbClr val="A50021"/>
                </a:solidFill>
              </a:rPr>
              <a:t> Annual</a:t>
            </a:r>
          </a:p>
          <a:p>
            <a:pPr algn="ctr" eaLnBrk="1" hangingPunct="1"/>
            <a:r>
              <a:rPr lang="en-US" altLang="en-US" sz="3600" dirty="0">
                <a:solidFill>
                  <a:srgbClr val="A50021"/>
                </a:solidFill>
              </a:rPr>
              <a:t>International Symposium on Systems Engineering </a:t>
            </a:r>
          </a:p>
          <a:p>
            <a:pPr algn="ctr" eaLnBrk="1" hangingPunct="1"/>
            <a:r>
              <a:rPr lang="en-US" altLang="en-US" sz="3600" dirty="0">
                <a:solidFill>
                  <a:srgbClr val="A50021"/>
                </a:solidFill>
              </a:rPr>
              <a:t>(ISSE 2019)</a:t>
            </a:r>
          </a:p>
          <a:p>
            <a:pPr algn="ctr" eaLnBrk="1" hangingPunct="1"/>
            <a:endParaRPr lang="en-US" altLang="en-US" dirty="0">
              <a:solidFill>
                <a:srgbClr val="A50021"/>
              </a:solidFill>
            </a:endParaRPr>
          </a:p>
          <a:p>
            <a:pPr algn="ctr" eaLnBrk="1" hangingPunct="1"/>
            <a:r>
              <a:rPr lang="en-US" altLang="en-US" sz="4000" dirty="0">
                <a:solidFill>
                  <a:srgbClr val="002060"/>
                </a:solidFill>
              </a:rPr>
              <a:t>October 1 - 3, 2019</a:t>
            </a:r>
          </a:p>
          <a:p>
            <a:pPr algn="ctr" eaLnBrk="1" hangingPunct="1"/>
            <a:endParaRPr lang="en-US" altLang="en-US" dirty="0">
              <a:solidFill>
                <a:srgbClr val="A50021"/>
              </a:solidFill>
            </a:endParaRPr>
          </a:p>
          <a:p>
            <a:pPr algn="ctr" eaLnBrk="1" hangingPunct="1"/>
            <a:r>
              <a:rPr lang="en-US" altLang="en-US" sz="2800" dirty="0">
                <a:solidFill>
                  <a:srgbClr val="A50021"/>
                </a:solidFill>
              </a:rPr>
              <a:t>Principal Hotel George St</a:t>
            </a:r>
          </a:p>
          <a:p>
            <a:pPr algn="ctr" eaLnBrk="1" hangingPunct="1"/>
            <a:r>
              <a:rPr lang="en-US" altLang="en-US" sz="3200" dirty="0">
                <a:solidFill>
                  <a:srgbClr val="A50021"/>
                </a:solidFill>
              </a:rPr>
              <a:t>Edinburgh, Scotland</a:t>
            </a:r>
          </a:p>
          <a:p>
            <a:pPr algn="ctr" eaLnBrk="1" hangingPunct="1"/>
            <a:endParaRPr lang="en-US" altLang="en-US" dirty="0">
              <a:solidFill>
                <a:srgbClr val="A5002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0D76-6B60-4C2E-AD36-7EC8E7E7D537}"/>
              </a:ext>
            </a:extLst>
          </p:cNvPr>
          <p:cNvSpPr>
            <a:spLocks noGrp="1"/>
          </p:cNvSpPr>
          <p:nvPr>
            <p:ph type="title"/>
          </p:nvPr>
        </p:nvSpPr>
        <p:spPr/>
        <p:txBody>
          <a:bodyPr/>
          <a:lstStyle/>
          <a:p>
            <a:r>
              <a:rPr lang="en-US" sz="3600" b="1" dirty="0"/>
              <a:t>ISSE Issues</a:t>
            </a:r>
          </a:p>
        </p:txBody>
      </p:sp>
      <p:sp>
        <p:nvSpPr>
          <p:cNvPr id="3" name="Content Placeholder 2">
            <a:extLst>
              <a:ext uri="{FF2B5EF4-FFF2-40B4-BE49-F238E27FC236}">
                <a16:creationId xmlns:a16="http://schemas.microsoft.com/office/drawing/2014/main" id="{20EC7E7C-6B59-44D2-A401-41D449D56479}"/>
              </a:ext>
            </a:extLst>
          </p:cNvPr>
          <p:cNvSpPr>
            <a:spLocks noGrp="1"/>
          </p:cNvSpPr>
          <p:nvPr>
            <p:ph idx="1"/>
          </p:nvPr>
        </p:nvSpPr>
        <p:spPr>
          <a:xfrm>
            <a:off x="457200" y="1295400"/>
            <a:ext cx="8229600" cy="4830763"/>
          </a:xfrm>
        </p:spPr>
        <p:txBody>
          <a:bodyPr/>
          <a:lstStyle/>
          <a:p>
            <a:r>
              <a:rPr lang="en-US" sz="2400" b="1" dirty="0">
                <a:solidFill>
                  <a:srgbClr val="002060"/>
                </a:solidFill>
                <a:latin typeface="+mj-lt"/>
              </a:rPr>
              <a:t>George Hotel was sold to IHG earlier this year</a:t>
            </a:r>
          </a:p>
          <a:p>
            <a:pPr lvl="1"/>
            <a:r>
              <a:rPr lang="en-US" sz="2000" b="1" dirty="0">
                <a:solidFill>
                  <a:srgbClr val="002060"/>
                </a:solidFill>
                <a:latin typeface="+mj-lt"/>
              </a:rPr>
              <a:t>Contracts folks moved out of hotel</a:t>
            </a:r>
          </a:p>
          <a:p>
            <a:pPr lvl="1"/>
            <a:r>
              <a:rPr lang="en-US" sz="2000" b="1" dirty="0">
                <a:solidFill>
                  <a:srgbClr val="002060"/>
                </a:solidFill>
                <a:latin typeface="+mj-lt"/>
              </a:rPr>
              <a:t>Contracts rep changed several times</a:t>
            </a:r>
          </a:p>
          <a:p>
            <a:pPr lvl="1"/>
            <a:r>
              <a:rPr lang="en-US" sz="2000" b="1" dirty="0">
                <a:solidFill>
                  <a:srgbClr val="002060"/>
                </a:solidFill>
                <a:latin typeface="+mj-lt"/>
              </a:rPr>
              <a:t>Contract delayed tremendously</a:t>
            </a:r>
          </a:p>
          <a:p>
            <a:pPr lvl="1"/>
            <a:r>
              <a:rPr lang="en-US" sz="2000" b="1" dirty="0">
                <a:solidFill>
                  <a:srgbClr val="002060"/>
                </a:solidFill>
                <a:latin typeface="+mj-lt"/>
              </a:rPr>
              <a:t>STILL not signed!</a:t>
            </a:r>
          </a:p>
          <a:p>
            <a:pPr lvl="1"/>
            <a:r>
              <a:rPr lang="en-US" sz="2000" b="1" dirty="0">
                <a:solidFill>
                  <a:srgbClr val="002060"/>
                </a:solidFill>
                <a:latin typeface="+mj-lt"/>
              </a:rPr>
              <a:t>But in signature process</a:t>
            </a:r>
          </a:p>
          <a:p>
            <a:pPr lvl="1"/>
            <a:r>
              <a:rPr lang="en-US" sz="2000" b="1" dirty="0">
                <a:solidFill>
                  <a:srgbClr val="002060"/>
                </a:solidFill>
                <a:latin typeface="+mj-lt"/>
              </a:rPr>
              <a:t> - - -and advance invoice incorrect, hotel asked for advance payment for hotel rooms, in process of being corrected</a:t>
            </a:r>
          </a:p>
          <a:p>
            <a:r>
              <a:rPr lang="en-US" sz="2400" b="1" dirty="0">
                <a:solidFill>
                  <a:srgbClr val="002060"/>
                </a:solidFill>
                <a:latin typeface="+mj-lt"/>
              </a:rPr>
              <a:t>No hotel link for reservations</a:t>
            </a:r>
          </a:p>
          <a:p>
            <a:r>
              <a:rPr lang="en-US" sz="2400" b="1" dirty="0">
                <a:solidFill>
                  <a:srgbClr val="002060"/>
                </a:solidFill>
                <a:latin typeface="+mj-lt"/>
              </a:rPr>
              <a:t>Only ~50 registered</a:t>
            </a:r>
          </a:p>
          <a:p>
            <a:endParaRPr lang="en-US" sz="2400" b="1" dirty="0">
              <a:solidFill>
                <a:srgbClr val="002060"/>
              </a:solidFill>
              <a:latin typeface="+mj-lt"/>
            </a:endParaRPr>
          </a:p>
        </p:txBody>
      </p:sp>
    </p:spTree>
    <p:extLst>
      <p:ext uri="{BB962C8B-B14F-4D97-AF65-F5344CB8AC3E}">
        <p14:creationId xmlns:p14="http://schemas.microsoft.com/office/powerpoint/2010/main" val="175974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7E40-2405-4720-B54A-CF11CC040E39}"/>
              </a:ext>
            </a:extLst>
          </p:cNvPr>
          <p:cNvSpPr>
            <a:spLocks noGrp="1"/>
          </p:cNvSpPr>
          <p:nvPr>
            <p:ph type="title"/>
          </p:nvPr>
        </p:nvSpPr>
        <p:spPr>
          <a:xfrm>
            <a:off x="2667000" y="274638"/>
            <a:ext cx="6019800" cy="1143000"/>
          </a:xfrm>
        </p:spPr>
        <p:txBody>
          <a:bodyPr/>
          <a:lstStyle/>
          <a:p>
            <a:pPr>
              <a:spcBef>
                <a:spcPct val="50000"/>
              </a:spcBef>
              <a:defRPr/>
            </a:pPr>
            <a:r>
              <a:rPr lang="en-US" sz="3600" b="1" kern="1200" dirty="0">
                <a:solidFill>
                  <a:srgbClr val="990033"/>
                </a:solidFill>
                <a:ea typeface="+mn-ea"/>
                <a:cs typeface="+mn-cs"/>
              </a:rPr>
              <a:t>Also Announcing--</a:t>
            </a:r>
          </a:p>
        </p:txBody>
      </p:sp>
      <p:sp>
        <p:nvSpPr>
          <p:cNvPr id="7171" name="TextBox 3">
            <a:extLst>
              <a:ext uri="{FF2B5EF4-FFF2-40B4-BE49-F238E27FC236}">
                <a16:creationId xmlns:a16="http://schemas.microsoft.com/office/drawing/2014/main" id="{7F162336-3DDE-48AA-8DA1-085FFD0D6A56}"/>
              </a:ext>
            </a:extLst>
          </p:cNvPr>
          <p:cNvSpPr txBox="1">
            <a:spLocks noChangeArrowheads="1"/>
          </p:cNvSpPr>
          <p:nvPr/>
        </p:nvSpPr>
        <p:spPr bwMode="auto">
          <a:xfrm>
            <a:off x="442913" y="17526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3200" dirty="0">
                <a:solidFill>
                  <a:srgbClr val="A50021"/>
                </a:solidFill>
              </a:rPr>
              <a:t>14</a:t>
            </a:r>
            <a:r>
              <a:rPr lang="en-US" altLang="en-US" sz="3200" baseline="30000" dirty="0">
                <a:solidFill>
                  <a:srgbClr val="A50021"/>
                </a:solidFill>
              </a:rPr>
              <a:t>th</a:t>
            </a:r>
            <a:r>
              <a:rPr lang="en-US" altLang="en-US" sz="3200" dirty="0">
                <a:solidFill>
                  <a:srgbClr val="A50021"/>
                </a:solidFill>
              </a:rPr>
              <a:t> Annual</a:t>
            </a:r>
          </a:p>
          <a:p>
            <a:pPr algn="ctr"/>
            <a:r>
              <a:rPr lang="en-US" altLang="en-US" sz="3600" dirty="0">
                <a:solidFill>
                  <a:srgbClr val="A50021"/>
                </a:solidFill>
              </a:rPr>
              <a:t>International Systems Conference</a:t>
            </a:r>
          </a:p>
          <a:p>
            <a:pPr algn="ctr"/>
            <a:endParaRPr lang="en-US" altLang="en-US" sz="3200" dirty="0">
              <a:solidFill>
                <a:srgbClr val="A50021"/>
              </a:solidFill>
            </a:endParaRPr>
          </a:p>
          <a:p>
            <a:pPr algn="ctr"/>
            <a:r>
              <a:rPr lang="en-US" altLang="en-US" sz="4000" dirty="0">
                <a:solidFill>
                  <a:srgbClr val="002060"/>
                </a:solidFill>
              </a:rPr>
              <a:t>April 20 - 23, 2020</a:t>
            </a:r>
          </a:p>
          <a:p>
            <a:pPr algn="ctr"/>
            <a:endParaRPr lang="en-US" altLang="en-US" sz="3200" dirty="0">
              <a:solidFill>
                <a:srgbClr val="A50021"/>
              </a:solidFill>
            </a:endParaRPr>
          </a:p>
          <a:p>
            <a:pPr algn="ctr"/>
            <a:r>
              <a:rPr lang="en-US" altLang="en-US" sz="2800" dirty="0">
                <a:solidFill>
                  <a:srgbClr val="A50021"/>
                </a:solidFill>
              </a:rPr>
              <a:t>Marriott Chateau Champlain</a:t>
            </a:r>
          </a:p>
          <a:p>
            <a:pPr algn="ctr"/>
            <a:r>
              <a:rPr lang="en-US" altLang="en-US" sz="3200" dirty="0">
                <a:solidFill>
                  <a:srgbClr val="A50021"/>
                </a:solidFill>
              </a:rPr>
              <a:t>Montreal, QC Canada</a:t>
            </a:r>
          </a:p>
          <a:p>
            <a:pPr algn="ctr"/>
            <a:endParaRPr lang="en-US" altLang="en-US" sz="3200" dirty="0">
              <a:solidFill>
                <a:srgbClr val="A50021"/>
              </a:solidFill>
            </a:endParaRPr>
          </a:p>
          <a:p>
            <a:pPr algn="ctr"/>
            <a:r>
              <a:rPr lang="en-US" altLang="en-US" sz="3200" i="1" dirty="0">
                <a:solidFill>
                  <a:srgbClr val="002060"/>
                </a:solidFill>
              </a:rPr>
              <a:t>Call for Papers is out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4E9A0E7-0453-4742-A959-380ABC7170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Future SysCons</a:t>
            </a:r>
          </a:p>
        </p:txBody>
      </p:sp>
      <p:sp>
        <p:nvSpPr>
          <p:cNvPr id="3" name="Content Placeholder 2">
            <a:extLst>
              <a:ext uri="{FF2B5EF4-FFF2-40B4-BE49-F238E27FC236}">
                <a16:creationId xmlns:a16="http://schemas.microsoft.com/office/drawing/2014/main" id="{FE8385D7-A68C-4A48-94E6-7A6C8948D4F8}"/>
              </a:ext>
            </a:extLst>
          </p:cNvPr>
          <p:cNvSpPr>
            <a:spLocks noGrp="1"/>
          </p:cNvSpPr>
          <p:nvPr>
            <p:ph idx="1"/>
          </p:nvPr>
        </p:nvSpPr>
        <p:spPr/>
        <p:txBody>
          <a:bodyPr/>
          <a:lstStyle/>
          <a:p>
            <a:pPr>
              <a:defRPr/>
            </a:pPr>
            <a:r>
              <a:rPr lang="en-US" sz="2400" b="1" dirty="0">
                <a:solidFill>
                  <a:srgbClr val="002060"/>
                </a:solidFill>
                <a:latin typeface="+mj-lt"/>
              </a:rPr>
              <a:t>2021: April, have requested proposal from JW Marriott, Vancouver and Marriott Chateau Champlain, Montreal QC Canada</a:t>
            </a:r>
          </a:p>
          <a:p>
            <a:pPr>
              <a:defRPr/>
            </a:pPr>
            <a:r>
              <a:rPr lang="en-US" sz="2400" b="1" dirty="0">
                <a:solidFill>
                  <a:srgbClr val="002060"/>
                </a:solidFill>
                <a:latin typeface="+mj-lt"/>
              </a:rPr>
              <a:t>2022: Hyatt Grand Cypress, Orlando? Hotel in San Diego? Other?</a:t>
            </a:r>
          </a:p>
          <a:p>
            <a:pPr>
              <a:defRPr/>
            </a:pPr>
            <a:r>
              <a:rPr lang="en-US" sz="2400" b="1" dirty="0">
                <a:solidFill>
                  <a:srgbClr val="002060"/>
                </a:solidFill>
                <a:latin typeface="+mj-lt"/>
              </a:rPr>
              <a:t>Plan to continue a 3-year rotation between these NA cities until a solid reason presents itself to change; that may be here. Is a $219 room rate too high?</a:t>
            </a:r>
          </a:p>
        </p:txBody>
      </p:sp>
    </p:spTree>
  </p:cSld>
  <p:clrMapOvr>
    <a:masterClrMapping/>
  </p:clrMapOvr>
</p:sld>
</file>

<file path=ppt/theme/theme1.xml><?xml version="1.0" encoding="utf-8"?>
<a:theme xmlns:a="http://schemas.openxmlformats.org/drawingml/2006/main" name="NDIA CHENG IAC">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DIA CHENG IA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DIA CHENG IA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DIA CHENG IA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DIA CHENG IA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DIA CHENG IA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DIA CHENG IA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DIA CHENG IA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Transfers 2001:Navy Advisory Council:NDIA CHENG IAC.ppt</Template>
  <TotalTime>4641</TotalTime>
  <Words>1332</Words>
  <Application>Microsoft Office PowerPoint</Application>
  <PresentationFormat>On-screen Show (4:3)</PresentationFormat>
  <Paragraphs>311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NDIA CHENG IAC</vt:lpstr>
      <vt:lpstr>PowerPoint Presentation</vt:lpstr>
      <vt:lpstr>PowerPoint Presentation</vt:lpstr>
      <vt:lpstr>INCOSE Cooperation</vt:lpstr>
      <vt:lpstr>SysCon 2018 Statistics</vt:lpstr>
      <vt:lpstr>SysCon 2019 Statistics</vt:lpstr>
      <vt:lpstr>And Announcing-</vt:lpstr>
      <vt:lpstr>ISSE Issues</vt:lpstr>
      <vt:lpstr>Also Announcing--</vt:lpstr>
      <vt:lpstr>Future SysCons</vt:lpstr>
      <vt:lpstr>Future ISSE</vt:lpstr>
      <vt:lpstr>Asian SE Conference</vt:lpstr>
      <vt:lpstr>Also Announcing--</vt:lpstr>
      <vt:lpstr>IEEE SSS 2020</vt:lpstr>
      <vt:lpstr>IEEE SSS 2020</vt:lpstr>
      <vt:lpstr>PowerPoint Presentation</vt:lpstr>
      <vt:lpstr>Portfolio Statistics</vt:lpstr>
      <vt:lpstr>Chapter Sponsored Conferences</vt:lpstr>
      <vt:lpstr>Technical Co-sponsorships</vt:lpstr>
      <vt:lpstr>Post-conference TCS Revenues</vt:lpstr>
      <vt:lpstr>Financial Co-sponsorships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Bob Rassa</dc:creator>
  <cp:lastModifiedBy>Bob Rassa</cp:lastModifiedBy>
  <cp:revision>323</cp:revision>
  <cp:lastPrinted>2001-05-28T02:48:03Z</cp:lastPrinted>
  <dcterms:created xsi:type="dcterms:W3CDTF">2001-05-28T01:38:39Z</dcterms:created>
  <dcterms:modified xsi:type="dcterms:W3CDTF">2019-08-30T17:02:33Z</dcterms:modified>
</cp:coreProperties>
</file>