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8" r:id="rId5"/>
    <p:sldId id="267" r:id="rId6"/>
    <p:sldId id="265" r:id="rId7"/>
    <p:sldId id="266" r:id="rId8"/>
    <p:sldId id="264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5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9900E45-BFBD-44F7-9B90-18969064716C}" type="datetimeFigureOut">
              <a:rPr lang="zh-TW" altLang="en-US" smtClean="0"/>
              <a:t>2019/8/31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38592A6-716B-4683-8692-C1F4B66C46F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34707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0E45-BFBD-44F7-9B90-18969064716C}" type="datetimeFigureOut">
              <a:rPr lang="zh-TW" altLang="en-US" smtClean="0"/>
              <a:t>2019/8/31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92A6-716B-4683-8692-C1F4B66C46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469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0E45-BFBD-44F7-9B90-18969064716C}" type="datetimeFigureOut">
              <a:rPr lang="zh-TW" altLang="en-US" smtClean="0"/>
              <a:t>2019/8/31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92A6-716B-4683-8692-C1F4B66C46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542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0E45-BFBD-44F7-9B90-18969064716C}" type="datetimeFigureOut">
              <a:rPr lang="zh-TW" altLang="en-US" smtClean="0"/>
              <a:t>2019/8/31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92A6-716B-4683-8692-C1F4B66C46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810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0E45-BFBD-44F7-9B90-18969064716C}" type="datetimeFigureOut">
              <a:rPr lang="zh-TW" altLang="en-US" smtClean="0"/>
              <a:t>2019/8/31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92A6-716B-4683-8692-C1F4B66C46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852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0E45-BFBD-44F7-9B90-18969064716C}" type="datetimeFigureOut">
              <a:rPr lang="zh-TW" altLang="en-US" smtClean="0"/>
              <a:t>2019/8/31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92A6-716B-4683-8692-C1F4B66C46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2414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0E45-BFBD-44F7-9B90-18969064716C}" type="datetimeFigureOut">
              <a:rPr lang="zh-TW" altLang="en-US" smtClean="0"/>
              <a:t>2019/8/31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92A6-716B-4683-8692-C1F4B66C46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216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0E45-BFBD-44F7-9B90-18969064716C}" type="datetimeFigureOut">
              <a:rPr lang="zh-TW" altLang="en-US" smtClean="0"/>
              <a:t>2019/8/31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92A6-716B-4683-8692-C1F4B66C46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0587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0E45-BFBD-44F7-9B90-18969064716C}" type="datetimeFigureOut">
              <a:rPr lang="zh-TW" altLang="en-US" smtClean="0"/>
              <a:t>2019/8/31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92A6-716B-4683-8692-C1F4B66C46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341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69900E45-BFBD-44F7-9B90-18969064716C}" type="datetimeFigureOut">
              <a:rPr lang="zh-TW" altLang="en-US" smtClean="0"/>
              <a:t>2019/8/31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38592A6-716B-4683-8692-C1F4B66C46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426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0E45-BFBD-44F7-9B90-18969064716C}" type="datetimeFigureOut">
              <a:rPr lang="zh-TW" altLang="en-US" smtClean="0"/>
              <a:t>2019/8/31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38592A6-716B-4683-8692-C1F4B66C46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041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0E45-BFBD-44F7-9B90-18969064716C}" type="datetimeFigureOut">
              <a:rPr lang="zh-TW" altLang="en-US" smtClean="0"/>
              <a:t>2019/8/31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92A6-716B-4683-8692-C1F4B66C46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530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0E45-BFBD-44F7-9B90-18969064716C}" type="datetimeFigureOut">
              <a:rPr lang="zh-TW" altLang="en-US" smtClean="0"/>
              <a:t>2019/8/31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92A6-716B-4683-8692-C1F4B66C46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929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0E45-BFBD-44F7-9B90-18969064716C}" type="datetimeFigureOut">
              <a:rPr lang="zh-TW" altLang="en-US" smtClean="0"/>
              <a:t>2019/8/31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92A6-716B-4683-8692-C1F4B66C46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83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0E45-BFBD-44F7-9B90-18969064716C}" type="datetimeFigureOut">
              <a:rPr lang="zh-TW" altLang="en-US" smtClean="0"/>
              <a:t>2019/8/31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92A6-716B-4683-8692-C1F4B66C46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270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0E45-BFBD-44F7-9B90-18969064716C}" type="datetimeFigureOut">
              <a:rPr lang="zh-TW" altLang="en-US" smtClean="0"/>
              <a:t>2019/8/31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92A6-716B-4683-8692-C1F4B66C46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894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0E45-BFBD-44F7-9B90-18969064716C}" type="datetimeFigureOut">
              <a:rPr lang="zh-TW" altLang="en-US" smtClean="0"/>
              <a:t>2019/8/31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92A6-716B-4683-8692-C1F4B66C46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367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900E45-BFBD-44F7-9B90-18969064716C}" type="datetimeFigureOut">
              <a:rPr lang="zh-TW" altLang="en-US" smtClean="0"/>
              <a:t>2019/8/31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38592A6-716B-4683-8692-C1F4B66C46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65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icas2019.org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.us7.list-manage.com/track/click?u=a56289c418698825973a992ba&amp;id=758c9259d3&amp;e=83d569545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.us7.list-manage.com/track/click?u=a56289c418698825973a992ba&amp;id=3b4eadaab5&amp;e=b3cb4d7410" TargetMode="External"/><Relationship Id="rId2" Type="http://schemas.openxmlformats.org/officeDocument/2006/relationships/hyperlink" Target="https://ieee.us7.list-manage.com/track/click?u=a56289c418698825973a992ba&amp;id=25f27301f5&amp;e=b3cb4d741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eee.us7.list-manage.com/track/click?u=a56289c418698825973a992ba&amp;id=6770aaf4b9&amp;e=b3cb4d7410" TargetMode="External"/><Relationship Id="rId4" Type="http://schemas.openxmlformats.org/officeDocument/2006/relationships/hyperlink" Target="https://ieee.us7.list-manage.com/track/click?u=a56289c418698825973a992ba&amp;id=1ba4f24fc6&amp;e=b3cb4d741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ventbrite.com/e/ieee-cass-scv-artificial-intelligence-for-industry-ai4i-forum-fall2019-tickets-66694279385?aff=erelexpml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Circuits and Systems Society Rep Report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Robert Chen-</a:t>
            </a:r>
            <a:r>
              <a:rPr lang="en-US" altLang="zh-TW" dirty="0" err="1" smtClean="0"/>
              <a:t>Hao</a:t>
            </a:r>
            <a:r>
              <a:rPr lang="en-US" altLang="zh-TW" dirty="0" smtClean="0"/>
              <a:t> Chang</a:t>
            </a:r>
            <a:endParaRPr lang="en-US" altLang="zh-TW" dirty="0"/>
          </a:p>
          <a:p>
            <a:r>
              <a:rPr lang="en-US" altLang="zh-TW" dirty="0" smtClean="0"/>
              <a:t>2019/8/30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392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82133" y="44624"/>
            <a:ext cx="7704667" cy="1981200"/>
          </a:xfrm>
        </p:spPr>
        <p:txBody>
          <a:bodyPr>
            <a:normAutofit/>
          </a:bodyPr>
          <a:lstStyle/>
          <a:p>
            <a:r>
              <a:rPr lang="en-US" altLang="zh-TW" dirty="0"/>
              <a:t>Executive Committee</a:t>
            </a:r>
            <a:endParaRPr lang="zh-TW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82133" y="1506256"/>
            <a:ext cx="7704667" cy="4659048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b="1" dirty="0" smtClean="0"/>
              <a:t>President, </a:t>
            </a:r>
            <a:r>
              <a:rPr lang="en-US" altLang="zh-TW" dirty="0"/>
              <a:t>Yong </a:t>
            </a:r>
            <a:r>
              <a:rPr lang="en-US" altLang="zh-TW" dirty="0" err="1"/>
              <a:t>Lian</a:t>
            </a:r>
            <a:r>
              <a:rPr lang="en-US" altLang="zh-TW" dirty="0"/>
              <a:t>, York University, </a:t>
            </a:r>
            <a:r>
              <a:rPr lang="en-US" altLang="zh-TW" dirty="0" smtClean="0"/>
              <a:t>Canada</a:t>
            </a:r>
          </a:p>
          <a:p>
            <a:r>
              <a:rPr lang="en-US" altLang="zh-TW" b="1" dirty="0" smtClean="0"/>
              <a:t>President-Elect,</a:t>
            </a:r>
            <a:r>
              <a:rPr lang="en-US" altLang="zh-TW" dirty="0" smtClean="0"/>
              <a:t> </a:t>
            </a:r>
            <a:r>
              <a:rPr lang="en-US" altLang="zh-TW" dirty="0"/>
              <a:t>Amara </a:t>
            </a:r>
            <a:r>
              <a:rPr lang="en-US" altLang="zh-TW" dirty="0" err="1"/>
              <a:t>Amara</a:t>
            </a:r>
            <a:r>
              <a:rPr lang="en-US" altLang="zh-TW" dirty="0"/>
              <a:t>, "Terre des hommes" Foundation, Switzerland</a:t>
            </a:r>
            <a:endParaRPr lang="zh-TW" altLang="zh-TW" dirty="0"/>
          </a:p>
          <a:p>
            <a:r>
              <a:rPr lang="en-US" altLang="zh-TW" b="1" dirty="0"/>
              <a:t>Past President, </a:t>
            </a:r>
            <a:r>
              <a:rPr lang="en-US" altLang="zh-TW" dirty="0"/>
              <a:t>Franco </a:t>
            </a:r>
            <a:r>
              <a:rPr lang="en-US" altLang="zh-TW" dirty="0" err="1"/>
              <a:t>Maloberti</a:t>
            </a:r>
            <a:r>
              <a:rPr lang="en-US" altLang="zh-TW" dirty="0"/>
              <a:t>, University of Pavia, Italy</a:t>
            </a:r>
            <a:endParaRPr lang="zh-TW" altLang="zh-TW" dirty="0"/>
          </a:p>
          <a:p>
            <a:r>
              <a:rPr lang="en-US" altLang="zh-TW" b="1" dirty="0"/>
              <a:t>Vice President – Conferences, </a:t>
            </a:r>
            <a:r>
              <a:rPr lang="en-US" altLang="zh-TW" dirty="0" err="1"/>
              <a:t>Myung</a:t>
            </a:r>
            <a:r>
              <a:rPr lang="en-US" altLang="zh-TW" dirty="0"/>
              <a:t> </a:t>
            </a:r>
            <a:r>
              <a:rPr lang="en-US" altLang="zh-TW" dirty="0" err="1"/>
              <a:t>Hoon</a:t>
            </a:r>
            <a:r>
              <a:rPr lang="en-US" altLang="zh-TW" dirty="0"/>
              <a:t> </a:t>
            </a:r>
            <a:r>
              <a:rPr lang="en-US" altLang="zh-TW" dirty="0" err="1"/>
              <a:t>Sunwoo</a:t>
            </a:r>
            <a:r>
              <a:rPr lang="en-US" altLang="zh-TW" dirty="0"/>
              <a:t>, </a:t>
            </a:r>
            <a:r>
              <a:rPr lang="en-US" altLang="zh-TW" dirty="0" err="1"/>
              <a:t>Ajou</a:t>
            </a:r>
            <a:r>
              <a:rPr lang="en-US" altLang="zh-TW" dirty="0"/>
              <a:t> University, </a:t>
            </a:r>
            <a:r>
              <a:rPr lang="en-US" altLang="zh-TW" dirty="0" smtClean="0"/>
              <a:t>Korea</a:t>
            </a:r>
          </a:p>
          <a:p>
            <a:r>
              <a:rPr lang="en-US" altLang="zh-TW" b="1" dirty="0" smtClean="0"/>
              <a:t>Vice </a:t>
            </a:r>
            <a:r>
              <a:rPr lang="en-US" altLang="zh-TW" b="1" dirty="0"/>
              <a:t>President - Technical Activities, </a:t>
            </a:r>
            <a:r>
              <a:rPr lang="en-US" altLang="zh-TW" dirty="0"/>
              <a:t>Eduard Alarcon, Campus Nord UPC, </a:t>
            </a:r>
            <a:r>
              <a:rPr lang="en-US" altLang="zh-TW" dirty="0" smtClean="0"/>
              <a:t>Spain</a:t>
            </a:r>
          </a:p>
          <a:p>
            <a:r>
              <a:rPr lang="en-US" altLang="zh-TW" b="1" dirty="0" smtClean="0"/>
              <a:t>Vice </a:t>
            </a:r>
            <a:r>
              <a:rPr lang="en-US" altLang="zh-TW" b="1" dirty="0"/>
              <a:t>President - Financial Activities, </a:t>
            </a:r>
            <a:r>
              <a:rPr lang="en-US" altLang="zh-TW" dirty="0" err="1"/>
              <a:t>Guoxing</a:t>
            </a:r>
            <a:r>
              <a:rPr lang="en-US" altLang="zh-TW" dirty="0"/>
              <a:t> </a:t>
            </a:r>
            <a:r>
              <a:rPr lang="en-US" altLang="zh-TW" dirty="0" smtClean="0"/>
              <a:t>Wang, Shanghai Jiao Tong Univ., China</a:t>
            </a:r>
          </a:p>
          <a:p>
            <a:r>
              <a:rPr lang="en-US" altLang="zh-TW" b="1" dirty="0" smtClean="0"/>
              <a:t>Vice </a:t>
            </a:r>
            <a:r>
              <a:rPr lang="en-US" altLang="zh-TW" b="1" dirty="0"/>
              <a:t>President – Publications, </a:t>
            </a:r>
            <a:r>
              <a:rPr lang="en-US" altLang="zh-TW" dirty="0"/>
              <a:t>Mohamad </a:t>
            </a:r>
            <a:r>
              <a:rPr lang="en-US" altLang="zh-TW" dirty="0" err="1" smtClean="0"/>
              <a:t>Sawan</a:t>
            </a:r>
            <a:r>
              <a:rPr lang="en-US" altLang="zh-TW" dirty="0" smtClean="0"/>
              <a:t>, Westlake </a:t>
            </a:r>
            <a:r>
              <a:rPr lang="en-US" altLang="zh-TW" dirty="0"/>
              <a:t>University, Hangzhou, China</a:t>
            </a:r>
            <a:endParaRPr lang="en-US" altLang="zh-TW" dirty="0" smtClean="0"/>
          </a:p>
          <a:p>
            <a:r>
              <a:rPr lang="en-US" altLang="zh-TW" b="1" dirty="0" smtClean="0"/>
              <a:t>Vice </a:t>
            </a:r>
            <a:r>
              <a:rPr lang="en-US" altLang="zh-TW" b="1" dirty="0"/>
              <a:t>President – Regional Activities and </a:t>
            </a:r>
            <a:r>
              <a:rPr lang="en-US" altLang="zh-TW" b="1" dirty="0" smtClean="0"/>
              <a:t>Membership,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Yoshifumi </a:t>
            </a:r>
            <a:r>
              <a:rPr lang="en-US" altLang="zh-TW" dirty="0" err="1"/>
              <a:t>Nishio</a:t>
            </a:r>
            <a:r>
              <a:rPr lang="en-US" altLang="zh-TW" dirty="0"/>
              <a:t>, Tokushima Univ., Japan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671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82133" y="44624"/>
            <a:ext cx="7704667" cy="1981200"/>
          </a:xfrm>
        </p:spPr>
        <p:txBody>
          <a:bodyPr/>
          <a:lstStyle/>
          <a:p>
            <a:r>
              <a:rPr lang="en-US" altLang="zh-TW" dirty="0"/>
              <a:t>Technical </a:t>
            </a:r>
            <a:r>
              <a:rPr lang="en-US" altLang="zh-TW" dirty="0" smtClean="0"/>
              <a:t>Committees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5256584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/>
              <a:t>Analog Signal Processing</a:t>
            </a:r>
            <a:endParaRPr lang="zh-TW" altLang="zh-TW" dirty="0"/>
          </a:p>
          <a:p>
            <a:r>
              <a:rPr lang="en-US" altLang="zh-TW" dirty="0"/>
              <a:t>Biomedical and Life Science Circuits and Systems</a:t>
            </a:r>
            <a:endParaRPr lang="zh-TW" altLang="zh-TW" dirty="0"/>
          </a:p>
          <a:p>
            <a:r>
              <a:rPr lang="en-US" altLang="zh-TW" dirty="0"/>
              <a:t>Cellular Nanoscale Networks and Array Computing</a:t>
            </a:r>
            <a:endParaRPr lang="zh-TW" altLang="zh-TW" dirty="0"/>
          </a:p>
          <a:p>
            <a:r>
              <a:rPr lang="en-US" altLang="zh-TW" dirty="0"/>
              <a:t>Circuits &amp; Systems for Communications</a:t>
            </a:r>
            <a:endParaRPr lang="zh-TW" altLang="zh-TW" dirty="0"/>
          </a:p>
          <a:p>
            <a:r>
              <a:rPr lang="en-US" altLang="zh-TW" dirty="0"/>
              <a:t>Circuits and Systems Education and Outreach</a:t>
            </a:r>
            <a:endParaRPr lang="zh-TW" altLang="zh-TW" dirty="0"/>
          </a:p>
          <a:p>
            <a:r>
              <a:rPr lang="en-US" altLang="zh-TW" dirty="0"/>
              <a:t>Digital Signal Processing</a:t>
            </a:r>
            <a:endParaRPr lang="zh-TW" altLang="zh-TW" dirty="0"/>
          </a:p>
          <a:p>
            <a:r>
              <a:rPr lang="en-US" altLang="zh-TW" dirty="0"/>
              <a:t>Multimedia Systems &amp; Applications</a:t>
            </a:r>
            <a:endParaRPr lang="zh-TW" altLang="zh-TW" dirty="0"/>
          </a:p>
          <a:p>
            <a:r>
              <a:rPr lang="en-US" altLang="zh-TW" dirty="0" err="1"/>
              <a:t>Nanoelectronics</a:t>
            </a:r>
            <a:r>
              <a:rPr lang="en-US" altLang="zh-TW" dirty="0"/>
              <a:t> and </a:t>
            </a:r>
            <a:r>
              <a:rPr lang="en-US" altLang="zh-TW" dirty="0" err="1"/>
              <a:t>Gigascale</a:t>
            </a:r>
            <a:r>
              <a:rPr lang="en-US" altLang="zh-TW" dirty="0"/>
              <a:t> Systems</a:t>
            </a:r>
            <a:endParaRPr lang="zh-TW" altLang="zh-TW" dirty="0"/>
          </a:p>
          <a:p>
            <a:r>
              <a:rPr lang="en-US" altLang="zh-TW" dirty="0"/>
              <a:t>Neural Systems &amp; Applications</a:t>
            </a:r>
            <a:endParaRPr lang="zh-TW" altLang="zh-TW" dirty="0"/>
          </a:p>
          <a:p>
            <a:r>
              <a:rPr lang="en-US" altLang="zh-TW" dirty="0"/>
              <a:t>Nonlinear Circuits &amp; Systems</a:t>
            </a:r>
            <a:endParaRPr lang="zh-TW" altLang="zh-TW" dirty="0"/>
          </a:p>
          <a:p>
            <a:r>
              <a:rPr lang="en-US" altLang="zh-TW" dirty="0"/>
              <a:t>Power and Energy Circuits and Systems</a:t>
            </a:r>
            <a:endParaRPr lang="zh-TW" altLang="zh-TW" dirty="0"/>
          </a:p>
          <a:p>
            <a:r>
              <a:rPr lang="en-US" altLang="zh-TW" dirty="0"/>
              <a:t>Sensory Systems</a:t>
            </a:r>
            <a:endParaRPr lang="zh-TW" altLang="zh-TW" dirty="0"/>
          </a:p>
          <a:p>
            <a:r>
              <a:rPr lang="en-US" altLang="zh-TW" dirty="0"/>
              <a:t>Visual Signal Processing &amp; Communications</a:t>
            </a:r>
            <a:endParaRPr lang="zh-TW" altLang="zh-TW" dirty="0"/>
          </a:p>
          <a:p>
            <a:r>
              <a:rPr lang="en-US" altLang="zh-TW" dirty="0"/>
              <a:t>VLSI Systems &amp; Applications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361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817241"/>
            <a:ext cx="8259155" cy="542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517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B9366613-53AC-C044-8449-2CCA322EB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968331"/>
            <a:ext cx="5489972" cy="1470422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</a:pPr>
            <a:r>
              <a:rPr lang="en-US" altLang="zh-TW" b="1" dirty="0"/>
              <a:t>Conference Date	</a:t>
            </a:r>
            <a:br>
              <a:rPr lang="en-US" altLang="zh-TW" b="1" dirty="0"/>
            </a:br>
            <a:r>
              <a:rPr lang="en-US" altLang="zh-TW" dirty="0"/>
              <a:t>March 18-20, 2019</a:t>
            </a:r>
            <a:endParaRPr lang="zh-TW" altLang="zh-TW" dirty="0"/>
          </a:p>
          <a:p>
            <a:pPr>
              <a:spcBef>
                <a:spcPts val="1200"/>
              </a:spcBef>
            </a:pPr>
            <a:r>
              <a:rPr lang="en-US" altLang="zh-TW" b="1" dirty="0"/>
              <a:t>Conference Venue</a:t>
            </a:r>
            <a:br>
              <a:rPr lang="en-US" altLang="zh-TW" b="1" dirty="0"/>
            </a:br>
            <a:r>
              <a:rPr lang="en-US" altLang="zh-TW" dirty="0"/>
              <a:t>Ambassador Hotel Hsinchu </a:t>
            </a:r>
            <a:r>
              <a:rPr lang="zh-TW" altLang="zh-TW" dirty="0"/>
              <a:t>新竹國賓大飯店</a:t>
            </a:r>
          </a:p>
        </p:txBody>
      </p:sp>
      <p:pic>
        <p:nvPicPr>
          <p:cNvPr id="1026" name="Picture 2" descr="http://www.aicas2019.org/img/img2/1.png">
            <a:extLst>
              <a:ext uri="{FF2B5EF4-FFF2-40B4-BE49-F238E27FC236}">
                <a16:creationId xmlns:a16="http://schemas.microsoft.com/office/drawing/2014/main" id="{CFEA1BDF-A2A2-0E4E-A5F6-F0367CD9A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5827" y="2125266"/>
            <a:ext cx="2359523" cy="343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圖片 18">
            <a:extLst>
              <a:ext uri="{FF2B5EF4-FFF2-40B4-BE49-F238E27FC236}">
                <a16:creationId xmlns:a16="http://schemas.microsoft.com/office/drawing/2014/main" id="{9CF37AB4-52FC-654D-90D6-5A5D31DA5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302" y="4149522"/>
            <a:ext cx="13620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圖片 19">
            <a:extLst>
              <a:ext uri="{FF2B5EF4-FFF2-40B4-BE49-F238E27FC236}">
                <a16:creationId xmlns:a16="http://schemas.microsoft.com/office/drawing/2014/main" id="{9138E52E-0AB5-6F4B-A94C-D141B4F2C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4361" y="4149522"/>
            <a:ext cx="12954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7710945-6690-C549-812F-BEBBA0C25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303" y="3783769"/>
            <a:ext cx="2432447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1500" b="1" dirty="0">
                <a:latin typeface="Calibri Light" panose="020F0302020204030204" pitchFamily="34" charset="0"/>
                <a:ea typeface="新細明體" panose="02020500000000000000" pitchFamily="18" charset="-120"/>
                <a:cs typeface="Times New Roman (標題 CS 字型)" panose="02020603050405020304" pitchFamily="18" charset="0"/>
              </a:rPr>
              <a:t>Organizational Sponsors</a:t>
            </a:r>
            <a:endParaRPr lang="zh-TW" altLang="zh-TW" sz="1350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1BC779BA-095A-5C4B-B9F8-4750520B4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303" y="4643065"/>
            <a:ext cx="2432447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500" dirty="0"/>
              <a:t>Local Organizers</a:t>
            </a:r>
            <a:r>
              <a:rPr lang="zh-TW" altLang="zh-TW" dirty="0"/>
              <a:t> </a:t>
            </a:r>
            <a:endParaRPr lang="zh-TW" altLang="zh-TW" sz="1500" dirty="0"/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5B59B407-761E-BE45-9BB1-6C27F528D77F}"/>
              </a:ext>
            </a:extLst>
          </p:cNvPr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302" y="5049573"/>
            <a:ext cx="1409700" cy="358140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7DA8148F-871B-3948-8964-EFF1104E16BC}"/>
              </a:ext>
            </a:extLst>
          </p:cNvPr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6317" y="4957591"/>
            <a:ext cx="556736" cy="565785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AA89D1BE-6F96-5148-B72A-4FB7A9DD14E5}"/>
              </a:ext>
            </a:extLst>
          </p:cNvPr>
          <p:cNvPicPr/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3367" y="5049573"/>
            <a:ext cx="1638300" cy="436245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0BD373B4-A529-644E-92A6-8A689BF11CEA}"/>
              </a:ext>
            </a:extLst>
          </p:cNvPr>
          <p:cNvSpPr/>
          <p:nvPr/>
        </p:nvSpPr>
        <p:spPr>
          <a:xfrm>
            <a:off x="783097" y="3320565"/>
            <a:ext cx="216604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350" u="sng" dirty="0">
                <a:solidFill>
                  <a:srgbClr val="0563C1"/>
                </a:solidFill>
                <a:latin typeface="Helvetica" pitchFamily="2" charset="0"/>
                <a:ea typeface="Helvetica" pitchFamily="2" charset="0"/>
                <a:cs typeface="Helvetica" pitchFamily="2" charset="0"/>
                <a:hlinkClick r:id="rId8"/>
              </a:rPr>
              <a:t>http://www.aicas2019.org</a:t>
            </a:r>
            <a:r>
              <a:rPr lang="en-US" altLang="zh-TW" sz="1350" dirty="0">
                <a:latin typeface="Helvetica" pitchFamily="2" charset="0"/>
                <a:ea typeface="Helvetica" pitchFamily="2" charset="0"/>
                <a:cs typeface="Helvetica" pitchFamily="2" charset="0"/>
              </a:rPr>
              <a:t> </a:t>
            </a:r>
            <a:endParaRPr lang="zh-TW" altLang="en-US" sz="1350" dirty="0"/>
          </a:p>
        </p:txBody>
      </p:sp>
      <p:sp>
        <p:nvSpPr>
          <p:cNvPr id="15" name="標題 1"/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1981200"/>
          </a:xfrm>
        </p:spPr>
        <p:txBody>
          <a:bodyPr/>
          <a:lstStyle/>
          <a:p>
            <a:r>
              <a:rPr lang="en-US" altLang="zh-TW" dirty="0" smtClean="0"/>
              <a:t>AICAS 2019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722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82133" y="44624"/>
            <a:ext cx="7704667" cy="1981200"/>
          </a:xfrm>
        </p:spPr>
        <p:txBody>
          <a:bodyPr/>
          <a:lstStyle/>
          <a:p>
            <a:r>
              <a:rPr lang="en-US" altLang="zh-TW" dirty="0" smtClean="0"/>
              <a:t>Future AICAS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AICAS 2020</a:t>
            </a:r>
          </a:p>
          <a:p>
            <a:pPr lvl="1"/>
            <a:r>
              <a:rPr lang="en-US" altLang="zh-TW" dirty="0" smtClean="0"/>
              <a:t>23-25 </a:t>
            </a:r>
            <a:r>
              <a:rPr lang="en-US" altLang="zh-TW" dirty="0"/>
              <a:t>March 2020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/>
              <a:t>Genova, Italy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u="sng" dirty="0">
                <a:hlinkClick r:id="rId2"/>
              </a:rPr>
              <a:t>www.aicas2020.eu</a:t>
            </a:r>
            <a:r>
              <a:rPr lang="zh-TW" altLang="en-US" dirty="0">
                <a:hlinkClick r:id="rId2"/>
              </a:rPr>
              <a:t> </a:t>
            </a:r>
            <a:endParaRPr lang="en-US" altLang="zh-TW" dirty="0"/>
          </a:p>
          <a:p>
            <a:r>
              <a:rPr lang="en-US" altLang="zh-TW" dirty="0" smtClean="0"/>
              <a:t>AICAS 2021</a:t>
            </a:r>
          </a:p>
          <a:p>
            <a:pPr lvl="1"/>
            <a:r>
              <a:rPr lang="en-US" altLang="zh-TW" dirty="0" smtClean="0"/>
              <a:t>March 2021</a:t>
            </a:r>
          </a:p>
          <a:p>
            <a:pPr marL="45720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WASHINGTON </a:t>
            </a:r>
            <a:r>
              <a:rPr lang="en-US" altLang="zh-TW" dirty="0"/>
              <a:t>DC, USA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631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2nd IBM IEEE CASS/EDS AI Compute Symposium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>
                <a:hlinkClick r:id="rId2"/>
              </a:rPr>
              <a:t>IBM Research </a:t>
            </a:r>
            <a:r>
              <a:rPr lang="en-US" altLang="zh-TW" dirty="0" smtClean="0"/>
              <a:t>Together </a:t>
            </a:r>
            <a:r>
              <a:rPr lang="en-US" altLang="zh-TW" dirty="0"/>
              <a:t>with the</a:t>
            </a:r>
            <a:r>
              <a:rPr lang="zh-TW" altLang="en-US" dirty="0"/>
              <a:t> </a:t>
            </a:r>
            <a:r>
              <a:rPr lang="en-US" altLang="zh-TW" u="sng" dirty="0">
                <a:hlinkClick r:id="rId3"/>
              </a:rPr>
              <a:t>IEEE Circuits and Systems Society</a:t>
            </a:r>
            <a:r>
              <a:rPr lang="zh-TW" altLang="en-US" dirty="0">
                <a:hlinkClick r:id="rId3"/>
              </a:rPr>
              <a:t> </a:t>
            </a:r>
            <a:r>
              <a:rPr lang="en-US" altLang="zh-TW" dirty="0">
                <a:hlinkClick r:id="rId3"/>
              </a:rPr>
              <a:t>and the</a:t>
            </a:r>
            <a:r>
              <a:rPr lang="zh-TW" altLang="en-US" dirty="0">
                <a:hlinkClick r:id="rId3"/>
              </a:rPr>
              <a:t> </a:t>
            </a:r>
            <a:r>
              <a:rPr lang="en-US" altLang="zh-TW" u="sng" dirty="0">
                <a:hlinkClick r:id="rId2"/>
              </a:rPr>
              <a:t>IEEE Electron Devices </a:t>
            </a:r>
            <a:r>
              <a:rPr lang="en-US" altLang="zh-TW" u="sng" dirty="0" smtClean="0">
                <a:hlinkClick r:id="rId2"/>
              </a:rPr>
              <a:t>Society</a:t>
            </a:r>
            <a:endParaRPr lang="en-US" altLang="zh-TW" u="sng" dirty="0" smtClean="0"/>
          </a:p>
          <a:p>
            <a:r>
              <a:rPr lang="en-US" altLang="zh-TW" dirty="0" smtClean="0">
                <a:hlinkClick r:id="rId4"/>
              </a:rPr>
              <a:t>the </a:t>
            </a:r>
            <a:r>
              <a:rPr lang="en-US" altLang="zh-TW" dirty="0">
                <a:hlinkClick r:id="rId4"/>
              </a:rPr>
              <a:t>IBM T.J.</a:t>
            </a:r>
            <a:r>
              <a:rPr lang="zh-TW" altLang="en-US" dirty="0">
                <a:hlinkClick r:id="rId4"/>
              </a:rPr>
              <a:t> </a:t>
            </a:r>
            <a:r>
              <a:rPr lang="en-US" altLang="zh-TW" dirty="0">
                <a:hlinkClick r:id="rId4"/>
              </a:rPr>
              <a:t>Watson Research Center </a:t>
            </a:r>
            <a:r>
              <a:rPr lang="en-US" altLang="zh-TW" dirty="0" err="1">
                <a:hlinkClick r:id="rId4"/>
              </a:rPr>
              <a:t>THINKLab</a:t>
            </a:r>
            <a:r>
              <a:rPr lang="en-US" altLang="zh-TW" dirty="0">
                <a:hlinkClick r:id="rId4"/>
              </a:rPr>
              <a:t> in Yorktown Heights,</a:t>
            </a:r>
            <a:r>
              <a:rPr lang="zh-TW" altLang="en-US" dirty="0">
                <a:hlinkClick r:id="rId4"/>
              </a:rPr>
              <a:t> </a:t>
            </a:r>
            <a:r>
              <a:rPr lang="en-US" altLang="zh-TW" dirty="0">
                <a:hlinkClick r:id="rId4"/>
              </a:rPr>
              <a:t>New</a:t>
            </a:r>
            <a:r>
              <a:rPr lang="zh-TW" altLang="en-US" dirty="0">
                <a:hlinkClick r:id="rId4"/>
              </a:rPr>
              <a:t> </a:t>
            </a:r>
            <a:r>
              <a:rPr lang="en-US" altLang="zh-TW" dirty="0" smtClean="0">
                <a:hlinkClick r:id="rId4"/>
              </a:rPr>
              <a:t>York</a:t>
            </a:r>
          </a:p>
          <a:p>
            <a:r>
              <a:rPr lang="en-US" altLang="zh-TW" dirty="0" smtClean="0">
                <a:hlinkClick r:id="rId4"/>
              </a:rPr>
              <a:t>17 </a:t>
            </a:r>
            <a:r>
              <a:rPr lang="en-US" altLang="zh-TW" dirty="0">
                <a:hlinkClick r:id="rId4"/>
              </a:rPr>
              <a:t>October 2019</a:t>
            </a:r>
            <a:r>
              <a:rPr lang="en-US" altLang="zh-TW" dirty="0" smtClean="0">
                <a:hlinkClick r:id="rId4"/>
              </a:rPr>
              <a:t>.</a:t>
            </a:r>
          </a:p>
          <a:p>
            <a:r>
              <a:rPr lang="en-US" altLang="zh-TW" dirty="0" smtClean="0"/>
              <a:t>explore </a:t>
            </a:r>
            <a:r>
              <a:rPr lang="en-US" altLang="zh-TW" dirty="0"/>
              <a:t>AI Compute challenges and future research </a:t>
            </a:r>
            <a:r>
              <a:rPr lang="en-US" altLang="zh-TW" dirty="0" smtClean="0"/>
              <a:t>directions</a:t>
            </a:r>
            <a:endParaRPr lang="zh-TW" altLang="en-US" dirty="0"/>
          </a:p>
          <a:p>
            <a:r>
              <a:rPr lang="en-US" altLang="zh-TW" u="sng" dirty="0">
                <a:hlinkClick r:id="rId5"/>
              </a:rPr>
              <a:t>https://www.zurich.ibm.com/thinklab/AIcomputesymposium.html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2152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Third IEEE </a:t>
            </a:r>
            <a:r>
              <a:rPr lang="en-US" altLang="zh-TW" dirty="0"/>
              <a:t>CAS-SV Artificial Intelligence For Industry Forum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together </a:t>
            </a:r>
            <a:r>
              <a:rPr lang="en-US" altLang="zh-TW" dirty="0"/>
              <a:t>with IEEE CASS, CIS, CS, SPS</a:t>
            </a:r>
            <a:r>
              <a:rPr lang="en-US" altLang="zh-TW" dirty="0" smtClean="0"/>
              <a:t>, SSCS, &amp;</a:t>
            </a:r>
            <a:r>
              <a:rPr lang="en-US" altLang="zh-TW" dirty="0" err="1" smtClean="0"/>
              <a:t>ComS</a:t>
            </a:r>
            <a:r>
              <a:rPr lang="en-US" altLang="zh-TW" dirty="0" smtClean="0"/>
              <a:t> </a:t>
            </a:r>
            <a:r>
              <a:rPr lang="en-US" altLang="zh-TW" dirty="0"/>
              <a:t>local chapters of the IEEE Santa Clara Valley </a:t>
            </a:r>
            <a:r>
              <a:rPr lang="en-US" altLang="zh-TW" dirty="0" smtClean="0"/>
              <a:t>Section</a:t>
            </a:r>
          </a:p>
          <a:p>
            <a:r>
              <a:rPr lang="en-US" altLang="zh-TW" dirty="0" smtClean="0"/>
              <a:t>6 </a:t>
            </a:r>
            <a:r>
              <a:rPr lang="en-US" altLang="zh-TW" dirty="0"/>
              <a:t>September </a:t>
            </a:r>
            <a:r>
              <a:rPr lang="en-US" altLang="zh-TW" dirty="0" smtClean="0"/>
              <a:t>2019, Intel </a:t>
            </a:r>
            <a:r>
              <a:rPr lang="en-US" altLang="zh-TW" dirty="0"/>
              <a:t>Santa Clara </a:t>
            </a:r>
            <a:r>
              <a:rPr lang="en-US" altLang="zh-TW" dirty="0" smtClean="0"/>
              <a:t>Campus</a:t>
            </a:r>
          </a:p>
          <a:p>
            <a:r>
              <a:rPr lang="en-US" altLang="zh-TW" dirty="0">
                <a:hlinkClick r:id="rId2"/>
              </a:rPr>
              <a:t>https://www.eventbrite.com/e/ieee-cass-scv-artificial-intelligence-for-industry-ai4i-forum-fall2019-tickets-66694279385?aff=erelexpmlt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4632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0</TotalTime>
  <Words>246</Words>
  <Application>Microsoft Office PowerPoint</Application>
  <PresentationFormat>如螢幕大小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Times New Roman (標題 CS 字型)</vt:lpstr>
      <vt:lpstr>新細明體</vt:lpstr>
      <vt:lpstr>Arial</vt:lpstr>
      <vt:lpstr>Calibri Light</vt:lpstr>
      <vt:lpstr>Corbel</vt:lpstr>
      <vt:lpstr>Helvetica</vt:lpstr>
      <vt:lpstr>視差</vt:lpstr>
      <vt:lpstr> Circuits and Systems Society Rep Report</vt:lpstr>
      <vt:lpstr>Executive Committee</vt:lpstr>
      <vt:lpstr>Technical Committees</vt:lpstr>
      <vt:lpstr>PowerPoint 簡報</vt:lpstr>
      <vt:lpstr>AICAS 2019</vt:lpstr>
      <vt:lpstr>Future AICAS</vt:lpstr>
      <vt:lpstr>The 2nd IBM IEEE CASS/EDS AI Compute Symposium</vt:lpstr>
      <vt:lpstr>The Third IEEE CAS-SV Artificial Intelligence For Industry Forum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 Circuits and Systems Society </dc:title>
  <dc:creator>User</dc:creator>
  <cp:lastModifiedBy>Robert</cp:lastModifiedBy>
  <cp:revision>23</cp:revision>
  <dcterms:created xsi:type="dcterms:W3CDTF">2018-09-21T11:16:34Z</dcterms:created>
  <dcterms:modified xsi:type="dcterms:W3CDTF">2019-08-30T17:23:43Z</dcterms:modified>
</cp:coreProperties>
</file>