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57" r:id="rId3"/>
    <p:sldId id="259" r:id="rId4"/>
    <p:sldId id="263" r:id="rId5"/>
    <p:sldId id="260" r:id="rId6"/>
    <p:sldId id="264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88" autoAdjust="0"/>
  </p:normalViewPr>
  <p:slideViewPr>
    <p:cSldViewPr snapToGrid="0">
      <p:cViewPr varScale="1">
        <p:scale>
          <a:sx n="112" d="100"/>
          <a:sy n="112" d="100"/>
        </p:scale>
        <p:origin x="5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3A996-36AD-437A-ADBE-96D3F4D667B4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D745-996C-4758-A635-51AADF27F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D76E-AD54-8AD6-9377-AFB1D7B8B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CAACF-58BF-0C3D-42B4-D3C294A26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DFCAF-EE21-114C-CDF2-0BB1D378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E2718-203C-E74A-649C-53C1CCB8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7742B-0B70-B609-055A-9DC48507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6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200A-1299-D7B0-1AC9-283F6862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7658-526C-2C67-12AF-29BF512AE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06921-80DC-4952-3BF6-B046EF03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CBCF1-13C9-D7F2-AEDE-188EA407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CCDEB-70EC-AB57-A94A-24ACA37B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07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19D36-7E09-DF82-0BD4-5CCCC561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D5B2D-1039-E6FC-06A6-99AAD640E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1318A-4B0A-43EE-1BED-529734CF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CFC1E-25A9-F2B4-CF1C-85B9E24E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6ADFA-DF30-D725-E9D9-2A435737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6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0A92-2A9A-9E67-4847-7912FB66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1FD1-0AA6-A0B4-57F8-C63532EF0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2374A-E754-C9D5-ED48-DE14A897F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3338F-7FF9-39AB-A7B3-9A96BCC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312F4-EF32-FA3D-9767-BDF636FC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66B85-5099-D4AC-2FA0-4FA16532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60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9AA5-4ED5-D088-B4B3-7397EA95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10BFE-A95B-3342-D02E-7CE82937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B3758-280F-FE98-7251-FDC527765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EB238-30E2-0B16-F0E4-1A9874BDE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C21B6-BC30-030E-E251-E74DB93F4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C7359-14ED-F2F4-7C39-C9464A6C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EF5DB4-762F-0E08-57B2-C0B2086B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FF9FC0-09A2-AE9C-8A1C-C2841383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5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490D-0531-94D6-C195-C9971BC1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4DCF2-7C0D-F619-91EF-3E2791E0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6E48C-1B92-C32E-7ED5-5E7D1F9F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3DA0E-0901-237B-C1E0-9BD0626D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C7BF2-BD8C-7388-D56C-E7CC3200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1129D-F05B-1C5F-F078-EEF28A1A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881A7-D131-9BFF-721B-1FC4F51A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32B6-0687-6784-567F-5D1725DB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4213-0C05-6986-C099-72293B7EE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9F396-8DEF-6700-4900-280E081D2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4ED20-DAAC-A4EA-C808-87510045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16DA-0168-AFAC-4094-7E7A6F34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C8346-49E3-1BF2-ACBE-3E2E5009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3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B4C3-81A4-0CFC-1B0C-BDD9E209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9AEBC-68D1-EA7B-09D5-B839B3D0F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0F744-58C3-7FBD-A124-9909F930F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A2CA6-8249-88A0-8BBE-32F773CD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276D5-B3E7-AA13-32B7-29156330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D552-239B-9AB2-2E19-BEF758E4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68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1E21-F9D2-F1BF-59F1-5A5A7A7B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FBF37-6C2E-A475-1997-0E7BB35D6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1DC3D-1013-147F-9D32-FE6C7C20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F2FC5-DD94-2C8A-6549-E712FB88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18C6E-5F06-EF2C-E425-64E77881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77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02234D-98BE-53EB-FFC6-F413E68B5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5B45C-C6C5-3982-A8B2-A415E861C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1D63-5CC5-9EF7-CD4E-8A69A430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DF35-8B51-B48D-C02A-0A4427E6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94556-BADA-9E3F-BC52-9BAB5BD5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135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5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F4CA4-72A2-74C5-8806-FD665552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C0EB2-3B06-26C1-7DDE-922F20989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2560-7477-875E-A948-C2376621D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77FF6-32F1-600A-6BB6-DF7C43958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6ADBE-0EBA-9852-73BB-86612D34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26BA-D484-4B1B-96CC-2927351938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37BFDF30-E008-DCA1-5FB9-F91F7F1E479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/>
              <a:t>IEEE Systems Council TC on System Engineering Methods (SEM):</a:t>
            </a:r>
          </a:p>
          <a:p>
            <a:r>
              <a:rPr lang="en-US" sz="3200" i="1" dirty="0">
                <a:solidFill>
                  <a:schemeClr val="bg1">
                    <a:lumMod val="50000"/>
                  </a:schemeClr>
                </a:solidFill>
              </a:rPr>
              <a:t>	New Directions</a:t>
            </a:r>
            <a:endParaRPr lang="en-US" sz="3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Co-Chairs: Robert Lyons, Stephanie White</a:t>
            </a:r>
          </a:p>
          <a:p>
            <a:endParaRPr lang="en-US" sz="1300" dirty="0"/>
          </a:p>
          <a:p>
            <a:r>
              <a:rPr lang="en-US" dirty="0"/>
              <a:t>April 11, 2023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Meeting Agenda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C4043"/>
                </a:solidFill>
              </a:rPr>
              <a:t>Current status of TC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C4043"/>
                </a:solidFill>
              </a:rPr>
              <a:t>TC-SEM mission &amp; objectives (from website)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C4043"/>
                </a:solidFill>
              </a:rPr>
              <a:t>Discussion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C4043"/>
                </a:solidFill>
              </a:rPr>
              <a:t>Attendee 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C4043"/>
                </a:solidFill>
              </a:rPr>
              <a:t>Next meeting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F8D8953-DF2C-492B-A556-FC0AB150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EAABB4B-B7FE-4F54-9EF3-4A934A90687F}" type="slidenum">
              <a:rPr lang="en-US" smtClean="0">
                <a:solidFill>
                  <a:srgbClr val="7E7E7E"/>
                </a:solidFill>
              </a:rPr>
              <a:t>2</a:t>
            </a:fld>
            <a:endParaRPr lang="en-US" dirty="0">
              <a:solidFill>
                <a:srgbClr val="7E7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B214-A9EF-FAE6-57B0-27292F1B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Current TC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3120-19F2-420D-D75B-4EA53223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3C4043"/>
                </a:solidFill>
              </a:rPr>
              <a:t>Initiated to support </a:t>
            </a:r>
            <a:r>
              <a:rPr lang="en-US" sz="2800" dirty="0" err="1">
                <a:solidFill>
                  <a:srgbClr val="3C4043"/>
                </a:solidFill>
              </a:rPr>
              <a:t>SEBoK</a:t>
            </a:r>
            <a:r>
              <a:rPr lang="en-US" sz="2800" dirty="0">
                <a:solidFill>
                  <a:srgbClr val="3C4043"/>
                </a:solidFill>
              </a:rPr>
              <a:t> &amp; SERC</a:t>
            </a:r>
          </a:p>
          <a:p>
            <a:r>
              <a:rPr lang="en-US" dirty="0">
                <a:solidFill>
                  <a:srgbClr val="3C4043"/>
                </a:solidFill>
              </a:rPr>
              <a:t>Presentations to TC-SEM by </a:t>
            </a:r>
            <a:r>
              <a:rPr lang="en-US" dirty="0" err="1">
                <a:solidFill>
                  <a:srgbClr val="3C4043"/>
                </a:solidFill>
              </a:rPr>
              <a:t>SEBoK</a:t>
            </a:r>
            <a:r>
              <a:rPr lang="en-US" dirty="0">
                <a:solidFill>
                  <a:srgbClr val="3C4043"/>
                </a:solidFill>
              </a:rPr>
              <a:t> &amp; SERC Directors, 10/2021</a:t>
            </a:r>
          </a:p>
          <a:p>
            <a:r>
              <a:rPr lang="en-US" sz="2800" dirty="0">
                <a:solidFill>
                  <a:srgbClr val="3C4043"/>
                </a:solidFill>
              </a:rPr>
              <a:t>Ongoing</a:t>
            </a:r>
          </a:p>
          <a:p>
            <a:pPr lvl="1"/>
            <a:r>
              <a:rPr lang="en-US" dirty="0">
                <a:solidFill>
                  <a:srgbClr val="3C4043"/>
                </a:solidFill>
              </a:rPr>
              <a:t>Bob </a:t>
            </a:r>
            <a:r>
              <a:rPr lang="en-US" dirty="0" err="1">
                <a:solidFill>
                  <a:srgbClr val="3C4043"/>
                </a:solidFill>
              </a:rPr>
              <a:t>Rassa</a:t>
            </a:r>
            <a:r>
              <a:rPr lang="en-US" dirty="0">
                <a:solidFill>
                  <a:srgbClr val="3C4043"/>
                </a:solidFill>
              </a:rPr>
              <a:t> and Stephanie White are on BKCASE Board of Governors, which manages </a:t>
            </a:r>
            <a:r>
              <a:rPr lang="en-US" dirty="0" err="1">
                <a:solidFill>
                  <a:srgbClr val="3C4043"/>
                </a:solidFill>
              </a:rPr>
              <a:t>SEBoK</a:t>
            </a:r>
            <a:endParaRPr lang="en-US" dirty="0">
              <a:solidFill>
                <a:srgbClr val="3C4043"/>
              </a:solidFill>
            </a:endParaRPr>
          </a:p>
          <a:p>
            <a:pPr lvl="1"/>
            <a:r>
              <a:rPr lang="en-US" dirty="0">
                <a:solidFill>
                  <a:srgbClr val="3C4043"/>
                </a:solidFill>
              </a:rPr>
              <a:t>Enlisted a few IEEE authors to write material on new </a:t>
            </a:r>
            <a:r>
              <a:rPr lang="en-US" dirty="0" err="1">
                <a:solidFill>
                  <a:srgbClr val="3C4043"/>
                </a:solidFill>
              </a:rPr>
              <a:t>SEBoK</a:t>
            </a:r>
            <a:r>
              <a:rPr lang="en-US" dirty="0">
                <a:solidFill>
                  <a:srgbClr val="3C4043"/>
                </a:solidFill>
              </a:rPr>
              <a:t> topics</a:t>
            </a:r>
          </a:p>
          <a:p>
            <a:pPr lvl="1"/>
            <a:r>
              <a:rPr lang="en-US" dirty="0">
                <a:solidFill>
                  <a:srgbClr val="3C4043"/>
                </a:solidFill>
              </a:rPr>
              <a:t>Reviewed INCOSE documents, Systems Engineering (SE) Principles &amp; SE Vision 2035</a:t>
            </a:r>
          </a:p>
          <a:p>
            <a:pPr lvl="1"/>
            <a:r>
              <a:rPr lang="en-US" dirty="0">
                <a:solidFill>
                  <a:srgbClr val="3C4043"/>
                </a:solidFill>
              </a:rPr>
              <a:t>Last month Jeannine </a:t>
            </a:r>
            <a:r>
              <a:rPr lang="en-US" dirty="0" err="1">
                <a:solidFill>
                  <a:srgbClr val="3C4043"/>
                </a:solidFill>
              </a:rPr>
              <a:t>Siviy</a:t>
            </a:r>
            <a:r>
              <a:rPr lang="en-US" dirty="0">
                <a:solidFill>
                  <a:srgbClr val="3C4043"/>
                </a:solidFill>
              </a:rPr>
              <a:t>, Chair of INCOSE Systems and Software Interface WG, discussed the </a:t>
            </a:r>
            <a:r>
              <a:rPr lang="en-US" dirty="0" err="1">
                <a:solidFill>
                  <a:srgbClr val="3C4043"/>
                </a:solidFill>
              </a:rPr>
              <a:t>SaSIWG</a:t>
            </a:r>
            <a:r>
              <a:rPr lang="en-US" dirty="0">
                <a:solidFill>
                  <a:srgbClr val="3C4043"/>
                </a:solidFill>
              </a:rPr>
              <a:t> roadmap for productive research </a:t>
            </a:r>
          </a:p>
          <a:p>
            <a:r>
              <a:rPr lang="en-US" dirty="0"/>
              <a:t>Goal: Activate a group of IEEE members interested in advancing Systems Engineering Methods and industry practice for the good of humanity; meet monthly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827A0-7D22-567B-E8F6-A1BE3839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0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Current TC SEM Mission &amp; Objectives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Mission  - Collaborate</a:t>
            </a:r>
          </a:p>
          <a:p>
            <a:pPr marL="457200" lvl="1" indent="0">
              <a:buNone/>
            </a:pPr>
            <a:r>
              <a:rPr lang="en-US" sz="2000" dirty="0"/>
              <a:t>-  With our Member Societies on advancing systems engineering methods</a:t>
            </a:r>
          </a:p>
          <a:p>
            <a:pPr marL="457200" lvl="1" indent="0">
              <a:buNone/>
            </a:pPr>
            <a:r>
              <a:rPr lang="en-US" sz="2000" dirty="0"/>
              <a:t>-  With SERC and </a:t>
            </a:r>
            <a:r>
              <a:rPr lang="en-US" sz="2000" dirty="0" err="1"/>
              <a:t>SEBoK</a:t>
            </a:r>
            <a:r>
              <a:rPr lang="en-US" sz="2000" dirty="0"/>
              <a:t>  (Systems Council is a </a:t>
            </a:r>
            <a:r>
              <a:rPr lang="en-US" sz="2000" dirty="0" err="1"/>
              <a:t>SEBoK</a:t>
            </a:r>
            <a:r>
              <a:rPr lang="en-US" sz="2000" dirty="0"/>
              <a:t> steward)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Objectives</a:t>
            </a:r>
          </a:p>
          <a:p>
            <a:pPr lvl="1"/>
            <a:r>
              <a:rPr lang="en-US" sz="2000" dirty="0"/>
              <a:t>Perform and publish research on systems engineering methods</a:t>
            </a:r>
          </a:p>
          <a:p>
            <a:pPr lvl="1">
              <a:buFontTx/>
              <a:buChar char="-"/>
            </a:pPr>
            <a:r>
              <a:rPr lang="en-US" sz="2000" dirty="0"/>
              <a:t>Support workshops &amp; conferences: Systems Council, Member Societies, SERC</a:t>
            </a:r>
          </a:p>
          <a:p>
            <a:pPr lvl="1">
              <a:buFontTx/>
              <a:buChar char="-"/>
            </a:pPr>
            <a:r>
              <a:rPr lang="en-US" sz="2000" dirty="0"/>
              <a:t>Review SERC, </a:t>
            </a:r>
            <a:r>
              <a:rPr lang="en-US" sz="2000" dirty="0" err="1"/>
              <a:t>SEBoK</a:t>
            </a:r>
            <a:r>
              <a:rPr lang="en-US" sz="2000" dirty="0"/>
              <a:t>, INCOSE products and provide feedback</a:t>
            </a:r>
          </a:p>
          <a:p>
            <a:pPr lvl="1">
              <a:buFontTx/>
              <a:buChar char="-"/>
            </a:pPr>
            <a:r>
              <a:rPr lang="en-US" sz="2000" dirty="0"/>
              <a:t>Supply new articles for </a:t>
            </a:r>
            <a:r>
              <a:rPr lang="en-US" sz="2000" dirty="0" err="1"/>
              <a:t>SEBoK</a:t>
            </a:r>
            <a:endParaRPr lang="en-US" sz="2000" dirty="0"/>
          </a:p>
          <a:p>
            <a:pPr marL="0" indent="0">
              <a:buNone/>
            </a:pP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0B31E-F452-8EBF-C38B-C5663EB2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DEAABB4B-B7FE-4F54-9EF3-4A934A90687F}" type="slidenum">
              <a:rPr lang="en-US" sz="1200" smtClean="0">
                <a:solidFill>
                  <a:srgbClr val="7E7E7E"/>
                </a:solidFill>
              </a:rPr>
              <a:pPr algn="r"/>
              <a:t>4</a:t>
            </a:fld>
            <a:endParaRPr lang="en-US" sz="1200" dirty="0">
              <a:solidFill>
                <a:srgbClr val="7E7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AFD3-DDCF-BFEF-CF25-24030747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347"/>
            <a:ext cx="10515600" cy="785341"/>
          </a:xfrm>
        </p:spPr>
        <p:txBody>
          <a:bodyPr/>
          <a:lstStyle/>
          <a:p>
            <a:r>
              <a:rPr lang="en-US" sz="3600" b="1" dirty="0">
                <a:solidFill>
                  <a:srgbClr val="0C70AC"/>
                </a:solidFill>
                <a:latin typeface="+mn-lt"/>
              </a:rPr>
              <a:t>Discussion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70F1-5429-BC7D-BBB6-8DB8F006B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what we can do to advance systems engineering methods, and their practice</a:t>
            </a:r>
          </a:p>
          <a:p>
            <a:r>
              <a:rPr lang="en-US" dirty="0"/>
              <a:t>Nominate activity leaders, including yourself</a:t>
            </a:r>
          </a:p>
          <a:p>
            <a:r>
              <a:rPr lang="en-US" dirty="0"/>
              <a:t>Identify those interested in participating in the activity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EC555-B7C4-3DF7-B06B-9B357128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9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62BB37-E386-A112-99B6-1386EE5A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591628"/>
            <a:ext cx="10515600" cy="108617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Attendee Introductions &amp; 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97F5B1-B0F6-77A8-A64E-DB9BD2B8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C70AC"/>
              </a:buClr>
            </a:pPr>
            <a:r>
              <a:rPr lang="en-US" sz="2400" dirty="0">
                <a:solidFill>
                  <a:srgbClr val="3C4043"/>
                </a:solidFill>
              </a:rPr>
              <a:t>Your experience &amp; interests</a:t>
            </a:r>
          </a:p>
          <a:p>
            <a:pPr>
              <a:buClr>
                <a:srgbClr val="0C70AC"/>
              </a:buClr>
            </a:pPr>
            <a:r>
              <a:rPr lang="en-US" sz="2400" dirty="0">
                <a:solidFill>
                  <a:srgbClr val="3C4043"/>
                </a:solidFill>
              </a:rPr>
              <a:t>Ideas concerning what activities TC-SEM working groups should undertake &amp; how you will participate, for example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Surveys on specific topics  of interest to industry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Write / update </a:t>
            </a:r>
            <a:r>
              <a:rPr lang="en-US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SEBoK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sections (</a:t>
            </a:r>
            <a:r>
              <a:rPr lang="en-US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SEBoK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provides attribution)</a:t>
            </a:r>
            <a:endParaRPr lang="en-US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Chair sessions at a System Council conferences </a:t>
            </a:r>
            <a:endParaRPr lang="en-US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Write and publish a history of, current state of, or best practices in System Engineering Methods</a:t>
            </a:r>
            <a:endParaRPr lang="en-US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US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SEBoK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SERC, INCOSE &amp; other products</a:t>
            </a:r>
          </a:p>
          <a:p>
            <a:pPr marL="1371600" lvl="3">
              <a:lnSpc>
                <a:spcPct val="107000"/>
              </a:lnSpc>
              <a:spcBef>
                <a:spcPts val="0"/>
              </a:spcBef>
            </a:pPr>
            <a:r>
              <a:rPr lang="en-US" sz="22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ABET/EAC Systems Engineering Program Criteria, provided by Dick Fairley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Arrange professional webinars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400" kern="100" dirty="0">
                <a:solidFill>
                  <a:srgbClr val="3C4043"/>
                </a:solidFill>
                <a:cs typeface="Times New Roman" panose="02020603050405020304" pitchFamily="18" charset="0"/>
              </a:rPr>
              <a:t>Operate a book club that publishes slides and/or review on our website</a:t>
            </a:r>
            <a:endParaRPr lang="en-US" sz="2000" dirty="0">
              <a:solidFill>
                <a:srgbClr val="3C4043"/>
              </a:solidFill>
            </a:endParaRPr>
          </a:p>
          <a:p>
            <a:pPr>
              <a:buClr>
                <a:srgbClr val="0C70AC"/>
              </a:buClr>
            </a:pPr>
            <a:r>
              <a:rPr lang="en-US" sz="2400" dirty="0">
                <a:solidFill>
                  <a:srgbClr val="3C4043"/>
                </a:solidFill>
              </a:rPr>
              <a:t>Topics in Systems Engineering Methods about which you would like to hear, or speak</a:t>
            </a:r>
          </a:p>
          <a:p>
            <a:pPr>
              <a:buClr>
                <a:srgbClr val="0C70AC"/>
              </a:buClr>
            </a:pPr>
            <a:r>
              <a:rPr lang="en-US" sz="2400" dirty="0">
                <a:solidFill>
                  <a:srgbClr val="3C4043"/>
                </a:solidFill>
              </a:rPr>
              <a:t>Interest in participating; Willingness to lead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66640-5CF9-F490-DA6F-9028D44F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0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A907-C839-4269-99E7-946D3FB3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32" y="681037"/>
            <a:ext cx="10515600" cy="1030317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2081C-110E-AC60-F884-EBD528D6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participating</a:t>
            </a:r>
          </a:p>
          <a:p>
            <a:r>
              <a:rPr lang="en-US" dirty="0"/>
              <a:t>Minutes will be distributed</a:t>
            </a:r>
          </a:p>
          <a:p>
            <a:r>
              <a:rPr lang="en-US" dirty="0"/>
              <a:t>Monthly meetings normally held during 2</a:t>
            </a:r>
            <a:r>
              <a:rPr lang="en-US" baseline="30000" dirty="0"/>
              <a:t>nd</a:t>
            </a:r>
            <a:r>
              <a:rPr lang="en-US" dirty="0"/>
              <a:t> Tuesday of the month</a:t>
            </a:r>
            <a:r>
              <a:rPr lang="en-US"/>
              <a:t>, 11AM </a:t>
            </a:r>
            <a:r>
              <a:rPr lang="en-US" dirty="0"/>
              <a:t>– Noon</a:t>
            </a:r>
          </a:p>
          <a:p>
            <a:r>
              <a:rPr lang="en-US" sz="2800" dirty="0">
                <a:solidFill>
                  <a:srgbClr val="3C4043"/>
                </a:solidFill>
              </a:rPr>
              <a:t>Next Meeting, May 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6B885-8E08-BEA1-9114-C1082829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9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417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LucidaGrande</vt:lpstr>
      <vt:lpstr>Times New Roman</vt:lpstr>
      <vt:lpstr>Office Theme</vt:lpstr>
      <vt:lpstr>1_Office Theme</vt:lpstr>
      <vt:lpstr>PowerPoint Presentation</vt:lpstr>
      <vt:lpstr>PowerPoint Presentation</vt:lpstr>
      <vt:lpstr>Current TC Status</vt:lpstr>
      <vt:lpstr>PowerPoint Presentation</vt:lpstr>
      <vt:lpstr>Discussion Goals</vt:lpstr>
      <vt:lpstr>Attendee Introductions &amp; Discussion</vt:lpstr>
      <vt:lpstr>Wrap up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S M White</cp:lastModifiedBy>
  <cp:revision>49</cp:revision>
  <cp:lastPrinted>2023-04-09T18:55:51Z</cp:lastPrinted>
  <dcterms:created xsi:type="dcterms:W3CDTF">2020-06-23T20:53:44Z</dcterms:created>
  <dcterms:modified xsi:type="dcterms:W3CDTF">2023-04-11T13:15:53Z</dcterms:modified>
</cp:coreProperties>
</file>