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50"/>
  </p:notesMasterIdLst>
  <p:handoutMasterIdLst>
    <p:handoutMasterId r:id="rId51"/>
  </p:handoutMasterIdLst>
  <p:sldIdLst>
    <p:sldId id="1721" r:id="rId5"/>
    <p:sldId id="1792" r:id="rId6"/>
    <p:sldId id="1793" r:id="rId7"/>
    <p:sldId id="1758" r:id="rId8"/>
    <p:sldId id="1791" r:id="rId9"/>
    <p:sldId id="1771" r:id="rId10"/>
    <p:sldId id="1779" r:id="rId11"/>
    <p:sldId id="1772" r:id="rId12"/>
    <p:sldId id="1790" r:id="rId13"/>
    <p:sldId id="1751" r:id="rId14"/>
    <p:sldId id="1780" r:id="rId15"/>
    <p:sldId id="1785" r:id="rId16"/>
    <p:sldId id="1789" r:id="rId17"/>
    <p:sldId id="1727" r:id="rId18"/>
    <p:sldId id="1728" r:id="rId19"/>
    <p:sldId id="1729" r:id="rId20"/>
    <p:sldId id="1739" r:id="rId21"/>
    <p:sldId id="1775" r:id="rId22"/>
    <p:sldId id="1731" r:id="rId23"/>
    <p:sldId id="1732" r:id="rId24"/>
    <p:sldId id="1733" r:id="rId25"/>
    <p:sldId id="1734" r:id="rId26"/>
    <p:sldId id="1736" r:id="rId27"/>
    <p:sldId id="1786" r:id="rId28"/>
    <p:sldId id="1741" r:id="rId29"/>
    <p:sldId id="1742" r:id="rId30"/>
    <p:sldId id="1794" r:id="rId31"/>
    <p:sldId id="1776" r:id="rId32"/>
    <p:sldId id="1753" r:id="rId33"/>
    <p:sldId id="1787" r:id="rId34"/>
    <p:sldId id="1752" r:id="rId35"/>
    <p:sldId id="1755" r:id="rId36"/>
    <p:sldId id="1756" r:id="rId37"/>
    <p:sldId id="1757" r:id="rId38"/>
    <p:sldId id="1777" r:id="rId39"/>
    <p:sldId id="1759" r:id="rId40"/>
    <p:sldId id="1761" r:id="rId41"/>
    <p:sldId id="1760" r:id="rId42"/>
    <p:sldId id="1762" r:id="rId43"/>
    <p:sldId id="1778" r:id="rId44"/>
    <p:sldId id="1782" r:id="rId45"/>
    <p:sldId id="1781" r:id="rId46"/>
    <p:sldId id="1788" r:id="rId47"/>
    <p:sldId id="1764" r:id="rId48"/>
    <p:sldId id="1749"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2" userDrawn="1">
          <p15:clr>
            <a:srgbClr val="A4A3A4"/>
          </p15:clr>
        </p15:guide>
        <p15:guide id="2" orient="horz" pos="660" userDrawn="1">
          <p15:clr>
            <a:srgbClr val="A4A3A4"/>
          </p15:clr>
        </p15:guide>
        <p15:guide id="3" pos="7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8DA405-7A9C-99F8-580F-FBDE57D9A55D}" name="Barbara Bicksler" initials="BB" userId="S::bicksler@rand.org::1a2ec14a-2f2e-4ab3-af6e-89d01507394f" providerId="AD"/>
  <p188:author id="{4222F45A-3B6D-05C8-498A-59EB7E75EC91}" name="N Peter Whitehead" initials="NW" userId="S::pwhitehe@rand.org::7cf418ac-5573-4de0-add2-691166d66d6b" providerId="AD"/>
  <p188:author id="{AF82FBAA-E1C6-D2BC-24F1-D51B0CFA4DB0}" name="Thomas Light" initials="TL" userId="S::tlight@rand.org::ca1549e8-b0c6-43cb-b4b1-02d06b86cd58" providerId="AD"/>
  <p188:author id="{EE21A9BC-62D6-1CA5-1592-93AA828DB918}" name="Jim Mignano" initials="JM" userId="S::jmignano@rand.org::73c3a7d9-e051-4189-bd81-ef464000b74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D7A5C"/>
    <a:srgbClr val="E9EDF5"/>
    <a:srgbClr val="DBDBDB"/>
    <a:srgbClr val="E8D0B7"/>
    <a:srgbClr val="DADADA"/>
    <a:srgbClr val="B7DEE8"/>
    <a:srgbClr val="D0D8E8"/>
    <a:srgbClr val="E8CFB7"/>
    <a:srgbClr val="DBEEF4"/>
    <a:srgbClr val="6B92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56" autoAdjust="0"/>
    <p:restoredTop sz="95918" autoAdjust="0"/>
  </p:normalViewPr>
  <p:slideViewPr>
    <p:cSldViewPr snapToGrid="0" snapToObjects="1">
      <p:cViewPr varScale="1">
        <p:scale>
          <a:sx n="144" d="100"/>
          <a:sy n="144" d="100"/>
        </p:scale>
        <p:origin x="200" y="504"/>
      </p:cViewPr>
      <p:guideLst>
        <p:guide orient="horz" pos="2892"/>
        <p:guide orient="horz" pos="660"/>
        <p:guide pos="7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Franklin Gothic Book"/>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32EAA6-6605-E24A-B6F1-875F3DFD6C90}" type="datetimeFigureOut">
              <a:rPr lang="en-US" smtClean="0">
                <a:latin typeface="Franklin Gothic Book"/>
              </a:rPr>
              <a:t>11/12/24</a:t>
            </a:fld>
            <a:endParaRPr lang="en-US" dirty="0">
              <a:latin typeface="Franklin Gothic Book"/>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Franklin Gothic Book"/>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793CC0-49A3-5143-92B7-D6E6F07DD514}" type="slidenum">
              <a:rPr lang="en-US" smtClean="0">
                <a:latin typeface="Franklin Gothic Book"/>
              </a:rPr>
              <a:t>‹#›</a:t>
            </a:fld>
            <a:endParaRPr lang="en-US" dirty="0">
              <a:latin typeface="Franklin Gothic Book"/>
            </a:endParaRPr>
          </a:p>
        </p:txBody>
      </p:sp>
    </p:spTree>
    <p:extLst>
      <p:ext uri="{BB962C8B-B14F-4D97-AF65-F5344CB8AC3E}">
        <p14:creationId xmlns:p14="http://schemas.microsoft.com/office/powerpoint/2010/main" val="1701913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Franklin Gothic Book"/>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Franklin Gothic Book"/>
              </a:defRPr>
            </a:lvl1pPr>
          </a:lstStyle>
          <a:p>
            <a:fld id="{6ED4E2B3-6C4F-7149-A27E-CF9D03751AB5}" type="datetimeFigureOut">
              <a:rPr lang="en-US" smtClean="0"/>
              <a:pPr/>
              <a:t>11/12/24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Franklin Gothic Book"/>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Franklin Gothic Book"/>
              </a:defRPr>
            </a:lvl1pPr>
          </a:lstStyle>
          <a:p>
            <a:fld id="{54536CA0-A20F-2644-BDEF-FE899B2BD1C5}" type="slidenum">
              <a:rPr lang="en-US" smtClean="0"/>
              <a:pPr/>
              <a:t>‹#›</a:t>
            </a:fld>
            <a:endParaRPr lang="en-US" dirty="0"/>
          </a:p>
        </p:txBody>
      </p:sp>
    </p:spTree>
    <p:extLst>
      <p:ext uri="{BB962C8B-B14F-4D97-AF65-F5344CB8AC3E}">
        <p14:creationId xmlns:p14="http://schemas.microsoft.com/office/powerpoint/2010/main" val="33392497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Franklin Gothic Book"/>
        <a:ea typeface="+mn-ea"/>
        <a:cs typeface="+mn-cs"/>
      </a:defRPr>
    </a:lvl1pPr>
    <a:lvl2pPr marL="457200" algn="l" defTabSz="457200" rtl="0" eaLnBrk="1" latinLnBrk="0" hangingPunct="1">
      <a:defRPr sz="1200" kern="1200">
        <a:solidFill>
          <a:schemeClr val="tx1"/>
        </a:solidFill>
        <a:latin typeface="Franklin Gothic Book"/>
        <a:ea typeface="+mn-ea"/>
        <a:cs typeface="+mn-cs"/>
      </a:defRPr>
    </a:lvl2pPr>
    <a:lvl3pPr marL="914400" algn="l" defTabSz="457200" rtl="0" eaLnBrk="1" latinLnBrk="0" hangingPunct="1">
      <a:defRPr sz="1200" kern="1200">
        <a:solidFill>
          <a:schemeClr val="tx1"/>
        </a:solidFill>
        <a:latin typeface="Franklin Gothic Book"/>
        <a:ea typeface="+mn-ea"/>
        <a:cs typeface="+mn-cs"/>
      </a:defRPr>
    </a:lvl3pPr>
    <a:lvl4pPr marL="1371600" algn="l" defTabSz="457200" rtl="0" eaLnBrk="1" latinLnBrk="0" hangingPunct="1">
      <a:defRPr sz="1200" kern="1200">
        <a:solidFill>
          <a:schemeClr val="tx1"/>
        </a:solidFill>
        <a:latin typeface="Franklin Gothic Book"/>
        <a:ea typeface="+mn-ea"/>
        <a:cs typeface="+mn-cs"/>
      </a:defRPr>
    </a:lvl4pPr>
    <a:lvl5pPr marL="1828800" algn="l" defTabSz="457200" rtl="0" eaLnBrk="1" latinLnBrk="0" hangingPunct="1">
      <a:defRPr sz="1200" kern="1200">
        <a:solidFill>
          <a:schemeClr val="tx1"/>
        </a:solidFill>
        <a:latin typeface="Franklin Gothic Book"/>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39</a:t>
            </a:fld>
            <a:endParaRPr lang="en-US" dirty="0"/>
          </a:p>
        </p:txBody>
      </p:sp>
    </p:spTree>
    <p:extLst>
      <p:ext uri="{BB962C8B-B14F-4D97-AF65-F5344CB8AC3E}">
        <p14:creationId xmlns:p14="http://schemas.microsoft.com/office/powerpoint/2010/main" val="319443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lai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350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700338"/>
            <a:ext cx="6400800" cy="131445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A70B0252-C5E3-62FB-C3C5-5524079A2A19}"/>
              </a:ext>
            </a:extLst>
          </p:cNvPr>
          <p:cNvSpPr txBox="1"/>
          <p:nvPr userDrawn="1"/>
        </p:nvSpPr>
        <p:spPr>
          <a:xfrm>
            <a:off x="2601158" y="4835723"/>
            <a:ext cx="3781887" cy="307777"/>
          </a:xfrm>
          <a:prstGeom prst="rect">
            <a:avLst/>
          </a:prstGeom>
          <a:noFill/>
        </p:spPr>
        <p:txBody>
          <a:bodyPr wrap="square" rtlCol="0">
            <a:spAutoFit/>
          </a:bodyPr>
          <a:lstStyle/>
          <a:p>
            <a:pPr algn="ctr"/>
            <a:r>
              <a:rPr lang="en-US" sz="1400" dirty="0"/>
              <a:t>See disclaimer Slide 2</a:t>
            </a:r>
          </a:p>
        </p:txBody>
      </p:sp>
    </p:spTree>
    <p:extLst>
      <p:ext uri="{BB962C8B-B14F-4D97-AF65-F5344CB8AC3E}">
        <p14:creationId xmlns:p14="http://schemas.microsoft.com/office/powerpoint/2010/main" val="408667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lumMod val="85000"/>
                    <a:lumOff val="15000"/>
                  </a:schemeClr>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57200" y="1063229"/>
            <a:ext cx="8229602" cy="3698081"/>
          </a:xfrm>
        </p:spPr>
        <p:txBody>
          <a:bodyPr anchor="t" anchorCtr="0">
            <a:noAutofit/>
          </a:bodyPr>
          <a:lstStyle>
            <a:lvl1pPr>
              <a:spcBef>
                <a:spcPts val="900"/>
              </a:spcBef>
              <a:defRPr sz="2400"/>
            </a:lvl1pPr>
            <a:lvl2pPr>
              <a:spcBef>
                <a:spcPts val="300"/>
              </a:spcBef>
              <a:defRPr sz="2000"/>
            </a:lvl2pPr>
            <a:lvl3pPr>
              <a:spcBef>
                <a:spcPts val="200"/>
              </a:spcBef>
              <a:defRPr sz="2000"/>
            </a:lvl3pPr>
            <a:lvl4pPr>
              <a:spcBef>
                <a:spcPts val="150"/>
              </a:spcBef>
              <a:defRPr sz="2000"/>
            </a:lvl4pPr>
            <a:lvl5pPr>
              <a:spcBef>
                <a:spcPts val="15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30365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0" y="1063229"/>
            <a:ext cx="9144000" cy="3833742"/>
          </a:xfrm>
        </p:spPr>
        <p:txBody>
          <a:bodyPr/>
          <a:lstStyle/>
          <a:p>
            <a:r>
              <a:rPr lang="en-US"/>
              <a:t>Click icon to add chart</a:t>
            </a:r>
          </a:p>
        </p:txBody>
      </p:sp>
    </p:spTree>
    <p:extLst>
      <p:ext uri="{BB962C8B-B14F-4D97-AF65-F5344CB8AC3E}">
        <p14:creationId xmlns:p14="http://schemas.microsoft.com/office/powerpoint/2010/main" val="207259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57200" y="1063228"/>
            <a:ext cx="8229600" cy="3730228"/>
          </a:xfrm>
        </p:spPr>
        <p:txBody>
          <a:bodyPr/>
          <a:lstStyle/>
          <a:p>
            <a:r>
              <a:rPr lang="en-US"/>
              <a:t>Click icon to add table</a:t>
            </a:r>
            <a:endParaRPr lang="en-US" dirty="0"/>
          </a:p>
        </p:txBody>
      </p:sp>
    </p:spTree>
    <p:extLst>
      <p:ext uri="{BB962C8B-B14F-4D97-AF65-F5344CB8AC3E}">
        <p14:creationId xmlns:p14="http://schemas.microsoft.com/office/powerpoint/2010/main" val="68879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martArt Placeholder 3"/>
          <p:cNvSpPr>
            <a:spLocks noGrp="1"/>
          </p:cNvSpPr>
          <p:nvPr>
            <p:ph type="dgm" sz="quarter" idx="10"/>
          </p:nvPr>
        </p:nvSpPr>
        <p:spPr>
          <a:xfrm>
            <a:off x="457200" y="1063229"/>
            <a:ext cx="8229600" cy="3707606"/>
          </a:xfrm>
        </p:spPr>
        <p:txBody>
          <a:bodyPr/>
          <a:lstStyle/>
          <a:p>
            <a:r>
              <a:rPr lang="en-US"/>
              <a:t>Click icon to add SmartArt graphic</a:t>
            </a:r>
          </a:p>
        </p:txBody>
      </p:sp>
    </p:spTree>
    <p:extLst>
      <p:ext uri="{BB962C8B-B14F-4D97-AF65-F5344CB8AC3E}">
        <p14:creationId xmlns:p14="http://schemas.microsoft.com/office/powerpoint/2010/main" val="415769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26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709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09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06322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3229"/>
            <a:ext cx="8229600" cy="3721683"/>
          </a:xfrm>
          <a:prstGeom prst="rect">
            <a:avLst/>
          </a:prstGeom>
        </p:spPr>
        <p:txBody>
          <a:bodyPr vert="horz" lIns="91440" tIns="45720" rIns="91440" bIns="45720" rtlCol="0" anchor="t" anchorCtr="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5005294" y="4879344"/>
            <a:ext cx="4138706" cy="276999"/>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a:t>Slide </a:t>
            </a:r>
            <a:fld id="{D75DE7E8-2144-B748-A2B9-9241C3AB1674}" type="slidenum">
              <a:rPr lang="en-US" sz="1200"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200" dirty="0"/>
          </a:p>
        </p:txBody>
      </p:sp>
      <p:sp>
        <p:nvSpPr>
          <p:cNvPr id="4" name="TextBox 3">
            <a:extLst>
              <a:ext uri="{FF2B5EF4-FFF2-40B4-BE49-F238E27FC236}">
                <a16:creationId xmlns:a16="http://schemas.microsoft.com/office/drawing/2014/main" id="{10CD9FB0-D4DE-D13F-0214-A95C19B52AF9}"/>
              </a:ext>
            </a:extLst>
          </p:cNvPr>
          <p:cNvSpPr txBox="1"/>
          <p:nvPr userDrawn="1"/>
        </p:nvSpPr>
        <p:spPr>
          <a:xfrm>
            <a:off x="2601158" y="4835723"/>
            <a:ext cx="3781887" cy="307777"/>
          </a:xfrm>
          <a:prstGeom prst="rect">
            <a:avLst/>
          </a:prstGeom>
          <a:noFill/>
        </p:spPr>
        <p:txBody>
          <a:bodyPr wrap="square" rtlCol="0">
            <a:spAutoFit/>
          </a:bodyPr>
          <a:lstStyle/>
          <a:p>
            <a:pPr algn="ctr"/>
            <a:r>
              <a:rPr lang="en-US" sz="1400" dirty="0"/>
              <a:t>See disclaimer Slide 2</a:t>
            </a:r>
          </a:p>
        </p:txBody>
      </p:sp>
    </p:spTree>
    <p:extLst>
      <p:ext uri="{BB962C8B-B14F-4D97-AF65-F5344CB8AC3E}">
        <p14:creationId xmlns:p14="http://schemas.microsoft.com/office/powerpoint/2010/main" val="1815781395"/>
      </p:ext>
    </p:extLst>
  </p:cSld>
  <p:clrMap bg1="lt1" tx1="dk1" bg2="lt2" tx2="dk2" accent1="accent1" accent2="accent2" accent3="accent3" accent4="accent4" accent5="accent5" accent6="accent6" hlink="hlink" folHlink="folHlink"/>
  <p:sldLayoutIdLst>
    <p:sldLayoutId id="2147483681" r:id="rId1"/>
    <p:sldLayoutId id="2147483699" r:id="rId2"/>
    <p:sldLayoutId id="2147483700" r:id="rId3"/>
    <p:sldLayoutId id="2147483702" r:id="rId4"/>
    <p:sldLayoutId id="2147483701" r:id="rId5"/>
    <p:sldLayoutId id="2147483684" r:id="rId6"/>
    <p:sldLayoutId id="2147483685" r:id="rId7"/>
    <p:sldLayoutId id="2147483687" r:id="rId8"/>
  </p:sldLayoutIdLst>
  <p:hf hdr="0" ftr="0" dt="0"/>
  <p:txStyles>
    <p:titleStyle>
      <a:lvl1pPr algn="ctr" defTabSz="914400" rtl="0" eaLnBrk="1" latinLnBrk="0" hangingPunct="1">
        <a:spcBef>
          <a:spcPct val="0"/>
        </a:spcBef>
        <a:buNone/>
        <a:defRPr sz="4000" b="0" kern="1200">
          <a:solidFill>
            <a:schemeClr val="tx2"/>
          </a:solidFill>
          <a:latin typeface="+mj-lt"/>
          <a:ea typeface="+mj-ea"/>
          <a:cs typeface="+mj-cs"/>
        </a:defRPr>
      </a:lvl1pPr>
    </p:titleStyle>
    <p:bodyStyle>
      <a:lvl1pPr marL="342900" indent="-342900" algn="l" defTabSz="914400" rtl="0" eaLnBrk="1" latinLnBrk="0" hangingPunct="1">
        <a:spcBef>
          <a:spcPts val="1800"/>
        </a:spcBef>
        <a:buClr>
          <a:schemeClr val="tx1">
            <a:lumMod val="65000"/>
            <a:lumOff val="3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pw2w@virginia.edu"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97A240-CABD-E9F5-BEB2-F628BD1545CB}"/>
              </a:ext>
            </a:extLst>
          </p:cNvPr>
          <p:cNvGrpSpPr/>
          <p:nvPr/>
        </p:nvGrpSpPr>
        <p:grpSpPr>
          <a:xfrm>
            <a:off x="0" y="-91440"/>
            <a:ext cx="9147962" cy="5261720"/>
            <a:chOff x="0" y="-101727"/>
            <a:chExt cx="9147962" cy="5261720"/>
          </a:xfrm>
        </p:grpSpPr>
        <p:pic>
          <p:nvPicPr>
            <p:cNvPr id="2" name="Picture 1">
              <a:extLst>
                <a:ext uri="{FF2B5EF4-FFF2-40B4-BE49-F238E27FC236}">
                  <a16:creationId xmlns:a16="http://schemas.microsoft.com/office/drawing/2014/main" id="{20393E37-70DB-BDBF-64C5-F6476B97351F}"/>
                </a:ext>
              </a:extLst>
            </p:cNvPr>
            <p:cNvPicPr>
              <a:picLocks noChangeAspect="1"/>
            </p:cNvPicPr>
            <p:nvPr/>
          </p:nvPicPr>
          <p:blipFill rotWithShape="1">
            <a:blip r:embed="rId2"/>
            <a:srcRect l="17103" t="398" r="16496"/>
            <a:stretch/>
          </p:blipFill>
          <p:spPr>
            <a:xfrm>
              <a:off x="2594984" y="-101727"/>
              <a:ext cx="6552978" cy="5261720"/>
            </a:xfrm>
            <a:prstGeom prst="rect">
              <a:avLst/>
            </a:prstGeom>
          </p:spPr>
        </p:pic>
        <p:sp>
          <p:nvSpPr>
            <p:cNvPr id="3" name="Rectangle 2">
              <a:extLst>
                <a:ext uri="{FF2B5EF4-FFF2-40B4-BE49-F238E27FC236}">
                  <a16:creationId xmlns:a16="http://schemas.microsoft.com/office/drawing/2014/main" id="{73E17AD6-FFEA-BAF6-5343-D6456693DA88}"/>
                </a:ext>
              </a:extLst>
            </p:cNvPr>
            <p:cNvSpPr/>
            <p:nvPr/>
          </p:nvSpPr>
          <p:spPr>
            <a:xfrm>
              <a:off x="0" y="-101727"/>
              <a:ext cx="2595220" cy="52617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7F4067EC-2D58-A3C2-578F-8185A731641C}"/>
              </a:ext>
            </a:extLst>
          </p:cNvPr>
          <p:cNvSpPr txBox="1"/>
          <p:nvPr/>
        </p:nvSpPr>
        <p:spPr>
          <a:xfrm>
            <a:off x="154511" y="195506"/>
            <a:ext cx="3977332" cy="4247317"/>
          </a:xfrm>
          <a:prstGeom prst="rect">
            <a:avLst/>
          </a:prstGeom>
          <a:noFill/>
        </p:spPr>
        <p:txBody>
          <a:bodyPr wrap="square" rtlCol="0">
            <a:spAutoFit/>
          </a:bodyPr>
          <a:lstStyle/>
          <a:p>
            <a:r>
              <a:rPr lang="en-US" sz="3200" dirty="0">
                <a:solidFill>
                  <a:schemeClr val="bg1"/>
                </a:solidFill>
              </a:rPr>
              <a:t>Systems Thinking </a:t>
            </a:r>
          </a:p>
          <a:p>
            <a:r>
              <a:rPr lang="en-US" sz="3200" dirty="0">
                <a:solidFill>
                  <a:schemeClr val="bg1"/>
                </a:solidFill>
              </a:rPr>
              <a:t>and </a:t>
            </a:r>
          </a:p>
          <a:p>
            <a:r>
              <a:rPr lang="en-US" sz="3200" dirty="0">
                <a:solidFill>
                  <a:schemeClr val="bg1"/>
                </a:solidFill>
              </a:rPr>
              <a:t>Digital Engineering</a:t>
            </a:r>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N.P. Whitehead, PhD</a:t>
            </a:r>
          </a:p>
          <a:p>
            <a:r>
              <a:rPr lang="en-US" sz="1400" dirty="0">
                <a:solidFill>
                  <a:schemeClr val="bg1"/>
                </a:solidFill>
                <a:hlinkClick r:id="rId3"/>
              </a:rPr>
              <a:t>npw2w@virginia.edu</a:t>
            </a:r>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r>
              <a:rPr lang="en-US" dirty="0">
                <a:solidFill>
                  <a:schemeClr val="bg1"/>
                </a:solidFill>
              </a:rPr>
              <a:t>November 2024</a:t>
            </a:r>
          </a:p>
          <a:p>
            <a:endParaRPr lang="en-US" dirty="0">
              <a:solidFill>
                <a:schemeClr val="bg1"/>
              </a:solidFill>
            </a:endParaRPr>
          </a:p>
        </p:txBody>
      </p:sp>
    </p:spTree>
    <p:extLst>
      <p:ext uri="{BB962C8B-B14F-4D97-AF65-F5344CB8AC3E}">
        <p14:creationId xmlns:p14="http://schemas.microsoft.com/office/powerpoint/2010/main" val="3789565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1490-E8B4-2589-130E-30C205568CA3}"/>
              </a:ext>
            </a:extLst>
          </p:cNvPr>
          <p:cNvSpPr>
            <a:spLocks noGrp="1"/>
          </p:cNvSpPr>
          <p:nvPr>
            <p:ph type="title"/>
          </p:nvPr>
        </p:nvSpPr>
        <p:spPr/>
        <p:txBody>
          <a:bodyPr/>
          <a:lstStyle/>
          <a:p>
            <a:r>
              <a:rPr lang="en-US" dirty="0"/>
              <a:t>Key Findings from Literature Review of Costs &amp; Benefits of Digital Engineering</a:t>
            </a:r>
          </a:p>
        </p:txBody>
      </p:sp>
      <p:sp>
        <p:nvSpPr>
          <p:cNvPr id="3" name="Text Placeholder 2">
            <a:extLst>
              <a:ext uri="{FF2B5EF4-FFF2-40B4-BE49-F238E27FC236}">
                <a16:creationId xmlns:a16="http://schemas.microsoft.com/office/drawing/2014/main" id="{1D14BDA8-F1A7-A4AB-46BC-C5D351E8EB42}"/>
              </a:ext>
            </a:extLst>
          </p:cNvPr>
          <p:cNvSpPr>
            <a:spLocks noGrp="1"/>
          </p:cNvSpPr>
          <p:nvPr>
            <p:ph type="body" sz="quarter" idx="10"/>
          </p:nvPr>
        </p:nvSpPr>
        <p:spPr>
          <a:xfrm>
            <a:off x="457200" y="1063229"/>
            <a:ext cx="8548688" cy="3917845"/>
          </a:xfrm>
        </p:spPr>
        <p:txBody>
          <a:bodyPr>
            <a:noAutofit/>
          </a:bodyPr>
          <a:lstStyle/>
          <a:p>
            <a:r>
              <a:rPr lang="en-US" sz="2000" dirty="0"/>
              <a:t>Claimed benefits</a:t>
            </a:r>
          </a:p>
          <a:p>
            <a:pPr lvl="1"/>
            <a:r>
              <a:rPr lang="en-US" sz="1700" dirty="0"/>
              <a:t>Knowledge transfer through communication and use of authoritative source of truth</a:t>
            </a:r>
          </a:p>
          <a:p>
            <a:pPr lvl="1"/>
            <a:r>
              <a:rPr lang="en-US" sz="1700" dirty="0"/>
              <a:t>Quality of design via reduced error and improved testing</a:t>
            </a:r>
          </a:p>
          <a:p>
            <a:pPr lvl="1"/>
            <a:r>
              <a:rPr lang="en-US" sz="1700" dirty="0"/>
              <a:t>Velocity and agility by reduced rework and earlier verification/validation</a:t>
            </a:r>
          </a:p>
          <a:p>
            <a:pPr lvl="1"/>
            <a:r>
              <a:rPr lang="en-US" sz="1800" dirty="0">
                <a:cs typeface="Calibri Light"/>
              </a:rPr>
              <a:t>Noise words: better, faster, cheaper</a:t>
            </a:r>
            <a:endParaRPr lang="en-US" sz="1700" dirty="0"/>
          </a:p>
          <a:p>
            <a:r>
              <a:rPr lang="en-US" sz="2000" dirty="0"/>
              <a:t>Evidence of benefits</a:t>
            </a:r>
          </a:p>
          <a:p>
            <a:pPr lvl="1"/>
            <a:r>
              <a:rPr lang="en-US" sz="1700" dirty="0"/>
              <a:t>21 case studies of quantifiable metrics on cost and schedule illuminate the lack of counter-factual comparison to alternatives.</a:t>
            </a:r>
          </a:p>
          <a:p>
            <a:r>
              <a:rPr lang="en-US" sz="2000" dirty="0">
                <a:cs typeface="Calibri"/>
              </a:rPr>
              <a:t>Inconsistent definitions of digital engineering across scholars and practitioners; further bogged by maturity differences</a:t>
            </a:r>
          </a:p>
          <a:p>
            <a:pPr lvl="1"/>
            <a:r>
              <a:rPr lang="en-US" sz="1700" dirty="0"/>
              <a:t>Initial investments required to support digital engineering activities are in most cases still being made – 17 years after the MBSE policy, 7 years after the DE policy</a:t>
            </a:r>
          </a:p>
        </p:txBody>
      </p:sp>
    </p:spTree>
    <p:extLst>
      <p:ext uri="{BB962C8B-B14F-4D97-AF65-F5344CB8AC3E}">
        <p14:creationId xmlns:p14="http://schemas.microsoft.com/office/powerpoint/2010/main" val="182901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1490-E8B4-2589-130E-30C205568CA3}"/>
              </a:ext>
            </a:extLst>
          </p:cNvPr>
          <p:cNvSpPr>
            <a:spLocks noGrp="1"/>
          </p:cNvSpPr>
          <p:nvPr>
            <p:ph type="title"/>
          </p:nvPr>
        </p:nvSpPr>
        <p:spPr/>
        <p:txBody>
          <a:bodyPr/>
          <a:lstStyle/>
          <a:p>
            <a:r>
              <a:rPr lang="en-US" dirty="0"/>
              <a:t>Key Findings from Literature Review (2)</a:t>
            </a:r>
          </a:p>
        </p:txBody>
      </p:sp>
      <p:sp>
        <p:nvSpPr>
          <p:cNvPr id="3" name="Text Placeholder 2">
            <a:extLst>
              <a:ext uri="{FF2B5EF4-FFF2-40B4-BE49-F238E27FC236}">
                <a16:creationId xmlns:a16="http://schemas.microsoft.com/office/drawing/2014/main" id="{1D14BDA8-F1A7-A4AB-46BC-C5D351E8EB42}"/>
              </a:ext>
            </a:extLst>
          </p:cNvPr>
          <p:cNvSpPr>
            <a:spLocks noGrp="1"/>
          </p:cNvSpPr>
          <p:nvPr>
            <p:ph type="body" sz="quarter" idx="10"/>
          </p:nvPr>
        </p:nvSpPr>
        <p:spPr>
          <a:xfrm>
            <a:off x="457200" y="1063229"/>
            <a:ext cx="8229602" cy="3917845"/>
          </a:xfrm>
        </p:spPr>
        <p:txBody>
          <a:bodyPr>
            <a:noAutofit/>
          </a:bodyPr>
          <a:lstStyle/>
          <a:p>
            <a:r>
              <a:rPr lang="en-US" sz="2000" dirty="0">
                <a:cs typeface="Calibri"/>
              </a:rPr>
              <a:t>Lack of standardized practices for tracking digital engineering activities to their costs and benefits</a:t>
            </a:r>
          </a:p>
          <a:p>
            <a:pPr lvl="1"/>
            <a:r>
              <a:rPr lang="en-US" sz="1700" dirty="0"/>
              <a:t>Costs often lumped in with costs of other program activities</a:t>
            </a:r>
          </a:p>
          <a:p>
            <a:pPr lvl="1"/>
            <a:r>
              <a:rPr lang="en-US" sz="1700" dirty="0"/>
              <a:t>Benefits tend to be characterized as downstream, often difficult to link to specific Digital Engineering activities and arise in conjunction with other activities (e.g., agile acquisition approaches, use of open system architectures)</a:t>
            </a:r>
          </a:p>
          <a:p>
            <a:r>
              <a:rPr lang="en-US" sz="2000" dirty="0">
                <a:cs typeface="Calibri"/>
              </a:rPr>
              <a:t>Proprietary nature of commercial costs structures inhibits disclosure of digital engineering costs</a:t>
            </a:r>
          </a:p>
          <a:p>
            <a:r>
              <a:rPr lang="en-US" sz="2000" dirty="0">
                <a:cs typeface="Calibri"/>
              </a:rPr>
              <a:t>Pioneers of digital engineering may devote unequal time toward emphasizing benefits and neglect tracing costs</a:t>
            </a:r>
          </a:p>
          <a:p>
            <a:r>
              <a:rPr lang="en-US" sz="2000" dirty="0">
                <a:cs typeface="Calibri"/>
              </a:rPr>
              <a:t>Once a metric becomes tracked, it may bias design in its favor</a:t>
            </a:r>
          </a:p>
          <a:p>
            <a:endParaRPr lang="en-US" dirty="0"/>
          </a:p>
        </p:txBody>
      </p:sp>
    </p:spTree>
    <p:extLst>
      <p:ext uri="{BB962C8B-B14F-4D97-AF65-F5344CB8AC3E}">
        <p14:creationId xmlns:p14="http://schemas.microsoft.com/office/powerpoint/2010/main" val="420241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CBCC-ADD6-03E5-925D-18D9A4047B46}"/>
              </a:ext>
            </a:extLst>
          </p:cNvPr>
          <p:cNvSpPr>
            <a:spLocks noGrp="1"/>
          </p:cNvSpPr>
          <p:nvPr>
            <p:ph type="title"/>
          </p:nvPr>
        </p:nvSpPr>
        <p:spPr/>
        <p:txBody>
          <a:bodyPr>
            <a:normAutofit/>
          </a:bodyPr>
          <a:lstStyle/>
          <a:p>
            <a:r>
              <a:rPr lang="en-US" dirty="0">
                <a:cs typeface="Calibri Light"/>
              </a:rPr>
              <a:t>Digital Engineering Costs Rarely Specified in Literature</a:t>
            </a:r>
            <a:endParaRPr lang="en-US" dirty="0"/>
          </a:p>
        </p:txBody>
      </p:sp>
      <p:graphicFrame>
        <p:nvGraphicFramePr>
          <p:cNvPr id="5" name="Table 6">
            <a:extLst>
              <a:ext uri="{FF2B5EF4-FFF2-40B4-BE49-F238E27FC236}">
                <a16:creationId xmlns:a16="http://schemas.microsoft.com/office/drawing/2014/main" id="{5A62992A-931A-E3D1-D656-E57B06BD4CCA}"/>
              </a:ext>
            </a:extLst>
          </p:cNvPr>
          <p:cNvGraphicFramePr>
            <a:graphicFrameLocks/>
          </p:cNvGraphicFramePr>
          <p:nvPr>
            <p:extLst>
              <p:ext uri="{D42A27DB-BD31-4B8C-83A1-F6EECF244321}">
                <p14:modId xmlns:p14="http://schemas.microsoft.com/office/powerpoint/2010/main" val="2688916902"/>
              </p:ext>
            </p:extLst>
          </p:nvPr>
        </p:nvGraphicFramePr>
        <p:xfrm>
          <a:off x="231775" y="1063229"/>
          <a:ext cx="8680450" cy="3133172"/>
        </p:xfrm>
        <a:graphic>
          <a:graphicData uri="http://schemas.openxmlformats.org/drawingml/2006/table">
            <a:tbl>
              <a:tblPr firstRow="1" bandRow="1">
                <a:tableStyleId>{69CF1AB2-1976-4502-BF36-3FF5EA218861}</a:tableStyleId>
              </a:tblPr>
              <a:tblGrid>
                <a:gridCol w="1761331">
                  <a:extLst>
                    <a:ext uri="{9D8B030D-6E8A-4147-A177-3AD203B41FA5}">
                      <a16:colId xmlns:a16="http://schemas.microsoft.com/office/drawing/2014/main" val="2342409522"/>
                    </a:ext>
                  </a:extLst>
                </a:gridCol>
                <a:gridCol w="6919119">
                  <a:extLst>
                    <a:ext uri="{9D8B030D-6E8A-4147-A177-3AD203B41FA5}">
                      <a16:colId xmlns:a16="http://schemas.microsoft.com/office/drawing/2014/main" val="2623168532"/>
                    </a:ext>
                  </a:extLst>
                </a:gridCol>
              </a:tblGrid>
              <a:tr h="1218795">
                <a:tc>
                  <a:txBody>
                    <a:bodyPr/>
                    <a:lstStyle/>
                    <a:p>
                      <a:pPr algn="l"/>
                      <a:r>
                        <a:rPr lang="en-US" sz="1600" dirty="0"/>
                        <a:t>IT infrastructure required to support Digital Engineering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E9EDF5"/>
                    </a:solidFill>
                  </a:tcPr>
                </a:tc>
                <a:tc>
                  <a:txBody>
                    <a:bodyPr/>
                    <a:lstStyle/>
                    <a:p>
                      <a:pPr marL="217170" indent="-171450">
                        <a:buFont typeface="Arial" panose="020B0604020202020204" pitchFamily="34" charset="0"/>
                        <a:buChar char="•"/>
                      </a:pPr>
                      <a:r>
                        <a:rPr lang="en-US" sz="1600" b="0" dirty="0"/>
                        <a:t>For maintenance model purposes alone, a single aircraft’s sensors would generate 10s–100s of terabytes of data per sortie (projected)</a:t>
                      </a:r>
                      <a:r>
                        <a:rPr lang="en-US" sz="1600" b="0" baseline="30000" dirty="0"/>
                        <a:t>a</a:t>
                      </a:r>
                    </a:p>
                    <a:p>
                      <a:pPr marL="217170" indent="-171450">
                        <a:buFont typeface="Arial" panose="020B0604020202020204" pitchFamily="34" charset="0"/>
                        <a:buChar char="•"/>
                      </a:pPr>
                      <a:r>
                        <a:rPr lang="en-US" sz="1600" b="0" dirty="0"/>
                        <a:t>A fully developed digital twin would require approximately 1 exaflop performance (projected)</a:t>
                      </a:r>
                      <a:r>
                        <a:rPr lang="en-US" sz="1600" b="0" baseline="30000" dirty="0"/>
                        <a:t>b</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E9EDF5"/>
                    </a:solidFill>
                  </a:tcPr>
                </a:tc>
                <a:extLst>
                  <a:ext uri="{0D108BD9-81ED-4DB2-BD59-A6C34878D82A}">
                    <a16:rowId xmlns:a16="http://schemas.microsoft.com/office/drawing/2014/main" val="3271836361"/>
                  </a:ext>
                </a:extLst>
              </a:tr>
              <a:tr h="914647">
                <a:tc>
                  <a:txBody>
                    <a:bodyPr/>
                    <a:lstStyle/>
                    <a:p>
                      <a:pPr marL="0" indent="0" algn="l" defTabSz="914400" rtl="0" eaLnBrk="1" latinLnBrk="0" hangingPunct="1">
                        <a:buFontTx/>
                        <a:buNone/>
                      </a:pPr>
                      <a:r>
                        <a:rPr lang="en-US" sz="1600" b="1" kern="1200" dirty="0">
                          <a:solidFill>
                            <a:schemeClr val="dk1"/>
                          </a:solidFill>
                          <a:latin typeface="+mn-lt"/>
                          <a:ea typeface="+mn-ea"/>
                          <a:cs typeface="+mn-cs"/>
                        </a:rPr>
                        <a:t>Data, architecture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7DEE8"/>
                    </a:solidFill>
                  </a:tcPr>
                </a:tc>
                <a:tc>
                  <a:txBody>
                    <a:bodyPr/>
                    <a:lstStyle/>
                    <a:p>
                      <a:pPr marL="21717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One MBSE system architecture demonstration exceeded $50M to establish (actual)</a:t>
                      </a:r>
                      <a:r>
                        <a:rPr lang="en-US" sz="1600" b="0" baseline="30000" dirty="0"/>
                        <a:t>c</a:t>
                      </a:r>
                      <a:endParaRPr lang="en-US" sz="1600" b="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7DEE8"/>
                    </a:solidFill>
                  </a:tcPr>
                </a:tc>
                <a:extLst>
                  <a:ext uri="{0D108BD9-81ED-4DB2-BD59-A6C34878D82A}">
                    <a16:rowId xmlns:a16="http://schemas.microsoft.com/office/drawing/2014/main" val="3776298120"/>
                  </a:ext>
                </a:extLst>
              </a:tr>
              <a:tr h="999730">
                <a:tc>
                  <a:txBody>
                    <a:bodyPr/>
                    <a:lstStyle/>
                    <a:p>
                      <a:pPr marL="0" indent="0" algn="l" defTabSz="914400" rtl="0" eaLnBrk="1" latinLnBrk="0" hangingPunct="1">
                        <a:buFontTx/>
                        <a:buNone/>
                      </a:pPr>
                      <a:r>
                        <a:rPr lang="en-US" sz="1600" b="1" kern="1200" dirty="0">
                          <a:solidFill>
                            <a:schemeClr val="dk1"/>
                          </a:solidFill>
                          <a:latin typeface="+mn-lt"/>
                          <a:ea typeface="+mn-ea"/>
                          <a:cs typeface="+mn-cs"/>
                        </a:rPr>
                        <a:t>Models and tools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BDBDB"/>
                    </a:solidFill>
                  </a:tcPr>
                </a:tc>
                <a:tc>
                  <a:txBody>
                    <a:bodyPr/>
                    <a:lstStyle/>
                    <a:p>
                      <a:pPr marL="21717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One project reported devoting a modeler to track the efforts of engineers and validate data during the transition to implement MBSE and migration from legacy practices (actual)</a:t>
                      </a:r>
                      <a:r>
                        <a:rPr lang="en-US" sz="1600" b="0" baseline="30000" dirty="0"/>
                        <a:t>d</a:t>
                      </a:r>
                      <a:endParaRPr lang="en-US" sz="1600" b="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BDBDB"/>
                    </a:solidFill>
                  </a:tcPr>
                </a:tc>
                <a:extLst>
                  <a:ext uri="{0D108BD9-81ED-4DB2-BD59-A6C34878D82A}">
                    <a16:rowId xmlns:a16="http://schemas.microsoft.com/office/drawing/2014/main" val="1881575985"/>
                  </a:ext>
                </a:extLst>
              </a:tr>
            </a:tbl>
          </a:graphicData>
        </a:graphic>
      </p:graphicFrame>
      <p:sp>
        <p:nvSpPr>
          <p:cNvPr id="8" name="TextBox 7">
            <a:extLst>
              <a:ext uri="{FF2B5EF4-FFF2-40B4-BE49-F238E27FC236}">
                <a16:creationId xmlns:a16="http://schemas.microsoft.com/office/drawing/2014/main" id="{EE3397C0-67C5-7446-457B-3760938A6EB8}"/>
              </a:ext>
            </a:extLst>
          </p:cNvPr>
          <p:cNvSpPr txBox="1"/>
          <p:nvPr/>
        </p:nvSpPr>
        <p:spPr>
          <a:xfrm>
            <a:off x="231775" y="4478886"/>
            <a:ext cx="8680450" cy="419730"/>
          </a:xfrm>
          <a:prstGeom prst="rect">
            <a:avLst/>
          </a:prstGeom>
          <a:noFill/>
        </p:spPr>
        <p:txBody>
          <a:bodyPr wrap="square" rtlCol="0">
            <a:spAutoFit/>
          </a:bodyPr>
          <a:lstStyle/>
          <a:p>
            <a:pPr>
              <a:lnSpc>
                <a:spcPct val="90000"/>
              </a:lnSpc>
            </a:pPr>
            <a:r>
              <a:rPr lang="en-US" sz="788" dirty="0"/>
              <a:t>SOURCES: </a:t>
            </a:r>
            <a:r>
              <a:rPr lang="en-US" sz="788" baseline="30000" dirty="0"/>
              <a:t>a</a:t>
            </a:r>
            <a:r>
              <a:rPr lang="en-US" sz="788" dirty="0"/>
              <a:t> Light et al., 2022, p. 25; </a:t>
            </a:r>
            <a:r>
              <a:rPr lang="en-US" sz="788" baseline="30000" dirty="0"/>
              <a:t>b</a:t>
            </a:r>
            <a:r>
              <a:rPr lang="en-US" sz="788" dirty="0"/>
              <a:t> West and </a:t>
            </a:r>
            <a:r>
              <a:rPr lang="en-US" sz="788" dirty="0" err="1"/>
              <a:t>Pyster</a:t>
            </a:r>
            <a:r>
              <a:rPr lang="en-US" sz="788" dirty="0"/>
              <a:t>, 2015; </a:t>
            </a:r>
            <a:r>
              <a:rPr lang="en-US" sz="788" baseline="30000" dirty="0"/>
              <a:t>c</a:t>
            </a:r>
            <a:r>
              <a:rPr lang="en-US" sz="788" dirty="0"/>
              <a:t> Jacobs et al., 2021; </a:t>
            </a:r>
            <a:r>
              <a:rPr lang="en-US" sz="788" baseline="30000" dirty="0"/>
              <a:t>d</a:t>
            </a:r>
            <a:r>
              <a:rPr lang="en-US" sz="788" dirty="0"/>
              <a:t> Cole et al., 2019, p. 208 NOTES: Costs not specified include bandwidth and connectivity (IT infrastructure); establishment of model access and traceability criteria, configuration management of models/data, and data rights/IP (standards, data, architectures); new digital deliverables, software (models and tools); labor required to develop and tailor digital models and tools to weapon system (workforce). See Light et al., 2022.</a:t>
            </a:r>
          </a:p>
        </p:txBody>
      </p:sp>
    </p:spTree>
    <p:extLst>
      <p:ext uri="{BB962C8B-B14F-4D97-AF65-F5344CB8AC3E}">
        <p14:creationId xmlns:p14="http://schemas.microsoft.com/office/powerpoint/2010/main" val="40528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CBCC-ADD6-03E5-925D-18D9A4047B46}"/>
              </a:ext>
            </a:extLst>
          </p:cNvPr>
          <p:cNvSpPr>
            <a:spLocks noGrp="1"/>
          </p:cNvSpPr>
          <p:nvPr>
            <p:ph type="title"/>
          </p:nvPr>
        </p:nvSpPr>
        <p:spPr/>
        <p:txBody>
          <a:bodyPr>
            <a:normAutofit/>
          </a:bodyPr>
          <a:lstStyle/>
          <a:p>
            <a:r>
              <a:rPr lang="en-US" dirty="0">
                <a:cs typeface="Calibri Light"/>
              </a:rPr>
              <a:t>Digital Engineering Costs Rarely Specified in Literature pt. 2</a:t>
            </a:r>
            <a:endParaRPr lang="en-US" dirty="0"/>
          </a:p>
        </p:txBody>
      </p:sp>
      <p:graphicFrame>
        <p:nvGraphicFramePr>
          <p:cNvPr id="5" name="Table 6">
            <a:extLst>
              <a:ext uri="{FF2B5EF4-FFF2-40B4-BE49-F238E27FC236}">
                <a16:creationId xmlns:a16="http://schemas.microsoft.com/office/drawing/2014/main" id="{5A62992A-931A-E3D1-D656-E57B06BD4CCA}"/>
              </a:ext>
            </a:extLst>
          </p:cNvPr>
          <p:cNvGraphicFramePr>
            <a:graphicFrameLocks/>
          </p:cNvGraphicFramePr>
          <p:nvPr>
            <p:extLst>
              <p:ext uri="{D42A27DB-BD31-4B8C-83A1-F6EECF244321}">
                <p14:modId xmlns:p14="http://schemas.microsoft.com/office/powerpoint/2010/main" val="4033093672"/>
              </p:ext>
            </p:extLst>
          </p:nvPr>
        </p:nvGraphicFramePr>
        <p:xfrm>
          <a:off x="231775" y="1063229"/>
          <a:ext cx="8680450" cy="3518362"/>
        </p:xfrm>
        <a:graphic>
          <a:graphicData uri="http://schemas.openxmlformats.org/drawingml/2006/table">
            <a:tbl>
              <a:tblPr firstRow="1" bandRow="1">
                <a:tableStyleId>{69CF1AB2-1976-4502-BF36-3FF5EA218861}</a:tableStyleId>
              </a:tblPr>
              <a:tblGrid>
                <a:gridCol w="1382340">
                  <a:extLst>
                    <a:ext uri="{9D8B030D-6E8A-4147-A177-3AD203B41FA5}">
                      <a16:colId xmlns:a16="http://schemas.microsoft.com/office/drawing/2014/main" val="2342409522"/>
                    </a:ext>
                  </a:extLst>
                </a:gridCol>
                <a:gridCol w="7298110">
                  <a:extLst>
                    <a:ext uri="{9D8B030D-6E8A-4147-A177-3AD203B41FA5}">
                      <a16:colId xmlns:a16="http://schemas.microsoft.com/office/drawing/2014/main" val="2623168532"/>
                    </a:ext>
                  </a:extLst>
                </a:gridCol>
              </a:tblGrid>
              <a:tr h="1945680">
                <a:tc>
                  <a:txBody>
                    <a:bodyPr/>
                    <a:lstStyle/>
                    <a:p>
                      <a:pPr marL="0" indent="0" algn="l" defTabSz="914400" rtl="0" eaLnBrk="1" latinLnBrk="0" hangingPunct="1">
                        <a:buFontTx/>
                        <a:buNone/>
                      </a:pPr>
                      <a:r>
                        <a:rPr lang="en-US" sz="1500" b="1" kern="1200" dirty="0">
                          <a:solidFill>
                            <a:schemeClr val="dk1"/>
                          </a:solidFill>
                          <a:latin typeface="+mn-lt"/>
                          <a:ea typeface="+mn-ea"/>
                          <a:cs typeface="+mn-cs"/>
                        </a:rPr>
                        <a:t>Workforce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D0B7"/>
                    </a:solidFill>
                  </a:tcPr>
                </a:tc>
                <a:tc>
                  <a:txBody>
                    <a:bodyPr/>
                    <a:lstStyle/>
                    <a:p>
                      <a:pPr marL="217170" lvl="0" indent="-171450">
                        <a:buFont typeface="Arial" panose="020B0604020202020204" pitchFamily="34" charset="0"/>
                        <a:buChar char="•"/>
                      </a:pPr>
                      <a:r>
                        <a:rPr lang="en-US" sz="1500" b="0" dirty="0"/>
                        <a:t>Digital Service Academy proposal: $800M up-front + $250K per student-year (projected)</a:t>
                      </a:r>
                      <a:r>
                        <a:rPr lang="en-US" sz="1500" b="0" baseline="30000" dirty="0"/>
                        <a:t>e</a:t>
                      </a:r>
                      <a:endParaRPr lang="en-US" sz="1500" b="0" dirty="0"/>
                    </a:p>
                    <a:p>
                      <a:pPr marL="217170" lvl="0" indent="-171450">
                        <a:buFont typeface="Arial" panose="020B0604020202020204" pitchFamily="34" charset="0"/>
                        <a:buChar char="•"/>
                      </a:pPr>
                      <a:r>
                        <a:rPr lang="en-US" sz="1500" b="0" dirty="0"/>
                        <a:t>23 other, less ambitious workforce development proposals combined: $500M per year (projected)</a:t>
                      </a:r>
                      <a:r>
                        <a:rPr lang="en-US" sz="1500" b="0" baseline="30000" dirty="0"/>
                        <a:t>e</a:t>
                      </a:r>
                      <a:endParaRPr lang="en-US" sz="1500" b="0" dirty="0"/>
                    </a:p>
                    <a:p>
                      <a:pPr marL="217170" lvl="0" indent="-171450">
                        <a:buFont typeface="Arial" panose="020B0604020202020204" pitchFamily="34" charset="0"/>
                        <a:buChar char="•"/>
                      </a:pPr>
                      <a:r>
                        <a:rPr lang="en-US" sz="1500" b="0" dirty="0"/>
                        <a:t>Increasing DoD’s Digital Engineering workforce by 5% would cost approx. $500M per year (projected)</a:t>
                      </a:r>
                      <a:r>
                        <a:rPr lang="en-US" sz="1500" b="0" baseline="30000" dirty="0"/>
                        <a:t>e</a:t>
                      </a:r>
                    </a:p>
                    <a:p>
                      <a:pPr marL="217170" lvl="0" indent="-171450">
                        <a:buFont typeface="Arial" panose="020B0604020202020204" pitchFamily="34" charset="0"/>
                        <a:buChar char="•"/>
                      </a:pPr>
                      <a:r>
                        <a:rPr lang="en-US" sz="1500" b="0" dirty="0"/>
                        <a:t>Developing and operating high-fidelity digital twins and digital threads would require about 40,000 new graduates (about 25% of annual U.S. university throughput) (projected)</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D0B7"/>
                    </a:solidFill>
                  </a:tcPr>
                </a:tc>
                <a:extLst>
                  <a:ext uri="{0D108BD9-81ED-4DB2-BD59-A6C34878D82A}">
                    <a16:rowId xmlns:a16="http://schemas.microsoft.com/office/drawing/2014/main" val="1405384948"/>
                  </a:ext>
                </a:extLst>
              </a:tr>
              <a:tr h="1392382">
                <a:tc>
                  <a:txBody>
                    <a:bodyPr/>
                    <a:lstStyle/>
                    <a:p>
                      <a:pPr marL="0" indent="0" algn="l" defTabSz="914400" rtl="0" eaLnBrk="1" latinLnBrk="0" hangingPunct="1">
                        <a:buFontTx/>
                        <a:buNone/>
                      </a:pPr>
                      <a:r>
                        <a:rPr lang="en-US" sz="1500" b="1" kern="1200" dirty="0">
                          <a:solidFill>
                            <a:schemeClr val="dk1"/>
                          </a:solidFill>
                          <a:latin typeface="+mn-lt"/>
                          <a:ea typeface="+mn-ea"/>
                          <a:cs typeface="+mn-cs"/>
                        </a:rPr>
                        <a:t>Total cost</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3">
                        <a:lumMod val="20000"/>
                        <a:lumOff val="80000"/>
                        <a:alpha val="51765"/>
                      </a:schemeClr>
                    </a:solidFill>
                  </a:tcPr>
                </a:tc>
                <a:tc>
                  <a:txBody>
                    <a:bodyPr/>
                    <a:lstStyle/>
                    <a:p>
                      <a:pPr marL="217170" lvl="0" indent="-171450">
                        <a:buFont typeface="Arial" panose="020B0604020202020204" pitchFamily="34" charset="0"/>
                        <a:buChar char="•"/>
                      </a:pPr>
                      <a:r>
                        <a:rPr lang="en-US" sz="1500" b="0"/>
                        <a:t>Estimates can reach staggering proportions</a:t>
                      </a:r>
                    </a:p>
                    <a:p>
                      <a:pPr marL="21717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One study estimates that a </a:t>
                      </a:r>
                      <a:r>
                        <a:rPr lang="en-US" sz="1500" i="1"/>
                        <a:t>high-fidelity</a:t>
                      </a:r>
                      <a:r>
                        <a:rPr lang="en-US" sz="1500"/>
                        <a:t> DoD digital twin and digital thread collection would cost a total of $1–2 trillion (for digital twin) and $80–180 billion (for digital thread). Even at this level of investment, it would take a team of developers 1/3 the size of Microsoft’s about 250 years to complete</a:t>
                      </a:r>
                      <a:r>
                        <a:rPr lang="en-US" sz="1500" baseline="30000"/>
                        <a:t>f</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3">
                        <a:lumMod val="20000"/>
                        <a:lumOff val="80000"/>
                        <a:alpha val="51765"/>
                      </a:schemeClr>
                    </a:solidFill>
                  </a:tcPr>
                </a:tc>
                <a:extLst>
                  <a:ext uri="{0D108BD9-81ED-4DB2-BD59-A6C34878D82A}">
                    <a16:rowId xmlns:a16="http://schemas.microsoft.com/office/drawing/2014/main" val="2201315520"/>
                  </a:ext>
                </a:extLst>
              </a:tr>
            </a:tbl>
          </a:graphicData>
        </a:graphic>
      </p:graphicFrame>
      <p:sp>
        <p:nvSpPr>
          <p:cNvPr id="8" name="TextBox 7">
            <a:extLst>
              <a:ext uri="{FF2B5EF4-FFF2-40B4-BE49-F238E27FC236}">
                <a16:creationId xmlns:a16="http://schemas.microsoft.com/office/drawing/2014/main" id="{EE3397C0-67C5-7446-457B-3760938A6EB8}"/>
              </a:ext>
            </a:extLst>
          </p:cNvPr>
          <p:cNvSpPr txBox="1"/>
          <p:nvPr/>
        </p:nvSpPr>
        <p:spPr>
          <a:xfrm>
            <a:off x="231775" y="4535713"/>
            <a:ext cx="8680450" cy="419730"/>
          </a:xfrm>
          <a:prstGeom prst="rect">
            <a:avLst/>
          </a:prstGeom>
          <a:noFill/>
        </p:spPr>
        <p:txBody>
          <a:bodyPr wrap="square" rtlCol="0">
            <a:spAutoFit/>
          </a:bodyPr>
          <a:lstStyle/>
          <a:p>
            <a:pPr>
              <a:lnSpc>
                <a:spcPct val="90000"/>
              </a:lnSpc>
            </a:pPr>
            <a:r>
              <a:rPr lang="en-US" sz="788" dirty="0"/>
              <a:t>SOURCES: </a:t>
            </a:r>
            <a:r>
              <a:rPr lang="en-US" sz="788" baseline="30000" dirty="0"/>
              <a:t>e</a:t>
            </a:r>
            <a:r>
              <a:rPr lang="en-US" sz="788" dirty="0"/>
              <a:t> Graham et al., 2022; </a:t>
            </a:r>
            <a:r>
              <a:rPr lang="en-US" sz="788" baseline="30000" dirty="0"/>
              <a:t>f</a:t>
            </a:r>
            <a:r>
              <a:rPr lang="en-US" sz="788" dirty="0"/>
              <a:t> West and Blackburn, 2017</a:t>
            </a:r>
          </a:p>
          <a:p>
            <a:pPr>
              <a:lnSpc>
                <a:spcPct val="90000"/>
              </a:lnSpc>
            </a:pPr>
            <a:r>
              <a:rPr lang="en-US" sz="788" dirty="0"/>
              <a:t>NOTES: Costs not specified include bandwidth and connectivity (IT infrastructure); establishment of model access and traceability criteria, configuration management of models/data, and data rights/IP (standards, data, architectures); new digital deliverables, software (models and tools); labor required to develop and tailor digital models and tools to weapon system (workforce). See Light et al., 2022.</a:t>
            </a:r>
          </a:p>
        </p:txBody>
      </p:sp>
    </p:spTree>
    <p:extLst>
      <p:ext uri="{BB962C8B-B14F-4D97-AF65-F5344CB8AC3E}">
        <p14:creationId xmlns:p14="http://schemas.microsoft.com/office/powerpoint/2010/main" val="348482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B5CB-E5AA-DCC8-CF97-F5B1415E0A5B}"/>
              </a:ext>
            </a:extLst>
          </p:cNvPr>
          <p:cNvSpPr>
            <a:spLocks noGrp="1"/>
          </p:cNvSpPr>
          <p:nvPr>
            <p:ph type="title"/>
          </p:nvPr>
        </p:nvSpPr>
        <p:spPr/>
        <p:txBody>
          <a:bodyPr/>
          <a:lstStyle/>
          <a:p>
            <a:r>
              <a:rPr lang="en-US" dirty="0"/>
              <a:t>Digital Engineering Discussions with Stakeholders</a:t>
            </a:r>
          </a:p>
        </p:txBody>
      </p:sp>
      <p:graphicFrame>
        <p:nvGraphicFramePr>
          <p:cNvPr id="4" name="Table 9">
            <a:extLst>
              <a:ext uri="{FF2B5EF4-FFF2-40B4-BE49-F238E27FC236}">
                <a16:creationId xmlns:a16="http://schemas.microsoft.com/office/drawing/2014/main" id="{81489031-2245-9402-55BA-EED322307562}"/>
              </a:ext>
            </a:extLst>
          </p:cNvPr>
          <p:cNvGraphicFramePr>
            <a:graphicFrameLocks/>
          </p:cNvGraphicFramePr>
          <p:nvPr>
            <p:extLst>
              <p:ext uri="{D42A27DB-BD31-4B8C-83A1-F6EECF244321}">
                <p14:modId xmlns:p14="http://schemas.microsoft.com/office/powerpoint/2010/main" val="3611804333"/>
              </p:ext>
            </p:extLst>
          </p:nvPr>
        </p:nvGraphicFramePr>
        <p:xfrm>
          <a:off x="314364" y="1168160"/>
          <a:ext cx="8512097" cy="3406140"/>
        </p:xfrm>
        <a:graphic>
          <a:graphicData uri="http://schemas.openxmlformats.org/drawingml/2006/table">
            <a:tbl>
              <a:tblPr firstRow="1" bandRow="1">
                <a:tableStyleId>{5C22544A-7EE6-4342-B048-85BDC9FD1C3A}</a:tableStyleId>
              </a:tblPr>
              <a:tblGrid>
                <a:gridCol w="4049918">
                  <a:extLst>
                    <a:ext uri="{9D8B030D-6E8A-4147-A177-3AD203B41FA5}">
                      <a16:colId xmlns:a16="http://schemas.microsoft.com/office/drawing/2014/main" val="4037555693"/>
                    </a:ext>
                  </a:extLst>
                </a:gridCol>
                <a:gridCol w="4462179">
                  <a:extLst>
                    <a:ext uri="{9D8B030D-6E8A-4147-A177-3AD203B41FA5}">
                      <a16:colId xmlns:a16="http://schemas.microsoft.com/office/drawing/2014/main" val="983959907"/>
                    </a:ext>
                  </a:extLst>
                </a:gridCol>
              </a:tblGrid>
              <a:tr h="356222">
                <a:tc>
                  <a:txBody>
                    <a:bodyPr/>
                    <a:lstStyle/>
                    <a:p>
                      <a:pPr algn="ctr"/>
                      <a:r>
                        <a:rPr lang="en-US" sz="2200" b="0" dirty="0"/>
                        <a:t>Discussions DoD</a:t>
                      </a:r>
                    </a:p>
                  </a:txBody>
                  <a:tcPr marL="68580" marR="68580" marT="34290" marB="34290">
                    <a:solidFill>
                      <a:srgbClr val="6B929C"/>
                    </a:solidFill>
                  </a:tcPr>
                </a:tc>
                <a:tc>
                  <a:txBody>
                    <a:bodyPr/>
                    <a:lstStyle/>
                    <a:p>
                      <a:pPr algn="ctr"/>
                      <a:r>
                        <a:rPr lang="en-US" sz="2200" b="0"/>
                        <a:t>Discussions Non-DoD &amp; Mixed</a:t>
                      </a:r>
                      <a:endParaRPr lang="en-US" sz="2200" b="0" dirty="0"/>
                    </a:p>
                  </a:txBody>
                  <a:tcPr marL="68580" marR="68580" marT="34290" marB="34290">
                    <a:solidFill>
                      <a:srgbClr val="6B929C"/>
                    </a:solidFill>
                  </a:tcPr>
                </a:tc>
                <a:extLst>
                  <a:ext uri="{0D108BD9-81ED-4DB2-BD59-A6C34878D82A}">
                    <a16:rowId xmlns:a16="http://schemas.microsoft.com/office/drawing/2014/main" val="2957159718"/>
                  </a:ext>
                </a:extLst>
              </a:tr>
              <a:tr h="2981018">
                <a:tc>
                  <a:txBody>
                    <a:bodyPr/>
                    <a:lstStyle/>
                    <a:p>
                      <a:pPr marL="403225" indent="-284163">
                        <a:spcAft>
                          <a:spcPts val="300"/>
                        </a:spcAft>
                        <a:buFont typeface="Arial" panose="020B0604020202020204" pitchFamily="34" charset="0"/>
                        <a:buChar char="•"/>
                        <a:tabLst/>
                      </a:pPr>
                      <a:r>
                        <a:rPr lang="en-US" sz="2000">
                          <a:latin typeface="Franklin Gothic Book" panose="020B0503020102020204" pitchFamily="34" charset="0"/>
                        </a:rPr>
                        <a:t>Naval Air Systems Command (NAVAIR)</a:t>
                      </a:r>
                    </a:p>
                    <a:p>
                      <a:pPr marL="403225" indent="-284163">
                        <a:spcAft>
                          <a:spcPts val="300"/>
                        </a:spcAft>
                        <a:buFont typeface="Arial" panose="020B0604020202020204" pitchFamily="34" charset="0"/>
                        <a:buChar char="•"/>
                        <a:tabLst/>
                      </a:pPr>
                      <a:r>
                        <a:rPr lang="en-US" sz="2000">
                          <a:latin typeface="Franklin Gothic Book" panose="020B0503020102020204" pitchFamily="34" charset="0"/>
                        </a:rPr>
                        <a:t>Naval Air Warfare Center Aircraft Division (NAWCAD)</a:t>
                      </a:r>
                    </a:p>
                    <a:p>
                      <a:pPr marL="403225" lvl="0" indent="-284163">
                        <a:spcAft>
                          <a:spcPts val="300"/>
                        </a:spcAft>
                        <a:buClr>
                          <a:srgbClr val="000000"/>
                        </a:buClr>
                        <a:buFont typeface="Arial,Sans-Serif"/>
                        <a:buChar char="•"/>
                        <a:tabLst/>
                      </a:pPr>
                      <a:r>
                        <a:rPr lang="en-US" sz="2000" b="0" i="0" u="none" strike="noStrike" noProof="0">
                          <a:latin typeface="Franklin Gothic Book" panose="020B0503020102020204" pitchFamily="34" charset="0"/>
                        </a:rPr>
                        <a:t>Systems Engineering Directorate, NRO</a:t>
                      </a:r>
                    </a:p>
                    <a:p>
                      <a:pPr marL="403225" lvl="0" indent="-284163">
                        <a:spcAft>
                          <a:spcPts val="300"/>
                        </a:spcAft>
                        <a:buClr>
                          <a:srgbClr val="000000"/>
                        </a:buClr>
                        <a:buFont typeface="Arial,Sans-Serif"/>
                        <a:buChar char="•"/>
                        <a:tabLst/>
                      </a:pPr>
                      <a:r>
                        <a:rPr lang="en-US" sz="2000" b="0" i="0" u="none" strike="noStrike" noProof="0">
                          <a:latin typeface="Franklin Gothic Book" panose="020B0503020102020204" pitchFamily="34" charset="0"/>
                        </a:rPr>
                        <a:t>Air Force Materiel Command</a:t>
                      </a:r>
                    </a:p>
                    <a:p>
                      <a:pPr marL="403225" lvl="0" indent="-284163">
                        <a:spcAft>
                          <a:spcPts val="300"/>
                        </a:spcAft>
                        <a:buClr>
                          <a:srgbClr val="000000"/>
                        </a:buClr>
                        <a:buFont typeface="Arial,Sans-Serif"/>
                        <a:buChar char="•"/>
                        <a:tabLst/>
                      </a:pPr>
                      <a:r>
                        <a:rPr lang="en-US" sz="2000">
                          <a:latin typeface="Franklin Gothic Book" panose="020B0503020102020204" pitchFamily="34" charset="0"/>
                        </a:rPr>
                        <a:t>Army Futures Command</a:t>
                      </a:r>
                    </a:p>
                    <a:p>
                      <a:pPr lvl="0">
                        <a:buNone/>
                      </a:pPr>
                      <a:endParaRPr lang="en-US" sz="2000" dirty="0">
                        <a:latin typeface="Franklin Gothic Book" panose="020B0503020102020204" pitchFamily="34" charset="0"/>
                      </a:endParaRPr>
                    </a:p>
                  </a:txBody>
                  <a:tcPr marL="68580" marR="68580" marT="34290" marB="34290">
                    <a:solidFill>
                      <a:schemeClr val="bg1">
                        <a:lumMod val="95000"/>
                      </a:schemeClr>
                    </a:solidFill>
                  </a:tcPr>
                </a:tc>
                <a:tc>
                  <a:txBody>
                    <a:bodyPr/>
                    <a:lstStyle/>
                    <a:p>
                      <a:pPr marL="403225" indent="-284163">
                        <a:spcAft>
                          <a:spcPts val="300"/>
                        </a:spcAft>
                        <a:buFont typeface="Arial" panose="020B0604020202020204" pitchFamily="34" charset="0"/>
                        <a:buChar char="•"/>
                        <a:tabLst/>
                      </a:pPr>
                      <a:r>
                        <a:rPr lang="en-US" sz="2000" dirty="0">
                          <a:latin typeface="Franklin Gothic Book" panose="020B0503020102020204" pitchFamily="34" charset="0"/>
                        </a:rPr>
                        <a:t>Digital Engineering Communities of Practice</a:t>
                      </a:r>
                    </a:p>
                    <a:p>
                      <a:pPr marL="403225" indent="-284163">
                        <a:spcAft>
                          <a:spcPts val="300"/>
                        </a:spcAft>
                        <a:buFont typeface="Arial" panose="020B0604020202020204" pitchFamily="34" charset="0"/>
                        <a:buChar char="•"/>
                        <a:tabLst/>
                      </a:pPr>
                      <a:r>
                        <a:rPr lang="en-US" sz="2000" dirty="0">
                          <a:latin typeface="Franklin Gothic Book" panose="020B0503020102020204" pitchFamily="34" charset="0"/>
                        </a:rPr>
                        <a:t>Model-based Acquisition Community</a:t>
                      </a:r>
                    </a:p>
                    <a:p>
                      <a:pPr marL="403225" indent="-284163">
                        <a:spcAft>
                          <a:spcPts val="300"/>
                        </a:spcAft>
                        <a:buFont typeface="Arial" panose="020B0604020202020204" pitchFamily="34" charset="0"/>
                        <a:buChar char="•"/>
                        <a:tabLst/>
                      </a:pPr>
                      <a:r>
                        <a:rPr lang="en-US" sz="2000" dirty="0">
                          <a:latin typeface="Franklin Gothic Book" panose="020B0503020102020204" pitchFamily="34" charset="0"/>
                        </a:rPr>
                        <a:t>Defense Industry </a:t>
                      </a:r>
                    </a:p>
                    <a:p>
                      <a:pPr marL="403225" indent="-284163">
                        <a:spcAft>
                          <a:spcPts val="300"/>
                        </a:spcAft>
                        <a:buFont typeface="Arial" panose="020B0604020202020204" pitchFamily="34" charset="0"/>
                        <a:buChar char="•"/>
                        <a:tabLst/>
                      </a:pPr>
                      <a:r>
                        <a:rPr lang="en-US" sz="2000" dirty="0">
                          <a:latin typeface="Franklin Gothic Book" panose="020B0503020102020204" pitchFamily="34" charset="0"/>
                        </a:rPr>
                        <a:t>Non-Defense Industry </a:t>
                      </a:r>
                    </a:p>
                    <a:p>
                      <a:pPr marL="403225" indent="-284163">
                        <a:spcAft>
                          <a:spcPts val="300"/>
                        </a:spcAft>
                        <a:buFont typeface="Arial" panose="020B0604020202020204" pitchFamily="34" charset="0"/>
                        <a:buChar char="•"/>
                        <a:tabLst/>
                      </a:pPr>
                      <a:r>
                        <a:rPr lang="en-US" sz="2000" dirty="0">
                          <a:latin typeface="Franklin Gothic Book" panose="020B0503020102020204" pitchFamily="34" charset="0"/>
                        </a:rPr>
                        <a:t>Academia (e.g., Clemson, Iowa State)</a:t>
                      </a:r>
                    </a:p>
                    <a:p>
                      <a:pPr marL="403225" indent="-284163">
                        <a:spcAft>
                          <a:spcPts val="300"/>
                        </a:spcAft>
                        <a:buFont typeface="Arial" panose="020B0604020202020204" pitchFamily="34" charset="0"/>
                        <a:buChar char="•"/>
                        <a:tabLst/>
                      </a:pPr>
                      <a:r>
                        <a:rPr lang="en-US" sz="2000" dirty="0">
                          <a:latin typeface="Franklin Gothic Book" panose="020B0503020102020204" pitchFamily="34" charset="0"/>
                        </a:rPr>
                        <a:t>Professional associations (e.g., INCOSE)</a:t>
                      </a:r>
                    </a:p>
                  </a:txBody>
                  <a:tcPr marL="68580" marR="68580" marT="34290" marB="34290">
                    <a:solidFill>
                      <a:schemeClr val="bg1">
                        <a:lumMod val="95000"/>
                      </a:schemeClr>
                    </a:solidFill>
                  </a:tcPr>
                </a:tc>
                <a:extLst>
                  <a:ext uri="{0D108BD9-81ED-4DB2-BD59-A6C34878D82A}">
                    <a16:rowId xmlns:a16="http://schemas.microsoft.com/office/drawing/2014/main" val="1255838488"/>
                  </a:ext>
                </a:extLst>
              </a:tr>
            </a:tbl>
          </a:graphicData>
        </a:graphic>
      </p:graphicFrame>
    </p:spTree>
    <p:extLst>
      <p:ext uri="{BB962C8B-B14F-4D97-AF65-F5344CB8AC3E}">
        <p14:creationId xmlns:p14="http://schemas.microsoft.com/office/powerpoint/2010/main" val="18589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13CE-6E7A-2B39-B96C-9E8C5307DA30}"/>
              </a:ext>
            </a:extLst>
          </p:cNvPr>
          <p:cNvSpPr>
            <a:spLocks noGrp="1"/>
          </p:cNvSpPr>
          <p:nvPr>
            <p:ph type="title"/>
          </p:nvPr>
        </p:nvSpPr>
        <p:spPr/>
        <p:txBody>
          <a:bodyPr/>
          <a:lstStyle/>
          <a:p>
            <a:r>
              <a:rPr lang="en-US" dirty="0"/>
              <a:t>Challenges Quantifying Digital Engineering Costs and Benefits</a:t>
            </a:r>
          </a:p>
        </p:txBody>
      </p:sp>
      <p:sp>
        <p:nvSpPr>
          <p:cNvPr id="3" name="Text Placeholder 2">
            <a:extLst>
              <a:ext uri="{FF2B5EF4-FFF2-40B4-BE49-F238E27FC236}">
                <a16:creationId xmlns:a16="http://schemas.microsoft.com/office/drawing/2014/main" id="{97B794F5-0ACB-0D34-138B-3BFD7D9E3ED1}"/>
              </a:ext>
            </a:extLst>
          </p:cNvPr>
          <p:cNvSpPr>
            <a:spLocks noGrp="1"/>
          </p:cNvSpPr>
          <p:nvPr>
            <p:ph type="body" sz="quarter" idx="10"/>
          </p:nvPr>
        </p:nvSpPr>
        <p:spPr/>
        <p:txBody>
          <a:bodyPr>
            <a:normAutofit fontScale="77500" lnSpcReduction="20000"/>
          </a:bodyPr>
          <a:lstStyle/>
          <a:p>
            <a:r>
              <a:rPr lang="en-US" dirty="0"/>
              <a:t>No two weapon system programs are the same</a:t>
            </a:r>
          </a:p>
          <a:p>
            <a:pPr lvl="1"/>
            <a:r>
              <a:rPr lang="en-US" dirty="0"/>
              <a:t>Programs tailor their Digital Engineering approaches to address unique program needs </a:t>
            </a:r>
          </a:p>
          <a:p>
            <a:pPr lvl="1"/>
            <a:r>
              <a:rPr lang="en-US" dirty="0"/>
              <a:t>Contractor and government responsibilities for Digital Engineering differ across programs</a:t>
            </a:r>
          </a:p>
          <a:p>
            <a:r>
              <a:rPr lang="en-US" dirty="0"/>
              <a:t>Limited empirical evidence of long-term benefits of Digital Engineering from DoD programs</a:t>
            </a:r>
          </a:p>
          <a:p>
            <a:pPr lvl="1"/>
            <a:r>
              <a:rPr lang="en-US" dirty="0"/>
              <a:t>Digital Engineering literature paints a rosy picture of future benefits</a:t>
            </a:r>
          </a:p>
          <a:p>
            <a:r>
              <a:rPr lang="en-US" dirty="0"/>
              <a:t>SMEs emphasize Digital Engineering benefits to be concentrated in later lifecycle phases (e.g., sustainment)</a:t>
            </a:r>
          </a:p>
          <a:p>
            <a:pPr lvl="1"/>
            <a:r>
              <a:rPr lang="en-US" dirty="0"/>
              <a:t>In one Digital Engineering pathfinder program, it was noted that Digital Engineering effort will increase program RDT&amp;E costs, but help address schedule goals and program complexity</a:t>
            </a:r>
          </a:p>
          <a:p>
            <a:r>
              <a:rPr lang="en-US" b="1" dirty="0"/>
              <a:t>We never observe the counter-factual – better/worse than what exactly?</a:t>
            </a:r>
          </a:p>
        </p:txBody>
      </p:sp>
    </p:spTree>
    <p:extLst>
      <p:ext uri="{BB962C8B-B14F-4D97-AF65-F5344CB8AC3E}">
        <p14:creationId xmlns:p14="http://schemas.microsoft.com/office/powerpoint/2010/main" val="45681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4F2E-9D2C-B224-F0BE-028EF42C503E}"/>
              </a:ext>
            </a:extLst>
          </p:cNvPr>
          <p:cNvSpPr>
            <a:spLocks noGrp="1"/>
          </p:cNvSpPr>
          <p:nvPr>
            <p:ph type="title"/>
          </p:nvPr>
        </p:nvSpPr>
        <p:spPr/>
        <p:txBody>
          <a:bodyPr/>
          <a:lstStyle/>
          <a:p>
            <a:r>
              <a:rPr lang="en-US" dirty="0"/>
              <a:t>Challenges to Digital Engineering Assessment</a:t>
            </a:r>
          </a:p>
        </p:txBody>
      </p:sp>
      <p:sp>
        <p:nvSpPr>
          <p:cNvPr id="3" name="Text Placeholder 2">
            <a:extLst>
              <a:ext uri="{FF2B5EF4-FFF2-40B4-BE49-F238E27FC236}">
                <a16:creationId xmlns:a16="http://schemas.microsoft.com/office/drawing/2014/main" id="{D3ABC058-8FD5-5F23-6893-43AE457194DE}"/>
              </a:ext>
            </a:extLst>
          </p:cNvPr>
          <p:cNvSpPr>
            <a:spLocks noGrp="1"/>
          </p:cNvSpPr>
          <p:nvPr>
            <p:ph type="body" sz="quarter" idx="10"/>
          </p:nvPr>
        </p:nvSpPr>
        <p:spPr/>
        <p:txBody>
          <a:bodyPr>
            <a:normAutofit fontScale="70000" lnSpcReduction="20000"/>
          </a:bodyPr>
          <a:lstStyle/>
          <a:p>
            <a:r>
              <a:rPr lang="en-US" dirty="0"/>
              <a:t>No common definition of Digital Engineering across community</a:t>
            </a:r>
          </a:p>
          <a:p>
            <a:r>
              <a:rPr lang="en-US" dirty="0"/>
              <a:t>Digital Engineering costs not mapped to specific work break down structure (WBS) elements</a:t>
            </a:r>
          </a:p>
          <a:p>
            <a:r>
              <a:rPr lang="en-US" dirty="0"/>
              <a:t>Costs associated with Digital Engineering activities are rarely specified in program cost estimates, often merged with SETA and other costs</a:t>
            </a:r>
          </a:p>
          <a:p>
            <a:r>
              <a:rPr lang="en-US" dirty="0"/>
              <a:t>Digital Engineering benefits tend to be characterized as downstream and often difficult to link to specific Digital Engineering activities</a:t>
            </a:r>
          </a:p>
          <a:p>
            <a:r>
              <a:rPr lang="en-US" dirty="0"/>
              <a:t>The services are promoting the use of Digital Engineering broadly without requiring its application to weapon system goals or requiring data collection</a:t>
            </a:r>
          </a:p>
          <a:p>
            <a:pPr lvl="1"/>
            <a:r>
              <a:rPr lang="en-US" dirty="0"/>
              <a:t>Air Force Instruction 63-101/20-101 (p. 68) states “The Program Manager utilizes Digital Engineering … to the maximum extent practicable.”</a:t>
            </a:r>
          </a:p>
          <a:p>
            <a:r>
              <a:rPr lang="en-US" dirty="0"/>
              <a:t>Lack of Digital Engineering risk awareness/analysis</a:t>
            </a:r>
          </a:p>
          <a:p>
            <a:pPr lvl="1"/>
            <a:r>
              <a:rPr lang="en-US" dirty="0"/>
              <a:t>Modeling risks: availability heuristic, model aggregation, model assumptions </a:t>
            </a:r>
          </a:p>
          <a:p>
            <a:pPr lvl="1"/>
            <a:r>
              <a:rPr lang="en-US" dirty="0"/>
              <a:t>Absorptive capacity</a:t>
            </a:r>
          </a:p>
        </p:txBody>
      </p:sp>
    </p:spTree>
    <p:extLst>
      <p:ext uri="{BB962C8B-B14F-4D97-AF65-F5344CB8AC3E}">
        <p14:creationId xmlns:p14="http://schemas.microsoft.com/office/powerpoint/2010/main" val="258009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087-EAC4-9C33-6DC1-C570406404E8}"/>
              </a:ext>
            </a:extLst>
          </p:cNvPr>
          <p:cNvSpPr/>
          <p:nvPr/>
        </p:nvSpPr>
        <p:spPr>
          <a:xfrm>
            <a:off x="0" y="1063229"/>
            <a:ext cx="9144000" cy="3433820"/>
          </a:xfrm>
          <a:prstGeom prst="rect">
            <a:avLst/>
          </a:prstGeom>
          <a:solidFill>
            <a:srgbClr val="6B9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F4D7373-2F09-5135-D37F-04692EB6E0E7}"/>
              </a:ext>
            </a:extLst>
          </p:cNvPr>
          <p:cNvSpPr>
            <a:spLocks noGrp="1"/>
          </p:cNvSpPr>
          <p:nvPr>
            <p:ph type="title"/>
          </p:nvPr>
        </p:nvSpPr>
        <p:spPr/>
        <p:txBody>
          <a:bodyPr/>
          <a:lstStyle/>
          <a:p>
            <a:r>
              <a:rPr lang="en-US" i="1" u="sng" dirty="0"/>
              <a:t>Our</a:t>
            </a:r>
            <a:r>
              <a:rPr lang="en-US" i="1" dirty="0"/>
              <a:t> </a:t>
            </a:r>
            <a:r>
              <a:rPr lang="en-US" dirty="0"/>
              <a:t>Digital Engineering Definition</a:t>
            </a:r>
          </a:p>
        </p:txBody>
      </p:sp>
      <p:sp>
        <p:nvSpPr>
          <p:cNvPr id="3" name="Text Placeholder 2">
            <a:extLst>
              <a:ext uri="{FF2B5EF4-FFF2-40B4-BE49-F238E27FC236}">
                <a16:creationId xmlns:a16="http://schemas.microsoft.com/office/drawing/2014/main" id="{E6C14873-C666-CFA4-B3B8-306318A7B3AE}"/>
              </a:ext>
            </a:extLst>
          </p:cNvPr>
          <p:cNvSpPr>
            <a:spLocks noGrp="1"/>
          </p:cNvSpPr>
          <p:nvPr>
            <p:ph type="body" sz="quarter" idx="10"/>
          </p:nvPr>
        </p:nvSpPr>
        <p:spPr>
          <a:xfrm>
            <a:off x="457200" y="1213713"/>
            <a:ext cx="8229602" cy="3132851"/>
          </a:xfrm>
        </p:spPr>
        <p:txBody>
          <a:bodyPr>
            <a:normAutofit fontScale="85000" lnSpcReduction="10000"/>
          </a:bodyPr>
          <a:lstStyle/>
          <a:p>
            <a:pPr marL="0" indent="0">
              <a:buNone/>
            </a:pPr>
            <a:r>
              <a:rPr lang="en-US" sz="2600" u="sng"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rPr>
              <a:t>Digitally provide Program Executive Offices, Program Managers, engineers and cost </a:t>
            </a:r>
            <a:r>
              <a:rPr lang="en-US" sz="2600" u="sng" dirty="0">
                <a:solidFill>
                  <a:schemeClr val="bg1"/>
                </a:solidFill>
                <a:latin typeface="Franklin Gothic Book" panose="020B0503020102020204" pitchFamily="34" charset="0"/>
                <a:ea typeface="Times New Roman" panose="02020603050405020304" pitchFamily="18" charset="0"/>
                <a:cs typeface="Times New Roman" panose="02020603050405020304" pitchFamily="18" charset="0"/>
              </a:rPr>
              <a:t>a</a:t>
            </a:r>
            <a:r>
              <a:rPr lang="en-US" sz="2600" u="sng"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rPr>
              <a:t>nalysts with weapon system goal-focused information and decision support based on current, accurate design and system data. Leverage modeling and simulation according to good systems engineering practice and where cost effective to improve design and lifecycle operations  and costs.</a:t>
            </a:r>
          </a:p>
          <a:p>
            <a:pPr marL="0" indent="0">
              <a:buNone/>
            </a:pPr>
            <a:endParaRPr lang="en-US" sz="20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0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rPr>
              <a:t>Navy: “An integrated, computation-based approach that uses authoritative sources of system data and models across disciplines to support lifecycle activities from concept through </a:t>
            </a:r>
            <a:r>
              <a:rPr lang="en-US" sz="2000" dirty="0" err="1">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rPr>
              <a:t>disposal.”</a:t>
            </a:r>
            <a:r>
              <a:rPr lang="en-US" baseline="30000" dirty="0" err="1">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rPr>
              <a:t>a</a:t>
            </a:r>
            <a:endParaRPr lang="en-US" baseline="300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indent="0" algn="r">
              <a:spcBef>
                <a:spcPts val="300"/>
              </a:spcBef>
              <a:spcAft>
                <a:spcPts val="300"/>
              </a:spcAft>
              <a:buNone/>
            </a:pPr>
            <a:endParaRPr lang="en-US" sz="1400" dirty="0">
              <a:solidFill>
                <a:schemeClr val="bg1"/>
              </a:solidFill>
              <a:effectLst/>
              <a:latin typeface="Franklin Gothic Book" panose="020B05030201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E488177F-CA16-1262-CA4C-B3D20007CAE0}"/>
              </a:ext>
            </a:extLst>
          </p:cNvPr>
          <p:cNvSpPr txBox="1"/>
          <p:nvPr/>
        </p:nvSpPr>
        <p:spPr>
          <a:xfrm>
            <a:off x="0" y="4187903"/>
            <a:ext cx="9143999" cy="253916"/>
          </a:xfrm>
          <a:prstGeom prst="rect">
            <a:avLst/>
          </a:prstGeom>
          <a:noFill/>
        </p:spPr>
        <p:txBody>
          <a:bodyPr wrap="square" rtlCol="0">
            <a:spAutoFit/>
          </a:bodyPr>
          <a:lstStyle/>
          <a:p>
            <a:pPr marL="0" marR="0" indent="0">
              <a:spcBef>
                <a:spcPts val="300"/>
              </a:spcBef>
              <a:spcAft>
                <a:spcPts val="300"/>
              </a:spcAft>
              <a:buNone/>
            </a:pPr>
            <a:r>
              <a:rPr lang="en-US" sz="1050" baseline="30000" dirty="0">
                <a:ea typeface="Times New Roman" panose="02020603050405020304" pitchFamily="18" charset="0"/>
              </a:rPr>
              <a:t>a</a:t>
            </a:r>
            <a:r>
              <a:rPr lang="en-US" sz="1050" dirty="0">
                <a:effectLst/>
                <a:ea typeface="Times New Roman" panose="02020603050405020304" pitchFamily="18" charset="0"/>
              </a:rPr>
              <a:t> Naval-LIFT, "Naval Digital Engineering Body of Knowledge; Naval Digital </a:t>
            </a:r>
            <a:r>
              <a:rPr lang="en-US" sz="1050" dirty="0" err="1">
                <a:effectLst/>
                <a:ea typeface="Times New Roman" panose="02020603050405020304" pitchFamily="18" charset="0"/>
              </a:rPr>
              <a:t>EngineeringBoK</a:t>
            </a:r>
            <a:r>
              <a:rPr lang="en-US" sz="1050" dirty="0">
                <a:effectLst/>
                <a:ea typeface="Times New Roman" panose="02020603050405020304" pitchFamily="18" charset="0"/>
              </a:rPr>
              <a:t> - Naval-LIFT Wiki," 2023. </a:t>
            </a:r>
          </a:p>
        </p:txBody>
      </p:sp>
      <p:sp>
        <p:nvSpPr>
          <p:cNvPr id="6" name="TextBox 5">
            <a:extLst>
              <a:ext uri="{FF2B5EF4-FFF2-40B4-BE49-F238E27FC236}">
                <a16:creationId xmlns:a16="http://schemas.microsoft.com/office/drawing/2014/main" id="{0CF86F64-9D37-A237-A40A-AD4A7140F79F}"/>
              </a:ext>
            </a:extLst>
          </p:cNvPr>
          <p:cNvSpPr txBox="1"/>
          <p:nvPr/>
        </p:nvSpPr>
        <p:spPr>
          <a:xfrm>
            <a:off x="0" y="4491319"/>
            <a:ext cx="9144000" cy="373575"/>
          </a:xfrm>
          <a:prstGeom prst="rect">
            <a:avLst/>
          </a:prstGeom>
          <a:solidFill>
            <a:srgbClr val="E8CFB7"/>
          </a:solidFill>
          <a:ln w="12700">
            <a:noFill/>
          </a:ln>
          <a:effectLst/>
        </p:spPr>
        <p:txBody>
          <a:bodyPr wrap="square" rtlCol="0" anchor="ctr">
            <a:noAutofit/>
          </a:bodyPr>
          <a:lstStyle/>
          <a:p>
            <a:pPr algn="ctr">
              <a:lnSpc>
                <a:spcPct val="90000"/>
              </a:lnSpc>
            </a:pPr>
            <a:r>
              <a:rPr lang="en-US" sz="1500" i="1" dirty="0">
                <a:solidFill>
                  <a:schemeClr val="tx1">
                    <a:lumMod val="65000"/>
                    <a:lumOff val="35000"/>
                  </a:schemeClr>
                </a:solidFill>
              </a:rPr>
              <a:t>Weapon system </a:t>
            </a:r>
            <a:r>
              <a:rPr lang="en-US" sz="1500" dirty="0">
                <a:solidFill>
                  <a:schemeClr val="tx1">
                    <a:lumMod val="65000"/>
                    <a:lumOff val="35000"/>
                  </a:schemeClr>
                </a:solidFill>
              </a:rPr>
              <a:t>is our shorthand for all programs where Digital Engineering is applied</a:t>
            </a:r>
            <a:endParaRPr lang="en-US" sz="1500" dirty="0">
              <a:latin typeface="+mj-lt"/>
            </a:endParaRPr>
          </a:p>
        </p:txBody>
      </p:sp>
    </p:spTree>
    <p:extLst>
      <p:ext uri="{BB962C8B-B14F-4D97-AF65-F5344CB8AC3E}">
        <p14:creationId xmlns:p14="http://schemas.microsoft.com/office/powerpoint/2010/main" val="2300653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D8D3C-F126-AD3D-2E75-EE188676A261}"/>
              </a:ext>
            </a:extLst>
          </p:cNvPr>
          <p:cNvPicPr>
            <a:picLocks noChangeAspect="1"/>
          </p:cNvPicPr>
          <p:nvPr/>
        </p:nvPicPr>
        <p:blipFill rotWithShape="1">
          <a:blip r:embed="rId2">
            <a:alphaModFix amt="35000"/>
          </a:blip>
          <a:srcRect l="17103" t="4390" r="16496" b="23824"/>
          <a:stretch/>
        </p:blipFill>
        <p:spPr>
          <a:xfrm>
            <a:off x="0" y="-1"/>
            <a:ext cx="9144000" cy="5143501"/>
          </a:xfrm>
          <a:prstGeom prst="rect">
            <a:avLst/>
          </a:prstGeom>
          <a:ln>
            <a:noFill/>
          </a:ln>
        </p:spPr>
      </p:pic>
      <p:sp>
        <p:nvSpPr>
          <p:cNvPr id="4" name="Rectangle 3">
            <a:extLst>
              <a:ext uri="{FF2B5EF4-FFF2-40B4-BE49-F238E27FC236}">
                <a16:creationId xmlns:a16="http://schemas.microsoft.com/office/drawing/2014/main" id="{7DB5F4E8-6B22-27E2-339E-4F84B86F0C7A}"/>
              </a:ext>
            </a:extLst>
          </p:cNvPr>
          <p:cNvSpPr/>
          <p:nvPr/>
        </p:nvSpPr>
        <p:spPr>
          <a:xfrm>
            <a:off x="0" y="2997200"/>
            <a:ext cx="9142413" cy="11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B7FE0-FA38-EA94-57E1-9AE7C65983F2}"/>
              </a:ext>
            </a:extLst>
          </p:cNvPr>
          <p:cNvSpPr>
            <a:spLocks noGrp="1"/>
          </p:cNvSpPr>
          <p:nvPr>
            <p:ph type="title"/>
          </p:nvPr>
        </p:nvSpPr>
        <p:spPr>
          <a:xfrm>
            <a:off x="-1587" y="2992438"/>
            <a:ext cx="9144000" cy="1427162"/>
          </a:xfrm>
          <a:solidFill>
            <a:schemeClr val="accent5">
              <a:lumMod val="40000"/>
              <a:lumOff val="60000"/>
            </a:schemeClr>
          </a:solidFill>
        </p:spPr>
        <p:txBody>
          <a:bodyPr>
            <a:normAutofit/>
          </a:bodyPr>
          <a:lstStyle/>
          <a:p>
            <a:r>
              <a:rPr lang="en-US" dirty="0"/>
              <a:t>Framework Part One:</a:t>
            </a:r>
            <a:br>
              <a:rPr lang="en-US" dirty="0"/>
            </a:br>
            <a:r>
              <a:rPr lang="en-US" dirty="0"/>
              <a:t>A DoD Digital Engineering Cost-Benefit Analysis Framework </a:t>
            </a:r>
          </a:p>
        </p:txBody>
      </p:sp>
    </p:spTree>
    <p:extLst>
      <p:ext uri="{BB962C8B-B14F-4D97-AF65-F5344CB8AC3E}">
        <p14:creationId xmlns:p14="http://schemas.microsoft.com/office/powerpoint/2010/main" val="333099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4F2C-72D0-926C-4EB4-70D980F4DD6A}"/>
              </a:ext>
            </a:extLst>
          </p:cNvPr>
          <p:cNvSpPr>
            <a:spLocks noGrp="1"/>
          </p:cNvSpPr>
          <p:nvPr>
            <p:ph type="title"/>
          </p:nvPr>
        </p:nvSpPr>
        <p:spPr/>
        <p:txBody>
          <a:bodyPr/>
          <a:lstStyle/>
          <a:p>
            <a:r>
              <a:rPr lang="en-US" dirty="0"/>
              <a:t>DoD Guidance for Cost-Benefit</a:t>
            </a:r>
          </a:p>
        </p:txBody>
      </p:sp>
      <p:sp>
        <p:nvSpPr>
          <p:cNvPr id="3" name="Text Placeholder 2">
            <a:extLst>
              <a:ext uri="{FF2B5EF4-FFF2-40B4-BE49-F238E27FC236}">
                <a16:creationId xmlns:a16="http://schemas.microsoft.com/office/drawing/2014/main" id="{5337ECC5-383A-84A5-881E-93A3B421C050}"/>
              </a:ext>
            </a:extLst>
          </p:cNvPr>
          <p:cNvSpPr>
            <a:spLocks noGrp="1"/>
          </p:cNvSpPr>
          <p:nvPr>
            <p:ph type="body" sz="quarter" idx="10"/>
          </p:nvPr>
        </p:nvSpPr>
        <p:spPr/>
        <p:txBody>
          <a:bodyPr>
            <a:normAutofit fontScale="55000" lnSpcReduction="20000"/>
          </a:bodyPr>
          <a:lstStyle/>
          <a:p>
            <a:r>
              <a:rPr lang="en-US" sz="3200" dirty="0"/>
              <a:t>DoD Instruction 7041.03, </a:t>
            </a:r>
            <a:r>
              <a:rPr lang="en-US" sz="3200" i="1" dirty="0"/>
              <a:t>Economic Analysis for Decision-making</a:t>
            </a:r>
            <a:r>
              <a:rPr lang="en-US" sz="3200" dirty="0"/>
              <a:t>, September 9, 2015 (Incorporating Change 1, October 2, 2017)</a:t>
            </a:r>
          </a:p>
          <a:p>
            <a:r>
              <a:rPr lang="en-US" sz="3200" dirty="0"/>
              <a:t>Air Force Instruction 65-501, </a:t>
            </a:r>
            <a:r>
              <a:rPr lang="en-US" sz="3200" i="1" dirty="0"/>
              <a:t>Economic Analysis</a:t>
            </a:r>
            <a:r>
              <a:rPr lang="en-US" sz="3200" dirty="0"/>
              <a:t>, October 29, 2018</a:t>
            </a:r>
          </a:p>
          <a:p>
            <a:r>
              <a:rPr lang="en-US" sz="3200" dirty="0"/>
              <a:t>U.S. Army, </a:t>
            </a:r>
            <a:r>
              <a:rPr lang="en-US" sz="3200" i="1" dirty="0"/>
              <a:t>Cost Benefit Analysis Guide</a:t>
            </a:r>
            <a:r>
              <a:rPr lang="en-US" sz="3200" dirty="0"/>
              <a:t>, 3rd Edition (V3.3), Updated as of: February 23, 2018</a:t>
            </a:r>
          </a:p>
          <a:p>
            <a:r>
              <a:rPr lang="en-US" sz="3200" dirty="0"/>
              <a:t>Department of the Navy, </a:t>
            </a:r>
            <a:r>
              <a:rPr lang="en-US" sz="3200" i="1" dirty="0"/>
              <a:t>Economic Analysis Guide</a:t>
            </a:r>
            <a:r>
              <a:rPr lang="en-US" sz="3200" dirty="0"/>
              <a:t>, 2013</a:t>
            </a:r>
          </a:p>
          <a:p>
            <a:r>
              <a:rPr lang="en-US" sz="3200" dirty="0"/>
              <a:t>Congressional Research Service, </a:t>
            </a:r>
            <a:r>
              <a:rPr lang="en-US" sz="3200" i="1" dirty="0"/>
              <a:t>Cost-Benefit Analysis and Financial Regulator Rulemaking</a:t>
            </a:r>
            <a:r>
              <a:rPr lang="en-US" sz="3200" dirty="0"/>
              <a:t>. Updated May 11, 2017</a:t>
            </a:r>
          </a:p>
          <a:p>
            <a:r>
              <a:rPr lang="en-US" sz="3200" i="1" dirty="0"/>
              <a:t>Military Cost-Benefit Analysis: Theory and Practice </a:t>
            </a:r>
            <a:r>
              <a:rPr lang="en-US" sz="3200" dirty="0"/>
              <a:t>(Routledge Studies in </a:t>
            </a:r>
            <a:r>
              <a:rPr lang="en-US" sz="3200" dirty="0" err="1"/>
              <a:t>Defence</a:t>
            </a:r>
            <a:r>
              <a:rPr lang="en-US" sz="3200" dirty="0"/>
              <a:t> and Peace Economics), June 8, 2015 (by Francois </a:t>
            </a:r>
            <a:r>
              <a:rPr lang="en-US" sz="3200" dirty="0" err="1"/>
              <a:t>Melese</a:t>
            </a:r>
            <a:r>
              <a:rPr lang="en-US" sz="3200" dirty="0"/>
              <a:t> (Editor), </a:t>
            </a:r>
            <a:r>
              <a:rPr lang="en-US" sz="3200" dirty="0" err="1"/>
              <a:t>Anke</a:t>
            </a:r>
            <a:r>
              <a:rPr lang="en-US" sz="3200" dirty="0"/>
              <a:t> Richter (Editor), Binyam Solomon (Editor))</a:t>
            </a:r>
          </a:p>
          <a:p>
            <a:r>
              <a:rPr lang="en-US" sz="3200" dirty="0"/>
              <a:t>Defense Acquisition Guidebook – Trade Studies, September 21, 2022</a:t>
            </a:r>
          </a:p>
        </p:txBody>
      </p:sp>
    </p:spTree>
    <p:extLst>
      <p:ext uri="{BB962C8B-B14F-4D97-AF65-F5344CB8AC3E}">
        <p14:creationId xmlns:p14="http://schemas.microsoft.com/office/powerpoint/2010/main" val="411693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6CCB-8A0A-11C6-3BC7-4E1F27DA68C2}"/>
              </a:ext>
            </a:extLst>
          </p:cNvPr>
          <p:cNvSpPr>
            <a:spLocks noGrp="1"/>
          </p:cNvSpPr>
          <p:nvPr>
            <p:ph type="title"/>
          </p:nvPr>
        </p:nvSpPr>
        <p:spPr/>
        <p:txBody>
          <a:bodyPr/>
          <a:lstStyle/>
          <a:p>
            <a:r>
              <a:rPr lang="en-US" b="1" dirty="0"/>
              <a:t>Disclaimer</a:t>
            </a:r>
          </a:p>
        </p:txBody>
      </p:sp>
      <p:sp>
        <p:nvSpPr>
          <p:cNvPr id="3" name="Text Placeholder 2">
            <a:extLst>
              <a:ext uri="{FF2B5EF4-FFF2-40B4-BE49-F238E27FC236}">
                <a16:creationId xmlns:a16="http://schemas.microsoft.com/office/drawing/2014/main" id="{062C1E2B-E67E-4187-639C-7509051AFCC0}"/>
              </a:ext>
            </a:extLst>
          </p:cNvPr>
          <p:cNvSpPr>
            <a:spLocks noGrp="1"/>
          </p:cNvSpPr>
          <p:nvPr>
            <p:ph type="body" sz="quarter" idx="10"/>
          </p:nvPr>
        </p:nvSpPr>
        <p:spPr/>
        <p:txBody>
          <a:bodyPr/>
          <a:lstStyle/>
          <a:p>
            <a:pPr marL="0" indent="0" algn="ctr">
              <a:spcBef>
                <a:spcPts val="0"/>
              </a:spcBef>
              <a:buNone/>
            </a:pPr>
            <a:r>
              <a:rPr lang="en-US" dirty="0"/>
              <a:t>This presentation is strictly from </a:t>
            </a:r>
          </a:p>
          <a:p>
            <a:pPr marL="0" indent="0" algn="ctr">
              <a:spcBef>
                <a:spcPts val="0"/>
              </a:spcBef>
              <a:buNone/>
            </a:pPr>
            <a:r>
              <a:rPr lang="en-US" dirty="0"/>
              <a:t>the perspective of N. Peter Whitehead, PhD. </a:t>
            </a:r>
          </a:p>
          <a:p>
            <a:pPr marL="0" indent="0" algn="ctr">
              <a:buNone/>
            </a:pPr>
            <a:r>
              <a:rPr lang="en-US" u="sng" dirty="0"/>
              <a:t>It in no way reflects the perspective or opinions of any employers of Dr. Whitehead current or past, to include the RAND Corporation. </a:t>
            </a:r>
          </a:p>
          <a:p>
            <a:pPr marL="0" indent="0" algn="ctr">
              <a:buNone/>
            </a:pPr>
            <a:r>
              <a:rPr lang="en-US" dirty="0"/>
              <a:t>Please consider this perspective uniquely as such and do not draw any conclusions outside that scope.</a:t>
            </a:r>
          </a:p>
          <a:p>
            <a:pPr marL="0" indent="0" algn="ctr">
              <a:buNone/>
            </a:pPr>
            <a:endParaRPr lang="en-US" dirty="0"/>
          </a:p>
        </p:txBody>
      </p:sp>
    </p:spTree>
    <p:extLst>
      <p:ext uri="{BB962C8B-B14F-4D97-AF65-F5344CB8AC3E}">
        <p14:creationId xmlns:p14="http://schemas.microsoft.com/office/powerpoint/2010/main" val="2146730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4696-B0FB-308D-395D-0DE11872C78E}"/>
              </a:ext>
            </a:extLst>
          </p:cNvPr>
          <p:cNvSpPr>
            <a:spLocks noGrp="1"/>
          </p:cNvSpPr>
          <p:nvPr>
            <p:ph type="title"/>
          </p:nvPr>
        </p:nvSpPr>
        <p:spPr/>
        <p:txBody>
          <a:bodyPr/>
          <a:lstStyle/>
          <a:p>
            <a:r>
              <a:rPr lang="en-US" dirty="0"/>
              <a:t>Cost-Benefit Context</a:t>
            </a:r>
          </a:p>
        </p:txBody>
      </p:sp>
      <p:graphicFrame>
        <p:nvGraphicFramePr>
          <p:cNvPr id="4" name="Table 4">
            <a:extLst>
              <a:ext uri="{FF2B5EF4-FFF2-40B4-BE49-F238E27FC236}">
                <a16:creationId xmlns:a16="http://schemas.microsoft.com/office/drawing/2014/main" id="{D42C1DB1-1FBC-3BFF-1089-7E7F8796DB31}"/>
              </a:ext>
            </a:extLst>
          </p:cNvPr>
          <p:cNvGraphicFramePr>
            <a:graphicFrameLocks noGrp="1"/>
          </p:cNvGraphicFramePr>
          <p:nvPr>
            <p:extLst>
              <p:ext uri="{D42A27DB-BD31-4B8C-83A1-F6EECF244321}">
                <p14:modId xmlns:p14="http://schemas.microsoft.com/office/powerpoint/2010/main" val="3707932363"/>
              </p:ext>
            </p:extLst>
          </p:nvPr>
        </p:nvGraphicFramePr>
        <p:xfrm>
          <a:off x="457200" y="1063228"/>
          <a:ext cx="8229600" cy="372647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456400266"/>
                    </a:ext>
                  </a:extLst>
                </a:gridCol>
                <a:gridCol w="4114800">
                  <a:extLst>
                    <a:ext uri="{9D8B030D-6E8A-4147-A177-3AD203B41FA5}">
                      <a16:colId xmlns:a16="http://schemas.microsoft.com/office/drawing/2014/main" val="2050011918"/>
                    </a:ext>
                  </a:extLst>
                </a:gridCol>
              </a:tblGrid>
              <a:tr h="392019">
                <a:tc gridSpan="2">
                  <a:txBody>
                    <a:bodyPr/>
                    <a:lstStyle/>
                    <a:p>
                      <a:pPr algn="ctr"/>
                      <a:r>
                        <a:rPr lang="en-US" b="0" dirty="0">
                          <a:solidFill>
                            <a:schemeClr val="bg1"/>
                          </a:solidFill>
                        </a:rPr>
                        <a:t>Two Contexts for Cost-Benefit Analysis (CBA)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B929C"/>
                    </a:solidFill>
                  </a:tcPr>
                </a:tc>
                <a:tc hMerge="1">
                  <a:txBody>
                    <a:bodyPr/>
                    <a:lstStyle/>
                    <a:p>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5442121"/>
                  </a:ext>
                </a:extLst>
              </a:tr>
              <a:tr h="966623">
                <a:tc>
                  <a:txBody>
                    <a:bodyPr/>
                    <a:lstStyle/>
                    <a:p>
                      <a:pPr marL="9525" indent="-9525">
                        <a:tabLst/>
                      </a:pPr>
                      <a:r>
                        <a:rPr lang="en-US" sz="1800" b="1" i="1" dirty="0"/>
                        <a:t>Ex ante analysis:  </a:t>
                      </a:r>
                      <a:r>
                        <a:rPr lang="en-US" sz="1800" i="0" dirty="0"/>
                        <a:t>Considers the costs and benefits of proposed Digital Engineering activities </a:t>
                      </a:r>
                      <a:br>
                        <a:rPr lang="en-US" sz="1800" i="0" dirty="0"/>
                      </a:br>
                      <a:r>
                        <a:rPr lang="en-US" sz="1800" i="0" dirty="0"/>
                        <a:t>to inform implementation decision</a:t>
                      </a:r>
                    </a:p>
                  </a:txBody>
                  <a:tcPr>
                    <a:lnL w="12700" cmpd="sng">
                      <a:noFill/>
                    </a:lnL>
                    <a:lnR w="12700" cap="flat" cmpd="sng" algn="ctr">
                      <a:solidFill>
                        <a:srgbClr val="9D7A5C"/>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CFB7"/>
                    </a:solidFill>
                  </a:tcPr>
                </a:tc>
                <a:tc>
                  <a:txBody>
                    <a:bodyPr/>
                    <a:lstStyle/>
                    <a:p>
                      <a:r>
                        <a:rPr lang="en-US" sz="1800" b="1" i="1" dirty="0"/>
                        <a:t>Ex post </a:t>
                      </a:r>
                      <a:r>
                        <a:rPr lang="en-US" sz="1800" b="1" dirty="0"/>
                        <a:t>analysis:  </a:t>
                      </a:r>
                      <a:r>
                        <a:rPr lang="en-US" sz="1800" i="0" dirty="0"/>
                        <a:t>Evaluates how Digital Engineering activities performed (after the fact) using observed data on program outcome</a:t>
                      </a:r>
                      <a:endParaRPr lang="en-US" b="0" i="0" dirty="0">
                        <a:solidFill>
                          <a:schemeClr val="tx1"/>
                        </a:solidFill>
                      </a:endParaRPr>
                    </a:p>
                  </a:txBody>
                  <a:tcPr>
                    <a:lnL w="12700" cap="flat" cmpd="sng" algn="ctr">
                      <a:solidFill>
                        <a:srgbClr val="9D7A5C"/>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8CFB7"/>
                    </a:solidFill>
                  </a:tcPr>
                </a:tc>
                <a:extLst>
                  <a:ext uri="{0D108BD9-81ED-4DB2-BD59-A6C34878D82A}">
                    <a16:rowId xmlns:a16="http://schemas.microsoft.com/office/drawing/2014/main" val="1770938306"/>
                  </a:ext>
                </a:extLst>
              </a:tr>
              <a:tr h="192121">
                <a:tc gridSpan="2">
                  <a:txBody>
                    <a:bodyPr/>
                    <a:lstStyle/>
                    <a:p>
                      <a:pPr marL="285750" indent="-285750">
                        <a:buFont typeface="Arial" panose="020B0604020202020204" pitchFamily="34" charset="0"/>
                        <a:buChar char="•"/>
                      </a:pPr>
                      <a:endParaRPr lang="en-US" sz="9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369715413"/>
                  </a:ext>
                </a:extLst>
              </a:tr>
              <a:tr h="1917135">
                <a:tc gridSpan="2">
                  <a:txBody>
                    <a:bodyPr/>
                    <a:lstStyle/>
                    <a:p>
                      <a:pPr algn="ctr">
                        <a:spcAft>
                          <a:spcPts val="300"/>
                        </a:spcAft>
                      </a:pPr>
                      <a:r>
                        <a:rPr lang="en-US" sz="1800" b="0" dirty="0">
                          <a:solidFill>
                            <a:schemeClr val="tx1"/>
                          </a:solidFill>
                        </a:rPr>
                        <a:t>SOME OBSERVATONS</a:t>
                      </a:r>
                    </a:p>
                    <a:p>
                      <a:pPr marL="285750" indent="-285750">
                        <a:buFont typeface="Arial" panose="020B0604020202020204" pitchFamily="34" charset="0"/>
                        <a:buChar char="•"/>
                      </a:pPr>
                      <a:r>
                        <a:rPr lang="en-US" sz="1800" dirty="0"/>
                        <a:t>No formal </a:t>
                      </a:r>
                      <a:r>
                        <a:rPr lang="en-US" sz="1800" i="1" dirty="0"/>
                        <a:t>ex post </a:t>
                      </a:r>
                      <a:r>
                        <a:rPr lang="en-US" sz="1800" dirty="0"/>
                        <a:t>or </a:t>
                      </a:r>
                      <a:r>
                        <a:rPr lang="en-US" sz="1800" i="1" dirty="0"/>
                        <a:t>ex ante </a:t>
                      </a:r>
                      <a:r>
                        <a:rPr lang="en-US" sz="1800" dirty="0"/>
                        <a:t>assessments of Digital Engineering or MBSE implemented to date for DoD</a:t>
                      </a:r>
                    </a:p>
                    <a:p>
                      <a:pPr marL="285750" indent="-285750">
                        <a:buFont typeface="Arial" panose="020B0604020202020204" pitchFamily="34" charset="0"/>
                        <a:buChar char="•"/>
                      </a:pPr>
                      <a:r>
                        <a:rPr lang="en-US" sz="1800" dirty="0"/>
                        <a:t>To conduct an </a:t>
                      </a:r>
                      <a:r>
                        <a:rPr lang="en-US" sz="1800" i="1" dirty="0"/>
                        <a:t>ex ante </a:t>
                      </a:r>
                      <a:r>
                        <a:rPr lang="en-US" sz="1800" dirty="0"/>
                        <a:t>analysis, one would hope to draw on findings from </a:t>
                      </a:r>
                      <a:r>
                        <a:rPr lang="en-US" sz="1800" i="1" dirty="0"/>
                        <a:t>ex post </a:t>
                      </a:r>
                      <a:r>
                        <a:rPr lang="en-US" sz="1800" dirty="0"/>
                        <a:t>assessment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0747027"/>
                  </a:ext>
                </a:extLst>
              </a:tr>
            </a:tbl>
          </a:graphicData>
        </a:graphic>
      </p:graphicFrame>
    </p:spTree>
    <p:extLst>
      <p:ext uri="{BB962C8B-B14F-4D97-AF65-F5344CB8AC3E}">
        <p14:creationId xmlns:p14="http://schemas.microsoft.com/office/powerpoint/2010/main" val="50618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C8AC-1360-2A90-CB42-C4E52C3AD62C}"/>
              </a:ext>
            </a:extLst>
          </p:cNvPr>
          <p:cNvSpPr>
            <a:spLocks noGrp="1"/>
          </p:cNvSpPr>
          <p:nvPr>
            <p:ph type="title"/>
          </p:nvPr>
        </p:nvSpPr>
        <p:spPr/>
        <p:txBody>
          <a:bodyPr/>
          <a:lstStyle/>
          <a:p>
            <a:r>
              <a:rPr lang="en-US" dirty="0"/>
              <a:t>DoD Instruction 7041.03</a:t>
            </a:r>
          </a:p>
        </p:txBody>
      </p:sp>
      <p:sp>
        <p:nvSpPr>
          <p:cNvPr id="3" name="Text Placeholder 2">
            <a:extLst>
              <a:ext uri="{FF2B5EF4-FFF2-40B4-BE49-F238E27FC236}">
                <a16:creationId xmlns:a16="http://schemas.microsoft.com/office/drawing/2014/main" id="{69A00A38-EECA-88DD-01D8-ED5B6EF83576}"/>
              </a:ext>
            </a:extLst>
          </p:cNvPr>
          <p:cNvSpPr>
            <a:spLocks noGrp="1"/>
          </p:cNvSpPr>
          <p:nvPr>
            <p:ph type="body" sz="quarter" idx="10"/>
          </p:nvPr>
        </p:nvSpPr>
        <p:spPr/>
        <p:txBody>
          <a:bodyPr>
            <a:normAutofit lnSpcReduction="10000"/>
          </a:bodyPr>
          <a:lstStyle/>
          <a:p>
            <a:r>
              <a:rPr lang="en-US" sz="1500" dirty="0"/>
              <a:t>“A sound economic analysis recognizes that there are alternative ways to meet a given objective and that each alternative requires certain resources and produces certain results.”</a:t>
            </a:r>
          </a:p>
          <a:p>
            <a:pPr lvl="1"/>
            <a:r>
              <a:rPr lang="en-US" sz="1200" dirty="0"/>
              <a:t>Assessment of the resources Digital Engineering requires and the alternatives </a:t>
            </a:r>
          </a:p>
          <a:p>
            <a:r>
              <a:rPr lang="en-US" sz="1500" dirty="0"/>
              <a:t>“The statement of the objective should clearly define and quantify (to the extent possible) the function to be accomplished. The statement of the objective should not assume a specific means of achieving the desired result.”</a:t>
            </a:r>
          </a:p>
          <a:p>
            <a:pPr lvl="1"/>
            <a:r>
              <a:rPr lang="en-US" sz="1200" u="sng" dirty="0"/>
              <a:t>Digital Engineering should not be a goal</a:t>
            </a:r>
            <a:r>
              <a:rPr lang="en-US" sz="1200" dirty="0"/>
              <a:t>, but instead a means to a weapon system program goal</a:t>
            </a:r>
          </a:p>
          <a:p>
            <a:r>
              <a:rPr lang="en-US" sz="1500" dirty="0"/>
              <a:t>“Base economic analysis on facts and data whenever possible. Since economic analysis deals with costs and benefits occurring in the future, assumptions must be made to account for the uncertainties.”</a:t>
            </a:r>
          </a:p>
          <a:p>
            <a:pPr lvl="1"/>
            <a:r>
              <a:rPr lang="en-US" sz="1200" dirty="0"/>
              <a:t>Digital Engineering costs and benefits should be based on empirical evidence; a range of possible outcomes should be acknowledged</a:t>
            </a:r>
          </a:p>
          <a:p>
            <a:r>
              <a:rPr lang="en-US" sz="1500" dirty="0"/>
              <a:t>“When quantification is not possible, the analyst should still attempt to document significant (qualitative) costs and benefits. Minimally, qualitative costs or benefits should be discussed in narrative format.”</a:t>
            </a:r>
          </a:p>
        </p:txBody>
      </p:sp>
    </p:spTree>
    <p:extLst>
      <p:ext uri="{BB962C8B-B14F-4D97-AF65-F5344CB8AC3E}">
        <p14:creationId xmlns:p14="http://schemas.microsoft.com/office/powerpoint/2010/main" val="283152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E7336-2014-9F54-BAEA-7872904F63F3}"/>
              </a:ext>
            </a:extLst>
          </p:cNvPr>
          <p:cNvSpPr>
            <a:spLocks noGrp="1"/>
          </p:cNvSpPr>
          <p:nvPr>
            <p:ph type="title"/>
          </p:nvPr>
        </p:nvSpPr>
        <p:spPr/>
        <p:txBody>
          <a:bodyPr/>
          <a:lstStyle/>
          <a:p>
            <a:r>
              <a:rPr lang="en-US" dirty="0"/>
              <a:t>Digital Engineering Cost-Benefit Analysis Steps</a:t>
            </a:r>
          </a:p>
        </p:txBody>
      </p:sp>
      <p:sp>
        <p:nvSpPr>
          <p:cNvPr id="4" name="TextBox 3">
            <a:extLst>
              <a:ext uri="{FF2B5EF4-FFF2-40B4-BE49-F238E27FC236}">
                <a16:creationId xmlns:a16="http://schemas.microsoft.com/office/drawing/2014/main" id="{1EEE4CE3-2A74-DDB8-21C7-4D72171FFCCA}"/>
              </a:ext>
            </a:extLst>
          </p:cNvPr>
          <p:cNvSpPr txBox="1"/>
          <p:nvPr/>
        </p:nvSpPr>
        <p:spPr>
          <a:xfrm>
            <a:off x="0" y="4358810"/>
            <a:ext cx="9144000" cy="507831"/>
          </a:xfrm>
          <a:prstGeom prst="rect">
            <a:avLst/>
          </a:prstGeom>
          <a:solidFill>
            <a:srgbClr val="E8CFB7"/>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US" sz="1500" dirty="0">
                <a:solidFill>
                  <a:schemeClr val="tx1">
                    <a:lumMod val="75000"/>
                    <a:lumOff val="25000"/>
                  </a:schemeClr>
                </a:solidFill>
              </a:rPr>
              <a:t>Our approach recognized that many programs are in the process of implementing Digital Engineering, </a:t>
            </a:r>
            <a:br>
              <a:rPr lang="en-US" sz="1500" dirty="0">
                <a:solidFill>
                  <a:schemeClr val="tx1">
                    <a:lumMod val="75000"/>
                    <a:lumOff val="25000"/>
                  </a:schemeClr>
                </a:solidFill>
              </a:rPr>
            </a:br>
            <a:r>
              <a:rPr lang="en-US" sz="1500" dirty="0">
                <a:solidFill>
                  <a:schemeClr val="tx1">
                    <a:lumMod val="75000"/>
                    <a:lumOff val="25000"/>
                  </a:schemeClr>
                </a:solidFill>
              </a:rPr>
              <a:t>but their costs and benefits are not likely to be fully understood at this point </a:t>
            </a:r>
          </a:p>
        </p:txBody>
      </p:sp>
      <p:sp>
        <p:nvSpPr>
          <p:cNvPr id="8" name="Freeform 7">
            <a:extLst>
              <a:ext uri="{FF2B5EF4-FFF2-40B4-BE49-F238E27FC236}">
                <a16:creationId xmlns:a16="http://schemas.microsoft.com/office/drawing/2014/main" id="{7CF30C4E-44ED-E05B-C8B6-A80236C0C86C}"/>
              </a:ext>
            </a:extLst>
          </p:cNvPr>
          <p:cNvSpPr/>
          <p:nvPr/>
        </p:nvSpPr>
        <p:spPr>
          <a:xfrm>
            <a:off x="640686" y="846753"/>
            <a:ext cx="8062731" cy="564457"/>
          </a:xfrm>
          <a:custGeom>
            <a:avLst/>
            <a:gdLst>
              <a:gd name="connsiteX0" fmla="*/ 0 w 6740961"/>
              <a:gd name="connsiteY0" fmla="*/ 0 h 508162"/>
              <a:gd name="connsiteX1" fmla="*/ 6740961 w 6740961"/>
              <a:gd name="connsiteY1" fmla="*/ 0 h 508162"/>
              <a:gd name="connsiteX2" fmla="*/ 6740961 w 6740961"/>
              <a:gd name="connsiteY2" fmla="*/ 508162 h 508162"/>
              <a:gd name="connsiteX3" fmla="*/ 0 w 6740961"/>
              <a:gd name="connsiteY3" fmla="*/ 508162 h 508162"/>
              <a:gd name="connsiteX4" fmla="*/ 0 w 6740961"/>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0961" h="508162">
                <a:moveTo>
                  <a:pt x="0" y="0"/>
                </a:moveTo>
                <a:lnTo>
                  <a:pt x="6740961" y="0"/>
                </a:lnTo>
                <a:lnTo>
                  <a:pt x="6740961" y="508162"/>
                </a:lnTo>
                <a:lnTo>
                  <a:pt x="0" y="508162"/>
                </a:lnTo>
                <a:lnTo>
                  <a:pt x="0" y="0"/>
                </a:lnTo>
                <a:close/>
              </a:path>
            </a:pathLst>
          </a:custGeom>
          <a:solidFill>
            <a:srgbClr val="9D7A5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27940" rIns="27940" bIns="27940" numCol="1" spcCol="1270" anchor="ctr" anchorCtr="0">
            <a:noAutofit/>
          </a:bodyPr>
          <a:lstStyle/>
          <a:p>
            <a:pPr marL="0" lvl="0" indent="0" algn="l" defTabSz="488950" rtl="0">
              <a:lnSpc>
                <a:spcPct val="90000"/>
              </a:lnSpc>
              <a:spcBef>
                <a:spcPct val="0"/>
              </a:spcBef>
              <a:spcAft>
                <a:spcPct val="35000"/>
              </a:spcAft>
              <a:buNone/>
            </a:pPr>
            <a:r>
              <a:rPr lang="en-US" sz="1500" kern="1200" dirty="0">
                <a:solidFill>
                  <a:schemeClr val="bg1"/>
                </a:solidFill>
              </a:rPr>
              <a:t>Understand the weapon system goals over its lifecycle and determine what type of analysis is needed</a:t>
            </a:r>
          </a:p>
        </p:txBody>
      </p:sp>
      <p:sp>
        <p:nvSpPr>
          <p:cNvPr id="9" name="Oval 8">
            <a:extLst>
              <a:ext uri="{FF2B5EF4-FFF2-40B4-BE49-F238E27FC236}">
                <a16:creationId xmlns:a16="http://schemas.microsoft.com/office/drawing/2014/main" id="{39EF1767-297F-3F2E-6705-FD9C4DAE2DFA}"/>
              </a:ext>
            </a:extLst>
          </p:cNvPr>
          <p:cNvSpPr/>
          <p:nvPr/>
        </p:nvSpPr>
        <p:spPr>
          <a:xfrm>
            <a:off x="407911" y="892376"/>
            <a:ext cx="475488" cy="478220"/>
          </a:xfrm>
          <a:prstGeom prst="ellipse">
            <a:avLst/>
          </a:prstGeom>
          <a:ln>
            <a:solidFill>
              <a:srgbClr val="9D7A5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dirty="0">
                <a:solidFill>
                  <a:srgbClr val="9D7A5C"/>
                </a:solidFill>
              </a:rPr>
              <a:t>1</a:t>
            </a:r>
          </a:p>
        </p:txBody>
      </p:sp>
      <p:sp>
        <p:nvSpPr>
          <p:cNvPr id="10" name="Freeform 9">
            <a:extLst>
              <a:ext uri="{FF2B5EF4-FFF2-40B4-BE49-F238E27FC236}">
                <a16:creationId xmlns:a16="http://schemas.microsoft.com/office/drawing/2014/main" id="{34389449-B6A9-E011-65D6-D8ADA9D634F4}"/>
              </a:ext>
            </a:extLst>
          </p:cNvPr>
          <p:cNvSpPr/>
          <p:nvPr/>
        </p:nvSpPr>
        <p:spPr>
          <a:xfrm>
            <a:off x="640687" y="1499899"/>
            <a:ext cx="8062730" cy="587812"/>
          </a:xfrm>
          <a:custGeom>
            <a:avLst/>
            <a:gdLst>
              <a:gd name="connsiteX0" fmla="*/ 0 w 6965227"/>
              <a:gd name="connsiteY0" fmla="*/ 0 h 508162"/>
              <a:gd name="connsiteX1" fmla="*/ 6965227 w 6965227"/>
              <a:gd name="connsiteY1" fmla="*/ 0 h 508162"/>
              <a:gd name="connsiteX2" fmla="*/ 6965227 w 6965227"/>
              <a:gd name="connsiteY2" fmla="*/ 508162 h 508162"/>
              <a:gd name="connsiteX3" fmla="*/ 0 w 6965227"/>
              <a:gd name="connsiteY3" fmla="*/ 508162 h 508162"/>
              <a:gd name="connsiteX4" fmla="*/ 0 w 6965227"/>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5227" h="508162">
                <a:moveTo>
                  <a:pt x="0" y="0"/>
                </a:moveTo>
                <a:lnTo>
                  <a:pt x="6965227" y="0"/>
                </a:lnTo>
                <a:lnTo>
                  <a:pt x="6965227" y="508162"/>
                </a:lnTo>
                <a:lnTo>
                  <a:pt x="0" y="508162"/>
                </a:lnTo>
                <a:lnTo>
                  <a:pt x="0" y="0"/>
                </a:lnTo>
                <a:close/>
              </a:path>
            </a:pathLst>
          </a:custGeom>
          <a:solidFill>
            <a:srgbClr val="9D7A5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27940" rIns="27940" bIns="27940" numCol="1" spcCol="1270" anchor="ctr" anchorCtr="0">
            <a:noAutofit/>
          </a:bodyPr>
          <a:lstStyle/>
          <a:p>
            <a:pPr marL="0" lvl="0" indent="0" algn="l" defTabSz="488950">
              <a:lnSpc>
                <a:spcPct val="90000"/>
              </a:lnSpc>
              <a:spcBef>
                <a:spcPct val="0"/>
              </a:spcBef>
              <a:spcAft>
                <a:spcPct val="35000"/>
              </a:spcAft>
              <a:buFont typeface="+mj-lt"/>
              <a:buNone/>
            </a:pPr>
            <a:r>
              <a:rPr lang="en-US" sz="1500" kern="1200" dirty="0">
                <a:solidFill>
                  <a:schemeClr val="bg1"/>
                </a:solidFill>
                <a:ea typeface="Times New Roman" panose="02020603050405020304" pitchFamily="18" charset="0"/>
                <a:cs typeface="Times New Roman" panose="02020603050405020304" pitchFamily="18" charset="0"/>
              </a:rPr>
              <a:t>Identify and select specific Digital Engineering activities for analysis (e.g., develop and use of “digital models” for acquisition activities) and what would be done if Digital Engineering is not pursued</a:t>
            </a:r>
            <a:endParaRPr lang="en-US" sz="1500" kern="1200" dirty="0">
              <a:solidFill>
                <a:schemeClr val="bg1"/>
              </a:solidFill>
            </a:endParaRPr>
          </a:p>
        </p:txBody>
      </p:sp>
      <p:sp>
        <p:nvSpPr>
          <p:cNvPr id="11" name="Oval 10">
            <a:extLst>
              <a:ext uri="{FF2B5EF4-FFF2-40B4-BE49-F238E27FC236}">
                <a16:creationId xmlns:a16="http://schemas.microsoft.com/office/drawing/2014/main" id="{FA8BD642-8878-4B58-FA63-42735EB23009}"/>
              </a:ext>
            </a:extLst>
          </p:cNvPr>
          <p:cNvSpPr/>
          <p:nvPr/>
        </p:nvSpPr>
        <p:spPr>
          <a:xfrm>
            <a:off x="407911" y="1556511"/>
            <a:ext cx="475488" cy="478220"/>
          </a:xfrm>
          <a:prstGeom prst="ellipse">
            <a:avLst/>
          </a:prstGeom>
          <a:ln>
            <a:solidFill>
              <a:srgbClr val="9D7A5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dirty="0">
                <a:solidFill>
                  <a:srgbClr val="9D7A5C"/>
                </a:solidFill>
              </a:rPr>
              <a:t>2</a:t>
            </a:r>
          </a:p>
        </p:txBody>
      </p:sp>
      <p:sp>
        <p:nvSpPr>
          <p:cNvPr id="12" name="Freeform 11">
            <a:extLst>
              <a:ext uri="{FF2B5EF4-FFF2-40B4-BE49-F238E27FC236}">
                <a16:creationId xmlns:a16="http://schemas.microsoft.com/office/drawing/2014/main" id="{0DD1B271-BAD6-0CF5-122E-41662C1C4088}"/>
              </a:ext>
            </a:extLst>
          </p:cNvPr>
          <p:cNvSpPr/>
          <p:nvPr/>
        </p:nvSpPr>
        <p:spPr>
          <a:xfrm>
            <a:off x="640687" y="2176399"/>
            <a:ext cx="8062730" cy="624070"/>
          </a:xfrm>
          <a:custGeom>
            <a:avLst/>
            <a:gdLst>
              <a:gd name="connsiteX0" fmla="*/ 0 w 6853467"/>
              <a:gd name="connsiteY0" fmla="*/ 0 h 508162"/>
              <a:gd name="connsiteX1" fmla="*/ 6853467 w 6853467"/>
              <a:gd name="connsiteY1" fmla="*/ 0 h 508162"/>
              <a:gd name="connsiteX2" fmla="*/ 6853467 w 6853467"/>
              <a:gd name="connsiteY2" fmla="*/ 508162 h 508162"/>
              <a:gd name="connsiteX3" fmla="*/ 0 w 6853467"/>
              <a:gd name="connsiteY3" fmla="*/ 508162 h 508162"/>
              <a:gd name="connsiteX4" fmla="*/ 0 w 6853467"/>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3467" h="508162">
                <a:moveTo>
                  <a:pt x="0" y="0"/>
                </a:moveTo>
                <a:lnTo>
                  <a:pt x="6853467" y="0"/>
                </a:lnTo>
                <a:lnTo>
                  <a:pt x="6853467" y="508162"/>
                </a:lnTo>
                <a:lnTo>
                  <a:pt x="0" y="508162"/>
                </a:lnTo>
                <a:lnTo>
                  <a:pt x="0" y="0"/>
                </a:lnTo>
                <a:close/>
              </a:path>
            </a:pathLst>
          </a:custGeom>
          <a:solidFill>
            <a:srgbClr val="9D7A5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27940" rIns="27940" bIns="27940" numCol="1" spcCol="1270" anchor="ctr" anchorCtr="0">
            <a:noAutofit/>
          </a:bodyPr>
          <a:lstStyle/>
          <a:p>
            <a:pPr marL="0" lvl="0" indent="0" algn="l" defTabSz="488950">
              <a:lnSpc>
                <a:spcPct val="90000"/>
              </a:lnSpc>
              <a:spcBef>
                <a:spcPct val="0"/>
              </a:spcBef>
              <a:spcAft>
                <a:spcPct val="35000"/>
              </a:spcAft>
              <a:buFont typeface="+mj-lt"/>
              <a:buNone/>
            </a:pPr>
            <a:r>
              <a:rPr lang="en-US" sz="1500" kern="1200" dirty="0">
                <a:solidFill>
                  <a:schemeClr val="bg1"/>
                </a:solidFill>
                <a:ea typeface="Times New Roman" panose="02020603050405020304" pitchFamily="18" charset="0"/>
                <a:cs typeface="Times New Roman" panose="02020603050405020304" pitchFamily="18" charset="0"/>
              </a:rPr>
              <a:t>For each Digital Engineering activity, characterize what up front investments are required (e.g., investments in workforce, data rights, IT infrastructure, models/tools, etc.)</a:t>
            </a:r>
            <a:endParaRPr lang="en-US" sz="1500" kern="1200" dirty="0">
              <a:solidFill>
                <a:schemeClr val="bg1"/>
              </a:solidFill>
            </a:endParaRPr>
          </a:p>
        </p:txBody>
      </p:sp>
      <p:sp>
        <p:nvSpPr>
          <p:cNvPr id="13" name="Oval 12">
            <a:extLst>
              <a:ext uri="{FF2B5EF4-FFF2-40B4-BE49-F238E27FC236}">
                <a16:creationId xmlns:a16="http://schemas.microsoft.com/office/drawing/2014/main" id="{173B2782-14A2-D01A-186F-FFCE969D40EE}"/>
              </a:ext>
            </a:extLst>
          </p:cNvPr>
          <p:cNvSpPr/>
          <p:nvPr/>
        </p:nvSpPr>
        <p:spPr>
          <a:xfrm>
            <a:off x="407911" y="2244828"/>
            <a:ext cx="475488" cy="478220"/>
          </a:xfrm>
          <a:prstGeom prst="ellipse">
            <a:avLst/>
          </a:prstGeom>
          <a:ln>
            <a:solidFill>
              <a:srgbClr val="9D7A5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dirty="0">
                <a:solidFill>
                  <a:srgbClr val="9D7A5C"/>
                </a:solidFill>
              </a:rPr>
              <a:t>3</a:t>
            </a:r>
          </a:p>
        </p:txBody>
      </p:sp>
      <p:sp>
        <p:nvSpPr>
          <p:cNvPr id="14" name="Freeform 13">
            <a:extLst>
              <a:ext uri="{FF2B5EF4-FFF2-40B4-BE49-F238E27FC236}">
                <a16:creationId xmlns:a16="http://schemas.microsoft.com/office/drawing/2014/main" id="{88956EE6-2A8B-4206-4CDC-3C5868A6BF5F}"/>
              </a:ext>
            </a:extLst>
          </p:cNvPr>
          <p:cNvSpPr/>
          <p:nvPr/>
        </p:nvSpPr>
        <p:spPr>
          <a:xfrm>
            <a:off x="640687" y="2889157"/>
            <a:ext cx="8062730" cy="740950"/>
          </a:xfrm>
          <a:custGeom>
            <a:avLst/>
            <a:gdLst>
              <a:gd name="connsiteX0" fmla="*/ 0 w 6965227"/>
              <a:gd name="connsiteY0" fmla="*/ 0 h 508162"/>
              <a:gd name="connsiteX1" fmla="*/ 6965227 w 6965227"/>
              <a:gd name="connsiteY1" fmla="*/ 0 h 508162"/>
              <a:gd name="connsiteX2" fmla="*/ 6965227 w 6965227"/>
              <a:gd name="connsiteY2" fmla="*/ 508162 h 508162"/>
              <a:gd name="connsiteX3" fmla="*/ 0 w 6965227"/>
              <a:gd name="connsiteY3" fmla="*/ 508162 h 508162"/>
              <a:gd name="connsiteX4" fmla="*/ 0 w 6965227"/>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5227" h="508162">
                <a:moveTo>
                  <a:pt x="0" y="0"/>
                </a:moveTo>
                <a:lnTo>
                  <a:pt x="6965227" y="0"/>
                </a:lnTo>
                <a:lnTo>
                  <a:pt x="6965227" y="508162"/>
                </a:lnTo>
                <a:lnTo>
                  <a:pt x="0" y="508162"/>
                </a:lnTo>
                <a:lnTo>
                  <a:pt x="0" y="0"/>
                </a:lnTo>
                <a:close/>
              </a:path>
            </a:pathLst>
          </a:custGeom>
          <a:solidFill>
            <a:srgbClr val="9D7A5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27940" rIns="27940" bIns="27940" numCol="1" spcCol="1270" anchor="ctr" anchorCtr="0">
            <a:noAutofit/>
          </a:bodyPr>
          <a:lstStyle/>
          <a:p>
            <a:pPr marL="0" lvl="0" indent="0" algn="l" defTabSz="488950">
              <a:lnSpc>
                <a:spcPct val="90000"/>
              </a:lnSpc>
              <a:spcBef>
                <a:spcPct val="0"/>
              </a:spcBef>
              <a:spcAft>
                <a:spcPct val="35000"/>
              </a:spcAft>
              <a:buFont typeface="+mj-lt"/>
              <a:buNone/>
            </a:pPr>
            <a:r>
              <a:rPr lang="en-US" sz="1500" kern="1200" dirty="0">
                <a:solidFill>
                  <a:schemeClr val="bg1"/>
                </a:solidFill>
                <a:ea typeface="Times New Roman" panose="02020603050405020304" pitchFamily="18" charset="0"/>
                <a:cs typeface="Times New Roman" panose="02020603050405020304" pitchFamily="18" charset="0"/>
              </a:rPr>
              <a:t>For each Digital Engineering activity (or for a set of Digital Engineering activities), characterize how they are expected to impact program cost, schedule, and performance/mission effectiveness over the weapon system’s lifecycle and any associated risk</a:t>
            </a:r>
            <a:endParaRPr lang="en-US" sz="1500" kern="1200" dirty="0">
              <a:solidFill>
                <a:schemeClr val="bg1"/>
              </a:solidFill>
            </a:endParaRPr>
          </a:p>
        </p:txBody>
      </p:sp>
      <p:sp>
        <p:nvSpPr>
          <p:cNvPr id="15" name="Oval 14">
            <a:extLst>
              <a:ext uri="{FF2B5EF4-FFF2-40B4-BE49-F238E27FC236}">
                <a16:creationId xmlns:a16="http://schemas.microsoft.com/office/drawing/2014/main" id="{52B2417B-26DE-6795-7D09-5A90FC1A094A}"/>
              </a:ext>
            </a:extLst>
          </p:cNvPr>
          <p:cNvSpPr/>
          <p:nvPr/>
        </p:nvSpPr>
        <p:spPr>
          <a:xfrm>
            <a:off x="407911" y="3026817"/>
            <a:ext cx="475488" cy="478220"/>
          </a:xfrm>
          <a:prstGeom prst="ellipse">
            <a:avLst/>
          </a:prstGeom>
          <a:ln>
            <a:solidFill>
              <a:srgbClr val="9D7A5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dirty="0">
                <a:solidFill>
                  <a:srgbClr val="9D7A5C"/>
                </a:solidFill>
              </a:rPr>
              <a:t>4</a:t>
            </a:r>
          </a:p>
        </p:txBody>
      </p:sp>
      <p:sp>
        <p:nvSpPr>
          <p:cNvPr id="16" name="Freeform 15">
            <a:extLst>
              <a:ext uri="{FF2B5EF4-FFF2-40B4-BE49-F238E27FC236}">
                <a16:creationId xmlns:a16="http://schemas.microsoft.com/office/drawing/2014/main" id="{DE18A515-9D93-BC6F-1748-AE9AC32E8949}"/>
              </a:ext>
            </a:extLst>
          </p:cNvPr>
          <p:cNvSpPr/>
          <p:nvPr/>
        </p:nvSpPr>
        <p:spPr>
          <a:xfrm>
            <a:off x="640686" y="3718796"/>
            <a:ext cx="8062731" cy="517945"/>
          </a:xfrm>
          <a:custGeom>
            <a:avLst/>
            <a:gdLst>
              <a:gd name="connsiteX0" fmla="*/ 0 w 7329362"/>
              <a:gd name="connsiteY0" fmla="*/ 0 h 508162"/>
              <a:gd name="connsiteX1" fmla="*/ 7329362 w 7329362"/>
              <a:gd name="connsiteY1" fmla="*/ 0 h 508162"/>
              <a:gd name="connsiteX2" fmla="*/ 7329362 w 7329362"/>
              <a:gd name="connsiteY2" fmla="*/ 508162 h 508162"/>
              <a:gd name="connsiteX3" fmla="*/ 0 w 7329362"/>
              <a:gd name="connsiteY3" fmla="*/ 508162 h 508162"/>
              <a:gd name="connsiteX4" fmla="*/ 0 w 7329362"/>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9362" h="508162">
                <a:moveTo>
                  <a:pt x="0" y="0"/>
                </a:moveTo>
                <a:lnTo>
                  <a:pt x="7329362" y="0"/>
                </a:lnTo>
                <a:lnTo>
                  <a:pt x="7329362" y="508162"/>
                </a:lnTo>
                <a:lnTo>
                  <a:pt x="0" y="508162"/>
                </a:lnTo>
                <a:lnTo>
                  <a:pt x="0" y="0"/>
                </a:lnTo>
                <a:close/>
              </a:path>
            </a:pathLst>
          </a:custGeom>
          <a:solidFill>
            <a:srgbClr val="9D7A5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27940" rIns="27940" bIns="27940" numCol="1" spcCol="1270" anchor="ctr" anchorCtr="0">
            <a:noAutofit/>
          </a:bodyPr>
          <a:lstStyle/>
          <a:p>
            <a:pPr marL="0" lvl="0" indent="0" algn="l" defTabSz="488950" rtl="0">
              <a:lnSpc>
                <a:spcPct val="90000"/>
              </a:lnSpc>
              <a:spcBef>
                <a:spcPct val="0"/>
              </a:spcBef>
              <a:spcAft>
                <a:spcPct val="35000"/>
              </a:spcAft>
              <a:buNone/>
            </a:pPr>
            <a:r>
              <a:rPr lang="en-US" sz="1500" kern="1200" dirty="0">
                <a:solidFill>
                  <a:schemeClr val="bg1"/>
                </a:solidFill>
                <a:ea typeface="Times New Roman" panose="02020603050405020304" pitchFamily="18" charset="0"/>
                <a:cs typeface="Times New Roman" panose="02020603050405020304" pitchFamily="18" charset="0"/>
              </a:rPr>
              <a:t>Compare alternatives and document the results</a:t>
            </a:r>
          </a:p>
        </p:txBody>
      </p:sp>
      <p:sp>
        <p:nvSpPr>
          <p:cNvPr id="17" name="Oval 16">
            <a:extLst>
              <a:ext uri="{FF2B5EF4-FFF2-40B4-BE49-F238E27FC236}">
                <a16:creationId xmlns:a16="http://schemas.microsoft.com/office/drawing/2014/main" id="{F56F4855-40D7-9735-6E6D-A3358568818A}"/>
              </a:ext>
            </a:extLst>
          </p:cNvPr>
          <p:cNvSpPr/>
          <p:nvPr/>
        </p:nvSpPr>
        <p:spPr>
          <a:xfrm>
            <a:off x="407911" y="3731406"/>
            <a:ext cx="475488" cy="478220"/>
          </a:xfrm>
          <a:prstGeom prst="ellipse">
            <a:avLst/>
          </a:prstGeom>
          <a:ln>
            <a:solidFill>
              <a:srgbClr val="9D7A5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dirty="0">
                <a:solidFill>
                  <a:srgbClr val="9D7A5C"/>
                </a:solidFill>
              </a:rPr>
              <a:t>5</a:t>
            </a:r>
          </a:p>
        </p:txBody>
      </p:sp>
    </p:spTree>
    <p:extLst>
      <p:ext uri="{BB962C8B-B14F-4D97-AF65-F5344CB8AC3E}">
        <p14:creationId xmlns:p14="http://schemas.microsoft.com/office/powerpoint/2010/main" val="90908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2661-D64A-1DDB-2645-00A5B42CBBEB}"/>
              </a:ext>
            </a:extLst>
          </p:cNvPr>
          <p:cNvSpPr>
            <a:spLocks noGrp="1"/>
          </p:cNvSpPr>
          <p:nvPr>
            <p:ph type="title"/>
          </p:nvPr>
        </p:nvSpPr>
        <p:spPr/>
        <p:txBody>
          <a:bodyPr>
            <a:normAutofit/>
          </a:bodyPr>
          <a:lstStyle/>
          <a:p>
            <a:r>
              <a:rPr lang="en-US" dirty="0"/>
              <a:t>Example Lifecycle Phase Digital Engineering Activities</a:t>
            </a:r>
          </a:p>
        </p:txBody>
      </p:sp>
      <p:graphicFrame>
        <p:nvGraphicFramePr>
          <p:cNvPr id="4" name="Content Placeholder 5">
            <a:extLst>
              <a:ext uri="{FF2B5EF4-FFF2-40B4-BE49-F238E27FC236}">
                <a16:creationId xmlns:a16="http://schemas.microsoft.com/office/drawing/2014/main" id="{CC1CCB4A-5503-3BA4-5015-57C169CD0B05}"/>
              </a:ext>
            </a:extLst>
          </p:cNvPr>
          <p:cNvGraphicFramePr>
            <a:graphicFrameLocks/>
          </p:cNvGraphicFramePr>
          <p:nvPr>
            <p:extLst>
              <p:ext uri="{D42A27DB-BD31-4B8C-83A1-F6EECF244321}">
                <p14:modId xmlns:p14="http://schemas.microsoft.com/office/powerpoint/2010/main" val="1143775983"/>
              </p:ext>
            </p:extLst>
          </p:nvPr>
        </p:nvGraphicFramePr>
        <p:xfrm>
          <a:off x="520390" y="1063229"/>
          <a:ext cx="8166410" cy="3673336"/>
        </p:xfrm>
        <a:graphic>
          <a:graphicData uri="http://schemas.openxmlformats.org/drawingml/2006/table">
            <a:tbl>
              <a:tblPr>
                <a:tableStyleId>{616DA210-FB5B-4158-B5E0-FEB733F419BA}</a:tableStyleId>
              </a:tblPr>
              <a:tblGrid>
                <a:gridCol w="1792425">
                  <a:extLst>
                    <a:ext uri="{9D8B030D-6E8A-4147-A177-3AD203B41FA5}">
                      <a16:colId xmlns:a16="http://schemas.microsoft.com/office/drawing/2014/main" val="1854178012"/>
                    </a:ext>
                  </a:extLst>
                </a:gridCol>
                <a:gridCol w="6373985">
                  <a:extLst>
                    <a:ext uri="{9D8B030D-6E8A-4147-A177-3AD203B41FA5}">
                      <a16:colId xmlns:a16="http://schemas.microsoft.com/office/drawing/2014/main" val="3163026031"/>
                    </a:ext>
                  </a:extLst>
                </a:gridCol>
              </a:tblGrid>
              <a:tr h="665154">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Maturity Solution Analysis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mpd="sng">
                      <a:noFill/>
                    </a:lnL>
                    <a:lnR w="12700" cap="flat" cmpd="sng" algn="ctr">
                      <a:solidFill>
                        <a:srgbClr val="9D7A5C"/>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CFB7"/>
                    </a:solidFill>
                  </a:tcPr>
                </a:tc>
                <a:tc>
                  <a:txBody>
                    <a:bodyPr/>
                    <a:lstStyle/>
                    <a:p>
                      <a:pPr marL="346075" marR="0" lvl="0" indent="-217488">
                        <a:spcBef>
                          <a:spcPts val="0"/>
                        </a:spcBef>
                        <a:spcAft>
                          <a:spcPts val="0"/>
                        </a:spcAft>
                        <a:buSzPct val="90000"/>
                        <a:buFont typeface="Symbol" pitchFamily="2" charset="2"/>
                        <a:buChar char=""/>
                        <a:tabLst/>
                      </a:pPr>
                      <a:r>
                        <a:rPr lang="en-US" sz="1600" dirty="0">
                          <a:effectLst/>
                          <a:latin typeface="Arial" panose="020B0604020202020204" pitchFamily="34" charset="0"/>
                          <a:cs typeface="Arial" panose="020B0604020202020204" pitchFamily="34" charset="0"/>
                        </a:rPr>
                        <a:t>Digital Engineering in analyses of alternatives</a:t>
                      </a:r>
                    </a:p>
                    <a:p>
                      <a:pPr marL="346075" marR="0" lvl="0" indent="-217488">
                        <a:spcBef>
                          <a:spcPts val="0"/>
                        </a:spcBef>
                        <a:spcAft>
                          <a:spcPts val="0"/>
                        </a:spcAft>
                        <a:buSzPct val="90000"/>
                        <a:buFont typeface="Symbol" pitchFamily="2" charset="2"/>
                        <a:buChar char=""/>
                        <a:tabLst/>
                      </a:pPr>
                      <a:r>
                        <a:rPr lang="en-US" sz="1600" dirty="0">
                          <a:effectLst/>
                          <a:latin typeface="Arial" panose="020B0604020202020204" pitchFamily="34" charset="0"/>
                          <a:cs typeface="Arial" panose="020B0604020202020204" pitchFamily="34" charset="0"/>
                        </a:rPr>
                        <a:t>Digital Engineering in requirement definition refinement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9D7A5C"/>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CFB7"/>
                    </a:solidFill>
                  </a:tcPr>
                </a:tc>
                <a:extLst>
                  <a:ext uri="{0D108BD9-81ED-4DB2-BD59-A6C34878D82A}">
                    <a16:rowId xmlns:a16="http://schemas.microsoft.com/office/drawing/2014/main" val="4037665211"/>
                  </a:ext>
                </a:extLst>
              </a:tr>
              <a:tr h="139916">
                <a:tc>
                  <a:txBody>
                    <a:bodyPr/>
                    <a:lstStyle/>
                    <a:p>
                      <a:pPr marL="0" marR="0">
                        <a:spcBef>
                          <a:spcPts val="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6075" marR="0" lvl="0" indent="-217488" algn="l" defTabSz="914400" rtl="0" eaLnBrk="1" latinLnBrk="0" hangingPunct="1">
                        <a:spcBef>
                          <a:spcPts val="0"/>
                        </a:spcBef>
                        <a:spcAft>
                          <a:spcPts val="0"/>
                        </a:spcAft>
                        <a:buSzPct val="90000"/>
                        <a:buFont typeface="Symbol" pitchFamily="2" charset="2"/>
                        <a:buChar char=""/>
                        <a:tabLs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0267620"/>
                  </a:ext>
                </a:extLst>
              </a:tr>
              <a:tr h="931211">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Technology Maturation and Risk Reduction</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mpd="sng">
                      <a:noFill/>
                    </a:lnL>
                    <a:lnR w="12700" cap="flat" cmpd="sng" algn="ctr">
                      <a:solidFill>
                        <a:srgbClr val="9D7A5C"/>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CFB7"/>
                    </a:solidFill>
                  </a:tcPr>
                </a:tc>
                <a:tc>
                  <a:txBody>
                    <a:bodyPr/>
                    <a:lstStyle/>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Model-based acquisition</a:t>
                      </a:r>
                    </a:p>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Digital Engineering in validation and verification planning</a:t>
                      </a:r>
                    </a:p>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RFP definition of digital deliverables</a:t>
                      </a:r>
                    </a:p>
                  </a:txBody>
                  <a:tcPr marL="51435" marR="51435" marT="0" marB="0" anchor="ctr">
                    <a:lnL w="12700" cap="flat" cmpd="sng" algn="ctr">
                      <a:solidFill>
                        <a:srgbClr val="9D7A5C"/>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CFB7"/>
                    </a:solidFill>
                  </a:tcPr>
                </a:tc>
                <a:extLst>
                  <a:ext uri="{0D108BD9-81ED-4DB2-BD59-A6C34878D82A}">
                    <a16:rowId xmlns:a16="http://schemas.microsoft.com/office/drawing/2014/main" val="150598784"/>
                  </a:ext>
                </a:extLst>
              </a:tr>
              <a:tr h="97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6075" marR="0" lvl="0" indent="-217488" algn="l" defTabSz="914400" rtl="0" eaLnBrk="1" latinLnBrk="0" hangingPunct="1">
                        <a:spcBef>
                          <a:spcPts val="0"/>
                        </a:spcBef>
                        <a:spcAft>
                          <a:spcPts val="0"/>
                        </a:spcAft>
                        <a:buSzPct val="90000"/>
                        <a:buFont typeface="Symbol" pitchFamily="2" charset="2"/>
                        <a:buChar char=""/>
                        <a:tabLs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3410312"/>
                  </a:ext>
                </a:extLst>
              </a:tr>
              <a:tr h="1772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effectLst/>
                          <a:latin typeface="Arial" panose="020B0604020202020204" pitchFamily="34" charset="0"/>
                          <a:ea typeface="MS Mincho" panose="02020609040205080304" pitchFamily="49" charset="-128"/>
                          <a:cs typeface="Times New Roman" panose="02020603050405020304" pitchFamily="18" charset="0"/>
                        </a:rPr>
                        <a:t>Engineering and Manufacturing Development</a:t>
                      </a:r>
                      <a:endParaRPr lang="en-US"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ap="flat" cmpd="sng" algn="ctr">
                      <a:solidFill>
                        <a:srgbClr val="9D7A5C"/>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CFB7"/>
                    </a:solidFill>
                  </a:tcPr>
                </a:tc>
                <a:tc>
                  <a:txBody>
                    <a:bodyPr/>
                    <a:lstStyle/>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Digital platform for engineering decisions connecting government and contractor </a:t>
                      </a:r>
                    </a:p>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Digital milestone reviews </a:t>
                      </a:r>
                    </a:p>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Integration of Digital Engineering models &amp; simulation into T&amp;E flow</a:t>
                      </a:r>
                    </a:p>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Digital Contract Data Requirements Lists (CDRLs)</a:t>
                      </a:r>
                    </a:p>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Digital Engineering modeling and simulation in CPI protection</a:t>
                      </a:r>
                    </a:p>
                  </a:txBody>
                  <a:tcPr marL="51435" marR="51435" marT="0" marB="0" anchor="ctr">
                    <a:lnL w="12700" cap="flat" cmpd="sng" algn="ctr">
                      <a:solidFill>
                        <a:srgbClr val="9D7A5C"/>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CFB7"/>
                    </a:solidFill>
                  </a:tcPr>
                </a:tc>
                <a:extLst>
                  <a:ext uri="{0D108BD9-81ED-4DB2-BD59-A6C34878D82A}">
                    <a16:rowId xmlns:a16="http://schemas.microsoft.com/office/drawing/2014/main" val="1208896048"/>
                  </a:ext>
                </a:extLst>
              </a:tr>
            </a:tbl>
          </a:graphicData>
        </a:graphic>
      </p:graphicFrame>
    </p:spTree>
    <p:extLst>
      <p:ext uri="{BB962C8B-B14F-4D97-AF65-F5344CB8AC3E}">
        <p14:creationId xmlns:p14="http://schemas.microsoft.com/office/powerpoint/2010/main" val="34967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2661-D64A-1DDB-2645-00A5B42CBBEB}"/>
              </a:ext>
            </a:extLst>
          </p:cNvPr>
          <p:cNvSpPr>
            <a:spLocks noGrp="1"/>
          </p:cNvSpPr>
          <p:nvPr>
            <p:ph type="title"/>
          </p:nvPr>
        </p:nvSpPr>
        <p:spPr/>
        <p:txBody>
          <a:bodyPr>
            <a:normAutofit/>
          </a:bodyPr>
          <a:lstStyle/>
          <a:p>
            <a:r>
              <a:rPr lang="en-US" dirty="0"/>
              <a:t>Example Lifecycle Phase Digital Engineering Activities (2)</a:t>
            </a:r>
          </a:p>
        </p:txBody>
      </p:sp>
      <p:graphicFrame>
        <p:nvGraphicFramePr>
          <p:cNvPr id="4" name="Content Placeholder 5">
            <a:extLst>
              <a:ext uri="{FF2B5EF4-FFF2-40B4-BE49-F238E27FC236}">
                <a16:creationId xmlns:a16="http://schemas.microsoft.com/office/drawing/2014/main" id="{CC1CCB4A-5503-3BA4-5015-57C169CD0B05}"/>
              </a:ext>
            </a:extLst>
          </p:cNvPr>
          <p:cNvGraphicFramePr>
            <a:graphicFrameLocks/>
          </p:cNvGraphicFramePr>
          <p:nvPr>
            <p:extLst>
              <p:ext uri="{D42A27DB-BD31-4B8C-83A1-F6EECF244321}">
                <p14:modId xmlns:p14="http://schemas.microsoft.com/office/powerpoint/2010/main" val="129744659"/>
              </p:ext>
            </p:extLst>
          </p:nvPr>
        </p:nvGraphicFramePr>
        <p:xfrm>
          <a:off x="520390" y="1063229"/>
          <a:ext cx="8166410" cy="3230880"/>
        </p:xfrm>
        <a:graphic>
          <a:graphicData uri="http://schemas.openxmlformats.org/drawingml/2006/table">
            <a:tbl>
              <a:tblPr>
                <a:tableStyleId>{616DA210-FB5B-4158-B5E0-FEB733F419BA}</a:tableStyleId>
              </a:tblPr>
              <a:tblGrid>
                <a:gridCol w="1792425">
                  <a:extLst>
                    <a:ext uri="{9D8B030D-6E8A-4147-A177-3AD203B41FA5}">
                      <a16:colId xmlns:a16="http://schemas.microsoft.com/office/drawing/2014/main" val="1854178012"/>
                    </a:ext>
                  </a:extLst>
                </a:gridCol>
                <a:gridCol w="6373985">
                  <a:extLst>
                    <a:ext uri="{9D8B030D-6E8A-4147-A177-3AD203B41FA5}">
                      <a16:colId xmlns:a16="http://schemas.microsoft.com/office/drawing/2014/main" val="3163026031"/>
                    </a:ext>
                  </a:extLst>
                </a:gridCol>
              </a:tblGrid>
              <a:tr h="932688">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Production and Deployment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mpd="sng">
                      <a:noFill/>
                    </a:lnL>
                    <a:lnR w="12700" cap="flat" cmpd="sng" algn="ctr">
                      <a:solidFill>
                        <a:srgbClr val="9D7A5C"/>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CFB7"/>
                    </a:solidFill>
                  </a:tcPr>
                </a:tc>
                <a:tc>
                  <a:txBody>
                    <a:bodyPr/>
                    <a:lstStyle/>
                    <a:p>
                      <a:pPr marL="346075" marR="0" lvl="0" indent="-217488">
                        <a:spcBef>
                          <a:spcPts val="0"/>
                        </a:spcBef>
                        <a:spcAft>
                          <a:spcPts val="0"/>
                        </a:spcAft>
                        <a:buSzPct val="90000"/>
                        <a:buFont typeface="Symbol" pitchFamily="2" charset="2"/>
                        <a:buChar char=""/>
                        <a:tabLst/>
                      </a:pPr>
                      <a:r>
                        <a:rPr lang="en-US" sz="1600" dirty="0">
                          <a:effectLst/>
                          <a:latin typeface="Arial" panose="020B0604020202020204" pitchFamily="34" charset="0"/>
                          <a:cs typeface="Arial" panose="020B0604020202020204" pitchFamily="34" charset="0"/>
                        </a:rPr>
                        <a:t>Digital integration of design and manufacturing – Industry 4.0</a:t>
                      </a:r>
                    </a:p>
                    <a:p>
                      <a:pPr marL="346075" marR="0" lvl="0" indent="-217488">
                        <a:spcBef>
                          <a:spcPts val="0"/>
                        </a:spcBef>
                        <a:spcAft>
                          <a:spcPts val="0"/>
                        </a:spcAft>
                        <a:buSzPct val="90000"/>
                        <a:buFont typeface="Symbol" pitchFamily="2" charset="2"/>
                        <a:buChar char=""/>
                        <a:tabLst/>
                      </a:pPr>
                      <a:r>
                        <a:rPr lang="en-US" sz="1600" dirty="0">
                          <a:effectLst/>
                          <a:latin typeface="Arial" panose="020B0604020202020204" pitchFamily="34" charset="0"/>
                          <a:cs typeface="Arial" panose="020B0604020202020204" pitchFamily="34" charset="0"/>
                        </a:rPr>
                        <a:t>Digital Engineering support for supply chain analysis &amp; optimization</a:t>
                      </a:r>
                    </a:p>
                    <a:p>
                      <a:pPr marL="346075" marR="0" lvl="0" indent="-217488">
                        <a:spcBef>
                          <a:spcPts val="0"/>
                        </a:spcBef>
                        <a:spcAft>
                          <a:spcPts val="0"/>
                        </a:spcAft>
                        <a:buSzPct val="90000"/>
                        <a:buFont typeface="Symbol" pitchFamily="2" charset="2"/>
                        <a:buChar char=""/>
                        <a:tabLst/>
                      </a:pPr>
                      <a:r>
                        <a:rPr lang="en-US" sz="1600" dirty="0">
                          <a:effectLst/>
                          <a:latin typeface="Arial" panose="020B0604020202020204" pitchFamily="34" charset="0"/>
                          <a:cs typeface="Arial" panose="020B0604020202020204" pitchFamily="34" charset="0"/>
                        </a:rPr>
                        <a:t>Digital Engineering in operations and sustainment planning</a:t>
                      </a:r>
                    </a:p>
                  </a:txBody>
                  <a:tcPr marL="51435" marR="51435" marT="0" marB="0" anchor="ctr">
                    <a:lnL w="12700" cap="flat" cmpd="sng" algn="ctr">
                      <a:solidFill>
                        <a:srgbClr val="9D7A5C"/>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CFB7"/>
                    </a:solidFill>
                  </a:tcPr>
                </a:tc>
                <a:extLst>
                  <a:ext uri="{0D108BD9-81ED-4DB2-BD59-A6C34878D82A}">
                    <a16:rowId xmlns:a16="http://schemas.microsoft.com/office/drawing/2014/main" val="4037665211"/>
                  </a:ext>
                </a:extLst>
              </a:tr>
              <a:tr h="139916">
                <a:tc>
                  <a:txBody>
                    <a:bodyPr/>
                    <a:lstStyle/>
                    <a:p>
                      <a:pPr marL="0" marR="0">
                        <a:spcBef>
                          <a:spcPts val="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6075" marR="0" lvl="0" indent="-217488" algn="l" defTabSz="914400" rtl="0" eaLnBrk="1" latinLnBrk="0" hangingPunct="1">
                        <a:spcBef>
                          <a:spcPts val="0"/>
                        </a:spcBef>
                        <a:spcAft>
                          <a:spcPts val="0"/>
                        </a:spcAft>
                        <a:buSzPct val="90000"/>
                        <a:buFont typeface="Symbol" pitchFamily="2" charset="2"/>
                        <a:buChar char=""/>
                        <a:tabLs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0267620"/>
                  </a:ext>
                </a:extLst>
              </a:tr>
              <a:tr h="931211">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Operations and Sustainment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mpd="sng">
                      <a:noFill/>
                    </a:lnL>
                    <a:lnR w="12700" cap="flat" cmpd="sng" algn="ctr">
                      <a:solidFill>
                        <a:srgbClr val="9D7A5C"/>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CFB7"/>
                    </a:solidFill>
                  </a:tcPr>
                </a:tc>
                <a:tc>
                  <a:txBody>
                    <a:bodyPr/>
                    <a:lstStyle/>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Digital Engineering in multi-domain operations simulations of operations and logistics</a:t>
                      </a:r>
                    </a:p>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Digital Engineering in operator and maintainer training</a:t>
                      </a:r>
                    </a:p>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Digital Engineering applications in predictive maintenance</a:t>
                      </a:r>
                    </a:p>
                  </a:txBody>
                  <a:tcPr marL="51435" marR="51435" marT="0" marB="0" anchor="ctr">
                    <a:lnL w="12700" cap="flat" cmpd="sng" algn="ctr">
                      <a:solidFill>
                        <a:srgbClr val="9D7A5C"/>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CFB7"/>
                    </a:solidFill>
                  </a:tcPr>
                </a:tc>
                <a:extLst>
                  <a:ext uri="{0D108BD9-81ED-4DB2-BD59-A6C34878D82A}">
                    <a16:rowId xmlns:a16="http://schemas.microsoft.com/office/drawing/2014/main" val="150598784"/>
                  </a:ext>
                </a:extLst>
              </a:tr>
              <a:tr h="97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6075" marR="0" lvl="0" indent="-217488" algn="l" defTabSz="914400" rtl="0" eaLnBrk="1" latinLnBrk="0" hangingPunct="1">
                        <a:spcBef>
                          <a:spcPts val="0"/>
                        </a:spcBef>
                        <a:spcAft>
                          <a:spcPts val="0"/>
                        </a:spcAft>
                        <a:buSzPct val="90000"/>
                        <a:buFont typeface="Symbol" pitchFamily="2" charset="2"/>
                        <a:buChar char=""/>
                        <a:tabLs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3410312"/>
                  </a:ext>
                </a:extLst>
              </a:tr>
              <a:tr h="694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MS Mincho" panose="02020609040205080304" pitchFamily="49" charset="-128"/>
                          <a:cs typeface="Times New Roman" panose="02020603050405020304" pitchFamily="18" charset="0"/>
                        </a:rPr>
                        <a:t>Retirement</a:t>
                      </a:r>
                      <a:endParaRPr lang="en-US"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ap="flat" cmpd="sng" algn="ctr">
                      <a:solidFill>
                        <a:srgbClr val="9D7A5C"/>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CFB7"/>
                    </a:solidFill>
                  </a:tcPr>
                </a:tc>
                <a:tc>
                  <a:txBody>
                    <a:bodyPr/>
                    <a:lstStyle/>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Digital Engineering M&amp;S support for recycling, re-use of weapon systems or components</a:t>
                      </a:r>
                    </a:p>
                    <a:p>
                      <a:pPr marL="346075" marR="0" lvl="0" indent="-217488" algn="l" defTabSz="914400" rtl="0" eaLnBrk="1" latinLnBrk="0" hangingPunct="1">
                        <a:spcBef>
                          <a:spcPts val="0"/>
                        </a:spcBef>
                        <a:spcAft>
                          <a:spcPts val="0"/>
                        </a:spcAft>
                        <a:buSzPct val="90000"/>
                        <a:buFont typeface="Symbol" pitchFamily="2" charset="2"/>
                        <a:buChar char=""/>
                        <a:tabLst/>
                      </a:pPr>
                      <a:r>
                        <a:rPr lang="en-US" sz="1600" kern="1200" dirty="0">
                          <a:solidFill>
                            <a:schemeClr val="tx1"/>
                          </a:solidFill>
                          <a:effectLst/>
                          <a:latin typeface="Arial" panose="020B0604020202020204" pitchFamily="34" charset="0"/>
                          <a:ea typeface="+mn-ea"/>
                          <a:cs typeface="Arial" panose="020B0604020202020204" pitchFamily="34" charset="0"/>
                        </a:rPr>
                        <a:t>Digital Engineering M&amp;S for optimizing destruction activities and disposal security</a:t>
                      </a:r>
                    </a:p>
                  </a:txBody>
                  <a:tcPr marL="51435" marR="51435" marT="0" marB="0" anchor="ctr">
                    <a:lnL w="12700" cap="flat" cmpd="sng" algn="ctr">
                      <a:solidFill>
                        <a:srgbClr val="9D7A5C"/>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CFB7"/>
                    </a:solidFill>
                  </a:tcPr>
                </a:tc>
                <a:extLst>
                  <a:ext uri="{0D108BD9-81ED-4DB2-BD59-A6C34878D82A}">
                    <a16:rowId xmlns:a16="http://schemas.microsoft.com/office/drawing/2014/main" val="1208896048"/>
                  </a:ext>
                </a:extLst>
              </a:tr>
            </a:tbl>
          </a:graphicData>
        </a:graphic>
      </p:graphicFrame>
    </p:spTree>
    <p:extLst>
      <p:ext uri="{BB962C8B-B14F-4D97-AF65-F5344CB8AC3E}">
        <p14:creationId xmlns:p14="http://schemas.microsoft.com/office/powerpoint/2010/main" val="43894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F631-145D-84BE-0333-9511FECDE690}"/>
              </a:ext>
            </a:extLst>
          </p:cNvPr>
          <p:cNvSpPr>
            <a:spLocks noGrp="1"/>
          </p:cNvSpPr>
          <p:nvPr>
            <p:ph type="title"/>
          </p:nvPr>
        </p:nvSpPr>
        <p:spPr/>
        <p:txBody>
          <a:bodyPr/>
          <a:lstStyle/>
          <a:p>
            <a:r>
              <a:rPr lang="en-US" dirty="0"/>
              <a:t>Cost Categories</a:t>
            </a:r>
          </a:p>
        </p:txBody>
      </p:sp>
      <p:graphicFrame>
        <p:nvGraphicFramePr>
          <p:cNvPr id="4" name="Table 6">
            <a:extLst>
              <a:ext uri="{FF2B5EF4-FFF2-40B4-BE49-F238E27FC236}">
                <a16:creationId xmlns:a16="http://schemas.microsoft.com/office/drawing/2014/main" id="{4BFB5E18-F205-9747-9694-8CD9851B93BC}"/>
              </a:ext>
            </a:extLst>
          </p:cNvPr>
          <p:cNvGraphicFramePr>
            <a:graphicFrameLocks/>
          </p:cNvGraphicFramePr>
          <p:nvPr>
            <p:extLst>
              <p:ext uri="{D42A27DB-BD31-4B8C-83A1-F6EECF244321}">
                <p14:modId xmlns:p14="http://schemas.microsoft.com/office/powerpoint/2010/main" val="1207575902"/>
              </p:ext>
            </p:extLst>
          </p:nvPr>
        </p:nvGraphicFramePr>
        <p:xfrm>
          <a:off x="385685" y="1062401"/>
          <a:ext cx="8430322" cy="3690273"/>
        </p:xfrm>
        <a:graphic>
          <a:graphicData uri="http://schemas.openxmlformats.org/drawingml/2006/table">
            <a:tbl>
              <a:tblPr firstRow="1" bandRow="1">
                <a:tableStyleId>{69CF1AB2-1976-4502-BF36-3FF5EA218861}</a:tableStyleId>
              </a:tblPr>
              <a:tblGrid>
                <a:gridCol w="4215161">
                  <a:extLst>
                    <a:ext uri="{9D8B030D-6E8A-4147-A177-3AD203B41FA5}">
                      <a16:colId xmlns:a16="http://schemas.microsoft.com/office/drawing/2014/main" val="2342409522"/>
                    </a:ext>
                  </a:extLst>
                </a:gridCol>
                <a:gridCol w="4215161">
                  <a:extLst>
                    <a:ext uri="{9D8B030D-6E8A-4147-A177-3AD203B41FA5}">
                      <a16:colId xmlns:a16="http://schemas.microsoft.com/office/drawing/2014/main" val="2623168532"/>
                    </a:ext>
                  </a:extLst>
                </a:gridCol>
              </a:tblGrid>
              <a:tr h="1777653">
                <a:tc>
                  <a:txBody>
                    <a:bodyPr/>
                    <a:lstStyle/>
                    <a:p>
                      <a:pPr algn="ctr">
                        <a:spcAft>
                          <a:spcPts val="600"/>
                        </a:spcAft>
                      </a:pPr>
                      <a:r>
                        <a:rPr lang="en-US" sz="1800" dirty="0"/>
                        <a:t>IT Infrastructure Required to Support Digital Engineering</a:t>
                      </a:r>
                      <a:endParaRPr lang="en-US" sz="1600" b="0" dirty="0"/>
                    </a:p>
                    <a:p>
                      <a:pPr marL="346075" indent="-217488">
                        <a:buFont typeface="Arial" panose="020B0604020202020204" pitchFamily="34" charset="0"/>
                        <a:buChar char="•"/>
                        <a:tabLst/>
                      </a:pPr>
                      <a:r>
                        <a:rPr lang="en-US" sz="1600" b="0" dirty="0"/>
                        <a:t>Computing hardware</a:t>
                      </a:r>
                    </a:p>
                    <a:p>
                      <a:pPr marL="346075" indent="-217488">
                        <a:buFont typeface="Arial" panose="020B0604020202020204" pitchFamily="34" charset="0"/>
                        <a:buChar char="•"/>
                        <a:tabLst/>
                      </a:pPr>
                      <a:r>
                        <a:rPr lang="en-US" sz="1600" b="0" dirty="0"/>
                        <a:t>Bandwidth and connectivity</a:t>
                      </a:r>
                    </a:p>
                    <a:p>
                      <a:pPr marL="346075" indent="-217488">
                        <a:buFont typeface="Arial" panose="020B0604020202020204" pitchFamily="34" charset="0"/>
                        <a:buChar char="•"/>
                        <a:tabLst/>
                      </a:pPr>
                      <a:r>
                        <a:rPr lang="en-US" sz="1600" b="0" dirty="0"/>
                        <a:t>Cloud based services</a:t>
                      </a:r>
                    </a:p>
                    <a:p>
                      <a:pPr marL="346075" indent="-217488">
                        <a:buFont typeface="Arial" panose="020B0604020202020204" pitchFamily="34" charset="0"/>
                        <a:buChar char="•"/>
                        <a:tabLst/>
                      </a:pPr>
                      <a:r>
                        <a:rPr lang="en-US" sz="1600" b="0" dirty="0"/>
                        <a:t>Physical infrastructure </a:t>
                      </a:r>
                      <a:endParaRPr lang="en-US" sz="1600" b="0" dirty="0">
                        <a:solidFill>
                          <a:srgbClr val="FF000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600"/>
                        </a:spcAft>
                      </a:pPr>
                      <a:r>
                        <a:rPr lang="en-US" sz="1800" dirty="0"/>
                        <a:t>Digital Engineering Standar</a:t>
                      </a:r>
                      <a:r>
                        <a:rPr lang="en-US" sz="1800" dirty="0">
                          <a:solidFill>
                            <a:schemeClr val="tx1"/>
                          </a:solidFill>
                        </a:rPr>
                        <a:t>ds</a:t>
                      </a:r>
                      <a:r>
                        <a:rPr lang="en-US" sz="1800" dirty="0"/>
                        <a:t>, Data, Architectures</a:t>
                      </a:r>
                      <a:endParaRPr lang="en-US" sz="1600" b="0" dirty="0"/>
                    </a:p>
                    <a:p>
                      <a:pPr marL="346075" marR="0" lvl="0" indent="-2174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Acquisition Reference Model, Government Reference Architecture, ASoT </a:t>
                      </a:r>
                    </a:p>
                    <a:p>
                      <a:pPr marL="346075" marR="0" lvl="0" indent="-2174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Simulation, models and data</a:t>
                      </a:r>
                    </a:p>
                    <a:p>
                      <a:pPr marL="346075" marR="0" lvl="0" indent="-2174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Configuration management of models, data</a:t>
                      </a:r>
                    </a:p>
                    <a:p>
                      <a:pPr marL="346075" marR="0" lvl="0" indent="-2174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Data rights and IP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7DEE8"/>
                    </a:solidFill>
                  </a:tcPr>
                </a:tc>
                <a:extLst>
                  <a:ext uri="{0D108BD9-81ED-4DB2-BD59-A6C34878D82A}">
                    <a16:rowId xmlns:a16="http://schemas.microsoft.com/office/drawing/2014/main" val="3271836361"/>
                  </a:ext>
                </a:extLst>
              </a:tr>
              <a:tr h="1777653">
                <a:tc>
                  <a:txBody>
                    <a:bodyPr/>
                    <a:lstStyle/>
                    <a:p>
                      <a:pPr algn="ctr">
                        <a:spcAft>
                          <a:spcPts val="600"/>
                        </a:spcAft>
                      </a:pPr>
                      <a:r>
                        <a:rPr lang="en-US" sz="1800" b="1" strike="noStrike" dirty="0"/>
                        <a:t>Models and Tools</a:t>
                      </a:r>
                      <a:endParaRPr lang="en-US" sz="1600" b="1" dirty="0"/>
                    </a:p>
                    <a:p>
                      <a:pPr marL="346075" indent="-217488" algn="l">
                        <a:buFont typeface="Arial" panose="020B0604020202020204" pitchFamily="34" charset="0"/>
                        <a:buChar char="•"/>
                        <a:tabLst/>
                      </a:pPr>
                      <a:r>
                        <a:rPr lang="en-US" sz="1600" b="0" dirty="0"/>
                        <a:t>Digital Engineering tools</a:t>
                      </a:r>
                    </a:p>
                    <a:p>
                      <a:pPr marL="346075" indent="-217488" algn="l">
                        <a:buFont typeface="Arial" panose="020B0604020202020204" pitchFamily="34" charset="0"/>
                        <a:buChar char="•"/>
                        <a:tabLst/>
                      </a:pPr>
                      <a:r>
                        <a:rPr lang="en-US" sz="1600" b="0" dirty="0"/>
                        <a:t>Workflow tools</a:t>
                      </a:r>
                    </a:p>
                    <a:p>
                      <a:pPr marL="346075" indent="-217488" algn="l">
                        <a:buFont typeface="Arial" panose="020B0604020202020204" pitchFamily="34" charset="0"/>
                        <a:buChar char="•"/>
                        <a:tabLst/>
                      </a:pPr>
                      <a:r>
                        <a:rPr lang="en-US" sz="1600" b="0" dirty="0"/>
                        <a:t>Engineering tools</a:t>
                      </a:r>
                    </a:p>
                    <a:p>
                      <a:pPr marL="346075" indent="-217488" algn="l">
                        <a:buFont typeface="Arial" panose="020B0604020202020204" pitchFamily="34" charset="0"/>
                        <a:buChar char="•"/>
                        <a:tabLst/>
                      </a:pPr>
                      <a:r>
                        <a:rPr lang="en-US" sz="1600" b="0" dirty="0"/>
                        <a:t>Translators, add-ons, graphics emulators, etc.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CFB7"/>
                    </a:solidFill>
                  </a:tcPr>
                </a:tc>
                <a:tc>
                  <a:txBody>
                    <a:bodyPr/>
                    <a:lstStyle/>
                    <a:p>
                      <a:pPr algn="ctr">
                        <a:spcAft>
                          <a:spcPts val="600"/>
                        </a:spcAft>
                      </a:pPr>
                      <a:r>
                        <a:rPr lang="en-US" sz="1800" b="1"/>
                        <a:t>Workforce</a:t>
                      </a:r>
                      <a:endParaRPr lang="en-US" sz="1600" b="0"/>
                    </a:p>
                    <a:p>
                      <a:pPr marL="346075" lvl="0" indent="-217488">
                        <a:buFont typeface="Arial" panose="020B0604020202020204" pitchFamily="34" charset="0"/>
                        <a:buChar char="•"/>
                        <a:tabLst/>
                      </a:pPr>
                      <a:r>
                        <a:rPr lang="en-US" sz="1600"/>
                        <a:t>Systems engineering knowledge</a:t>
                      </a:r>
                    </a:p>
                    <a:p>
                      <a:pPr marL="346075" lvl="0" indent="-217488">
                        <a:buFont typeface="Arial" panose="020B0604020202020204" pitchFamily="34" charset="0"/>
                        <a:buChar char="•"/>
                        <a:tabLst/>
                      </a:pPr>
                      <a:r>
                        <a:rPr lang="en-US" sz="1600"/>
                        <a:t>Labor required to develop and tailor digital models and tools to weapon system</a:t>
                      </a:r>
                    </a:p>
                    <a:p>
                      <a:pPr marL="346075" lvl="0" indent="-217488">
                        <a:buFont typeface="Arial" panose="020B0604020202020204" pitchFamily="34" charset="0"/>
                        <a:buChar char="•"/>
                        <a:tabLst/>
                      </a:pPr>
                      <a:r>
                        <a:rPr lang="en-US" sz="1600"/>
                        <a:t>Workforce training on applicable software</a:t>
                      </a:r>
                    </a:p>
                    <a:p>
                      <a:pPr marL="346075" lvl="0" indent="-217488">
                        <a:buFont typeface="Arial" panose="020B0604020202020204" pitchFamily="34" charset="0"/>
                        <a:buChar char="•"/>
                        <a:tabLst/>
                      </a:pPr>
                      <a:r>
                        <a:rPr lang="en-US" sz="1600"/>
                        <a:t>Workforce development plan </a:t>
                      </a:r>
                      <a:endParaRPr lang="en-US" sz="16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19151415"/>
                  </a:ext>
                </a:extLst>
              </a:tr>
            </a:tbl>
          </a:graphicData>
        </a:graphic>
      </p:graphicFrame>
    </p:spTree>
    <p:extLst>
      <p:ext uri="{BB962C8B-B14F-4D97-AF65-F5344CB8AC3E}">
        <p14:creationId xmlns:p14="http://schemas.microsoft.com/office/powerpoint/2010/main" val="165585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2327-7247-30E8-D76D-ED3CAB7FC791}"/>
              </a:ext>
            </a:extLst>
          </p:cNvPr>
          <p:cNvSpPr>
            <a:spLocks noGrp="1"/>
          </p:cNvSpPr>
          <p:nvPr>
            <p:ph type="title"/>
          </p:nvPr>
        </p:nvSpPr>
        <p:spPr/>
        <p:txBody>
          <a:bodyPr>
            <a:normAutofit/>
          </a:bodyPr>
          <a:lstStyle/>
          <a:p>
            <a:r>
              <a:rPr lang="en-US" dirty="0"/>
              <a:t>Identify and Assess Anticipated Benefits</a:t>
            </a:r>
          </a:p>
        </p:txBody>
      </p:sp>
      <p:sp>
        <p:nvSpPr>
          <p:cNvPr id="3" name="Text Placeholder 2">
            <a:extLst>
              <a:ext uri="{FF2B5EF4-FFF2-40B4-BE49-F238E27FC236}">
                <a16:creationId xmlns:a16="http://schemas.microsoft.com/office/drawing/2014/main" id="{B40F0D5B-03DF-196B-9942-9B778D8BCB97}"/>
              </a:ext>
            </a:extLst>
          </p:cNvPr>
          <p:cNvSpPr>
            <a:spLocks noGrp="1"/>
          </p:cNvSpPr>
          <p:nvPr>
            <p:ph type="body" sz="quarter" idx="10"/>
          </p:nvPr>
        </p:nvSpPr>
        <p:spPr>
          <a:xfrm>
            <a:off x="457200" y="1063230"/>
            <a:ext cx="8229602" cy="2426466"/>
          </a:xfrm>
        </p:spPr>
        <p:txBody>
          <a:bodyPr>
            <a:noAutofit/>
          </a:bodyPr>
          <a:lstStyle/>
          <a:p>
            <a:pPr>
              <a:spcBef>
                <a:spcPts val="200"/>
              </a:spcBef>
            </a:pPr>
            <a:r>
              <a:rPr lang="en-US" sz="1600" dirty="0"/>
              <a:t>Some literature citing empirical evidence of Digital Engineering benefits does not stand-up to scrutiny</a:t>
            </a:r>
          </a:p>
          <a:p>
            <a:pPr>
              <a:spcBef>
                <a:spcPts val="200"/>
              </a:spcBef>
            </a:pPr>
            <a:r>
              <a:rPr lang="en-US" sz="1600" dirty="0"/>
              <a:t>Anecdotally: Digital models may reduce (but not eliminate) the need for costly physical prototypes</a:t>
            </a:r>
          </a:p>
          <a:p>
            <a:pPr>
              <a:spcBef>
                <a:spcPts val="200"/>
              </a:spcBef>
            </a:pPr>
            <a:r>
              <a:rPr lang="en-US" sz="1600" dirty="0"/>
              <a:t>Anecdotally: Digital testing may reduce the iterations of physical testing needed, or refine the testing and evaluation plan more precisely, resulting in less spending on test and evaluation</a:t>
            </a:r>
          </a:p>
          <a:p>
            <a:pPr>
              <a:spcBef>
                <a:spcPts val="200"/>
              </a:spcBef>
            </a:pPr>
            <a:r>
              <a:rPr lang="en-US" sz="1600" dirty="0"/>
              <a:t>Anecdotally: Digital Engineering efforts may allow greater optimization of requirements and manufacturing designs during production</a:t>
            </a:r>
          </a:p>
          <a:p>
            <a:pPr>
              <a:spcBef>
                <a:spcPts val="200"/>
              </a:spcBef>
            </a:pPr>
            <a:r>
              <a:rPr lang="en-US" sz="1600" dirty="0"/>
              <a:t>Anecdotally: The systematic collection of weapon system data may aid in future maintenance and modification efforts and support competition</a:t>
            </a:r>
          </a:p>
          <a:p>
            <a:pPr>
              <a:spcBef>
                <a:spcPts val="200"/>
              </a:spcBef>
            </a:pPr>
            <a:r>
              <a:rPr lang="en-US" sz="1600" dirty="0"/>
              <a:t>System complexity: Digital Engineering facilitates the engineering of highly complex systems </a:t>
            </a:r>
          </a:p>
        </p:txBody>
      </p:sp>
      <p:sp>
        <p:nvSpPr>
          <p:cNvPr id="6" name="TextBox 5">
            <a:extLst>
              <a:ext uri="{FF2B5EF4-FFF2-40B4-BE49-F238E27FC236}">
                <a16:creationId xmlns:a16="http://schemas.microsoft.com/office/drawing/2014/main" id="{F42ADEEF-1F07-36FB-1DFD-020D6B35189B}"/>
              </a:ext>
            </a:extLst>
          </p:cNvPr>
          <p:cNvSpPr txBox="1"/>
          <p:nvPr/>
        </p:nvSpPr>
        <p:spPr>
          <a:xfrm>
            <a:off x="198783" y="4836555"/>
            <a:ext cx="2106667" cy="261610"/>
          </a:xfrm>
          <a:prstGeom prst="rect">
            <a:avLst/>
          </a:prstGeom>
          <a:noFill/>
        </p:spPr>
        <p:txBody>
          <a:bodyPr wrap="none" rtlCol="0">
            <a:spAutoFit/>
          </a:bodyPr>
          <a:lstStyle/>
          <a:p>
            <a:r>
              <a:rPr lang="en-US" sz="1100" dirty="0"/>
              <a:t>* Henderson and Salado, 2021.</a:t>
            </a:r>
          </a:p>
        </p:txBody>
      </p:sp>
    </p:spTree>
    <p:extLst>
      <p:ext uri="{BB962C8B-B14F-4D97-AF65-F5344CB8AC3E}">
        <p14:creationId xmlns:p14="http://schemas.microsoft.com/office/powerpoint/2010/main" val="366297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8D11-52EF-1BBE-A0B7-D4D20D719D06}"/>
              </a:ext>
            </a:extLst>
          </p:cNvPr>
          <p:cNvSpPr>
            <a:spLocks noGrp="1"/>
          </p:cNvSpPr>
          <p:nvPr>
            <p:ph type="title"/>
          </p:nvPr>
        </p:nvSpPr>
        <p:spPr/>
        <p:txBody>
          <a:bodyPr/>
          <a:lstStyle/>
          <a:p>
            <a:r>
              <a:rPr lang="en-US" dirty="0"/>
              <a:t>Self-licking Ice Cream Come</a:t>
            </a:r>
          </a:p>
        </p:txBody>
      </p:sp>
      <p:sp>
        <p:nvSpPr>
          <p:cNvPr id="4" name="Text Placeholder 3">
            <a:extLst>
              <a:ext uri="{FF2B5EF4-FFF2-40B4-BE49-F238E27FC236}">
                <a16:creationId xmlns:a16="http://schemas.microsoft.com/office/drawing/2014/main" id="{9370FB74-8BB8-D419-415F-260BD42077EE}"/>
              </a:ext>
            </a:extLst>
          </p:cNvPr>
          <p:cNvSpPr txBox="1">
            <a:spLocks noGrp="1"/>
          </p:cNvSpPr>
          <p:nvPr>
            <p:ph type="body" sz="quarter" idx="10"/>
          </p:nvPr>
        </p:nvSpPr>
        <p:spPr>
          <a:prstGeom prst="rect">
            <a:avLst/>
          </a:prstGeom>
          <a:solidFill>
            <a:srgbClr val="E8CFB7"/>
          </a:solidFill>
          <a:ln w="12700">
            <a:noFill/>
          </a:ln>
          <a:effectLst>
            <a:outerShdw blurRad="50800" dist="38100" dir="2700000" algn="tl" rotWithShape="0">
              <a:prstClr val="black">
                <a:alpha val="40000"/>
              </a:prstClr>
            </a:outerShdw>
          </a:effectLst>
        </p:spPr>
        <p:txBody>
          <a:bodyPr wrap="square" rtlCol="0" anchor="ctr">
            <a:noAutofit/>
          </a:bodyPr>
          <a:lstStyle/>
          <a:p>
            <a:pPr marL="0" indent="0" algn="ctr">
              <a:lnSpc>
                <a:spcPct val="90000"/>
              </a:lnSpc>
              <a:buNone/>
            </a:pPr>
            <a:r>
              <a:rPr lang="en-US" sz="3200" dirty="0">
                <a:solidFill>
                  <a:schemeClr val="tx1">
                    <a:lumMod val="65000"/>
                    <a:lumOff val="35000"/>
                  </a:schemeClr>
                </a:solidFill>
              </a:rPr>
              <a:t>A review of 847 published papers found that all but 2 papers report perceived benefits of Digital Engineering/MBSE without evidence and most noted benefits unrelated to cost.* </a:t>
            </a:r>
            <a:r>
              <a:rPr lang="en-US" sz="3200" dirty="0">
                <a:latin typeface="+mj-lt"/>
              </a:rPr>
              <a:t>This inspired us to develop a quantitative approach.</a:t>
            </a:r>
          </a:p>
        </p:txBody>
      </p:sp>
    </p:spTree>
    <p:extLst>
      <p:ext uri="{BB962C8B-B14F-4D97-AF65-F5344CB8AC3E}">
        <p14:creationId xmlns:p14="http://schemas.microsoft.com/office/powerpoint/2010/main" val="27954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D8D3C-F126-AD3D-2E75-EE188676A261}"/>
              </a:ext>
            </a:extLst>
          </p:cNvPr>
          <p:cNvPicPr>
            <a:picLocks noChangeAspect="1"/>
          </p:cNvPicPr>
          <p:nvPr/>
        </p:nvPicPr>
        <p:blipFill rotWithShape="1">
          <a:blip r:embed="rId2">
            <a:alphaModFix amt="35000"/>
          </a:blip>
          <a:srcRect l="17103" t="4390" r="16496" b="23824"/>
          <a:stretch/>
        </p:blipFill>
        <p:spPr>
          <a:xfrm>
            <a:off x="0" y="-1"/>
            <a:ext cx="9144000" cy="5143501"/>
          </a:xfrm>
          <a:prstGeom prst="rect">
            <a:avLst/>
          </a:prstGeom>
          <a:ln>
            <a:noFill/>
          </a:ln>
        </p:spPr>
      </p:pic>
      <p:sp>
        <p:nvSpPr>
          <p:cNvPr id="4" name="Rectangle 3">
            <a:extLst>
              <a:ext uri="{FF2B5EF4-FFF2-40B4-BE49-F238E27FC236}">
                <a16:creationId xmlns:a16="http://schemas.microsoft.com/office/drawing/2014/main" id="{7DB5F4E8-6B22-27E2-339E-4F84B86F0C7A}"/>
              </a:ext>
            </a:extLst>
          </p:cNvPr>
          <p:cNvSpPr/>
          <p:nvPr/>
        </p:nvSpPr>
        <p:spPr>
          <a:xfrm>
            <a:off x="0" y="2997200"/>
            <a:ext cx="9142413" cy="11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B7FE0-FA38-EA94-57E1-9AE7C65983F2}"/>
              </a:ext>
            </a:extLst>
          </p:cNvPr>
          <p:cNvSpPr>
            <a:spLocks noGrp="1"/>
          </p:cNvSpPr>
          <p:nvPr>
            <p:ph type="title"/>
          </p:nvPr>
        </p:nvSpPr>
        <p:spPr>
          <a:xfrm>
            <a:off x="-1587" y="2992438"/>
            <a:ext cx="9144000" cy="1427162"/>
          </a:xfrm>
          <a:solidFill>
            <a:schemeClr val="accent5">
              <a:lumMod val="40000"/>
              <a:lumOff val="60000"/>
            </a:schemeClr>
          </a:solidFill>
        </p:spPr>
        <p:txBody>
          <a:bodyPr>
            <a:normAutofit/>
          </a:bodyPr>
          <a:lstStyle/>
          <a:p>
            <a:r>
              <a:rPr lang="en-US" dirty="0"/>
              <a:t>Framework Part Two:</a:t>
            </a:r>
            <a:br>
              <a:rPr lang="en-US" dirty="0"/>
            </a:br>
            <a:r>
              <a:rPr lang="en-US" dirty="0"/>
              <a:t>A Systems Engineering Evaluative Framework</a:t>
            </a:r>
            <a:br>
              <a:rPr lang="en-US" dirty="0"/>
            </a:br>
            <a:r>
              <a:rPr lang="en-US" dirty="0"/>
              <a:t>(SEEF) of Digital Engineering Activity</a:t>
            </a:r>
          </a:p>
        </p:txBody>
      </p:sp>
    </p:spTree>
    <p:extLst>
      <p:ext uri="{BB962C8B-B14F-4D97-AF65-F5344CB8AC3E}">
        <p14:creationId xmlns:p14="http://schemas.microsoft.com/office/powerpoint/2010/main" val="3842718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7B482F-B7AC-800C-71C8-324E7E90C372}"/>
              </a:ext>
            </a:extLst>
          </p:cNvPr>
          <p:cNvSpPr txBox="1"/>
          <p:nvPr/>
        </p:nvSpPr>
        <p:spPr>
          <a:xfrm>
            <a:off x="388757" y="432024"/>
            <a:ext cx="8066049" cy="4076501"/>
          </a:xfrm>
          <a:prstGeom prst="rect">
            <a:avLst/>
          </a:prstGeom>
          <a:noFill/>
        </p:spPr>
        <p:txBody>
          <a:bodyPr wrap="square">
            <a:spAutoFit/>
          </a:bodyPr>
          <a:lstStyle/>
          <a:p>
            <a:pPr marL="685800" marR="685800">
              <a:lnSpc>
                <a:spcPct val="110000"/>
              </a:lnSpc>
              <a:spcBef>
                <a:spcPts val="600"/>
              </a:spcBef>
              <a:spcAft>
                <a:spcPts val="600"/>
              </a:spcAft>
            </a:pPr>
            <a:r>
              <a:rPr lang="en-US" sz="1900" dirty="0">
                <a:effectLst/>
                <a:ea typeface="Times New Roman" panose="02020603050405020304" pitchFamily="18" charset="0"/>
              </a:rPr>
              <a:t>In the systems approach, concentration is on the analysis and design of the whole, as distinct from … the components or parts… The systems approach relates the technology to the need, the social to the technological aspects; it starts by insisting on a clear understanding of exactly what the problem is and the goal that should dominate solution[s] and lead to the criteria for evaluating alternative avenues… It provides for simulation and modeling so as to make possible predicting the performance before the entire system is brought into being. And it makes feasible the selection of the best approach from the many alternatives.                                               </a:t>
            </a:r>
          </a:p>
          <a:p>
            <a:pPr marL="685800" marR="685800" algn="r">
              <a:spcBef>
                <a:spcPts val="600"/>
              </a:spcBef>
              <a:spcAft>
                <a:spcPts val="600"/>
              </a:spcAft>
            </a:pPr>
            <a:r>
              <a:rPr lang="en-US" sz="1900" dirty="0">
                <a:effectLst/>
                <a:ea typeface="Times New Roman" panose="02020603050405020304" pitchFamily="18" charset="0"/>
              </a:rPr>
              <a:t> - Simon </a:t>
            </a:r>
            <a:r>
              <a:rPr lang="en-US" sz="1900" dirty="0" err="1">
                <a:effectLst/>
                <a:ea typeface="Times New Roman" panose="02020603050405020304" pitchFamily="18" charset="0"/>
              </a:rPr>
              <a:t>Ramo</a:t>
            </a:r>
            <a:r>
              <a:rPr lang="en-US" sz="1900" dirty="0">
                <a:effectLst/>
                <a:ea typeface="Times New Roman" panose="02020603050405020304" pitchFamily="18" charset="0"/>
              </a:rPr>
              <a:t> </a:t>
            </a:r>
          </a:p>
        </p:txBody>
      </p:sp>
      <p:sp>
        <p:nvSpPr>
          <p:cNvPr id="2" name="TextBox 1">
            <a:extLst>
              <a:ext uri="{FF2B5EF4-FFF2-40B4-BE49-F238E27FC236}">
                <a16:creationId xmlns:a16="http://schemas.microsoft.com/office/drawing/2014/main" id="{93C47CC3-E15B-5914-4FBA-B6F205740B57}"/>
              </a:ext>
            </a:extLst>
          </p:cNvPr>
          <p:cNvSpPr txBox="1"/>
          <p:nvPr/>
        </p:nvSpPr>
        <p:spPr>
          <a:xfrm>
            <a:off x="1142999" y="4732800"/>
            <a:ext cx="6290535" cy="415498"/>
          </a:xfrm>
          <a:prstGeom prst="rect">
            <a:avLst/>
          </a:prstGeom>
          <a:noFill/>
        </p:spPr>
        <p:txBody>
          <a:bodyPr wrap="square" rtlCol="0">
            <a:spAutoFit/>
          </a:bodyPr>
          <a:lstStyle/>
          <a:p>
            <a:r>
              <a:rPr lang="en-US" sz="1050" dirty="0">
                <a:solidFill>
                  <a:schemeClr val="tx1">
                    <a:lumMod val="65000"/>
                    <a:lumOff val="35000"/>
                  </a:schemeClr>
                </a:solidFill>
                <a:effectLst/>
                <a:ea typeface="Times New Roman" panose="02020603050405020304" pitchFamily="18" charset="0"/>
              </a:rPr>
              <a:t>SOURCE: Simon </a:t>
            </a:r>
            <a:r>
              <a:rPr lang="en-US" sz="1050" dirty="0" err="1">
                <a:solidFill>
                  <a:schemeClr val="tx1">
                    <a:lumMod val="65000"/>
                    <a:lumOff val="35000"/>
                  </a:schemeClr>
                </a:solidFill>
                <a:effectLst/>
                <a:ea typeface="Times New Roman" panose="02020603050405020304" pitchFamily="18" charset="0"/>
              </a:rPr>
              <a:t>Ramo</a:t>
            </a:r>
            <a:r>
              <a:rPr lang="en-US" sz="1050" dirty="0">
                <a:solidFill>
                  <a:schemeClr val="tx1">
                    <a:lumMod val="65000"/>
                    <a:lumOff val="35000"/>
                  </a:schemeClr>
                </a:solidFill>
                <a:effectLst/>
                <a:ea typeface="Times New Roman" panose="02020603050405020304" pitchFamily="18" charset="0"/>
              </a:rPr>
              <a:t>, </a:t>
            </a:r>
            <a:r>
              <a:rPr lang="en-US" sz="1050" i="1" dirty="0">
                <a:solidFill>
                  <a:schemeClr val="tx1">
                    <a:lumMod val="65000"/>
                    <a:lumOff val="35000"/>
                  </a:schemeClr>
                </a:solidFill>
                <a:effectLst/>
                <a:ea typeface="Times New Roman" panose="02020603050405020304" pitchFamily="18" charset="0"/>
              </a:rPr>
              <a:t>Cure for Chaos; Fresh Solutions to Social Problems Through the Systems </a:t>
            </a:r>
            <a:r>
              <a:rPr lang="en-US" sz="1050" i="1" dirty="0">
                <a:solidFill>
                  <a:schemeClr val="tx1">
                    <a:lumMod val="65000"/>
                    <a:lumOff val="35000"/>
                  </a:schemeClr>
                </a:solidFill>
                <a:ea typeface="Times New Roman" panose="02020603050405020304" pitchFamily="18" charset="0"/>
              </a:rPr>
              <a:t>A</a:t>
            </a:r>
            <a:r>
              <a:rPr lang="en-US" sz="1050" i="1" dirty="0">
                <a:solidFill>
                  <a:schemeClr val="tx1">
                    <a:lumMod val="65000"/>
                    <a:lumOff val="35000"/>
                  </a:schemeClr>
                </a:solidFill>
                <a:effectLst/>
                <a:ea typeface="Times New Roman" panose="02020603050405020304" pitchFamily="18" charset="0"/>
              </a:rPr>
              <a:t>pproach</a:t>
            </a:r>
            <a:r>
              <a:rPr lang="en-US" sz="1050" dirty="0">
                <a:solidFill>
                  <a:schemeClr val="tx1">
                    <a:lumMod val="65000"/>
                    <a:lumOff val="35000"/>
                  </a:schemeClr>
                </a:solidFill>
                <a:effectLst/>
                <a:ea typeface="Times New Roman" panose="02020603050405020304" pitchFamily="18" charset="0"/>
              </a:rPr>
              <a:t>, D. McKay Co., 1969. </a:t>
            </a:r>
          </a:p>
        </p:txBody>
      </p:sp>
      <p:pic>
        <p:nvPicPr>
          <p:cNvPr id="7" name="Graphic 6" descr="Open quotation mark with solid fill">
            <a:extLst>
              <a:ext uri="{FF2B5EF4-FFF2-40B4-BE49-F238E27FC236}">
                <a16:creationId xmlns:a16="http://schemas.microsoft.com/office/drawing/2014/main" id="{2DF4179E-3F53-3FA4-3025-D4CE74B18D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7783" y="225658"/>
            <a:ext cx="555131" cy="555131"/>
          </a:xfrm>
          <a:prstGeom prst="rect">
            <a:avLst/>
          </a:prstGeom>
        </p:spPr>
      </p:pic>
      <p:pic>
        <p:nvPicPr>
          <p:cNvPr id="8" name="Graphic 7" descr="Open quotation mark with solid fill">
            <a:extLst>
              <a:ext uri="{FF2B5EF4-FFF2-40B4-BE49-F238E27FC236}">
                <a16:creationId xmlns:a16="http://schemas.microsoft.com/office/drawing/2014/main" id="{A34AF97B-264A-96CA-BE08-CDD6C847F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240132" y="3505354"/>
            <a:ext cx="555131" cy="555131"/>
          </a:xfrm>
          <a:prstGeom prst="rect">
            <a:avLst/>
          </a:prstGeom>
        </p:spPr>
      </p:pic>
    </p:spTree>
    <p:extLst>
      <p:ext uri="{BB962C8B-B14F-4D97-AF65-F5344CB8AC3E}">
        <p14:creationId xmlns:p14="http://schemas.microsoft.com/office/powerpoint/2010/main" val="113037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9124" y="514350"/>
            <a:ext cx="3753046" cy="41148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B0BA5-54EA-5E1C-D2C3-29F0D57091E4}"/>
              </a:ext>
            </a:extLst>
          </p:cNvPr>
          <p:cNvSpPr>
            <a:spLocks noGrp="1"/>
          </p:cNvSpPr>
          <p:nvPr>
            <p:ph type="title"/>
          </p:nvPr>
        </p:nvSpPr>
        <p:spPr>
          <a:xfrm>
            <a:off x="3064835" y="813390"/>
            <a:ext cx="3014330" cy="1021011"/>
          </a:xfrm>
        </p:spPr>
        <p:txBody>
          <a:bodyPr vert="horz" lIns="91440" tIns="45720" rIns="91440" bIns="45720" rtlCol="0" anchor="b">
            <a:normAutofit/>
          </a:bodyPr>
          <a:lstStyle/>
          <a:p>
            <a:pPr>
              <a:lnSpc>
                <a:spcPct val="90000"/>
              </a:lnSpc>
            </a:pPr>
            <a:r>
              <a:rPr lang="en-US" sz="2100" kern="1200" dirty="0">
                <a:solidFill>
                  <a:schemeClr val="bg1">
                    <a:alpha val="60000"/>
                  </a:schemeClr>
                </a:solidFill>
                <a:latin typeface="+mj-lt"/>
                <a:ea typeface="+mj-ea"/>
                <a:cs typeface="+mj-cs"/>
              </a:rPr>
              <a:t>In Memoriam</a:t>
            </a:r>
          </a:p>
        </p:txBody>
      </p:sp>
      <p:pic>
        <p:nvPicPr>
          <p:cNvPr id="6" name="Picture 5" descr="A person standing next to another person&#10;&#10;Description automatically generated">
            <a:extLst>
              <a:ext uri="{FF2B5EF4-FFF2-40B4-BE49-F238E27FC236}">
                <a16:creationId xmlns:a16="http://schemas.microsoft.com/office/drawing/2014/main" id="{138FA164-EC2C-4229-A07B-05578EFF6C91}"/>
              </a:ext>
            </a:extLst>
          </p:cNvPr>
          <p:cNvPicPr>
            <a:picLocks noChangeAspect="1"/>
          </p:cNvPicPr>
          <p:nvPr/>
        </p:nvPicPr>
        <p:blipFill>
          <a:blip r:embed="rId2"/>
          <a:srcRect l="10473" r="18289"/>
          <a:stretch/>
        </p:blipFill>
        <p:spPr>
          <a:xfrm>
            <a:off x="510362" y="514346"/>
            <a:ext cx="2198474" cy="4114800"/>
          </a:xfrm>
          <a:prstGeom prst="rect">
            <a:avLst/>
          </a:prstGeom>
        </p:spPr>
      </p:pic>
      <p:sp>
        <p:nvSpPr>
          <p:cNvPr id="3" name="Text Placeholder 2">
            <a:extLst>
              <a:ext uri="{FF2B5EF4-FFF2-40B4-BE49-F238E27FC236}">
                <a16:creationId xmlns:a16="http://schemas.microsoft.com/office/drawing/2014/main" id="{0B1CF5EB-15DA-B171-5BC2-B43E1E8F3E1D}"/>
              </a:ext>
            </a:extLst>
          </p:cNvPr>
          <p:cNvSpPr>
            <a:spLocks noGrp="1"/>
          </p:cNvSpPr>
          <p:nvPr>
            <p:ph type="body" sz="quarter" idx="10"/>
          </p:nvPr>
        </p:nvSpPr>
        <p:spPr>
          <a:xfrm>
            <a:off x="3080784" y="2049554"/>
            <a:ext cx="2982432" cy="2312452"/>
          </a:xfrm>
        </p:spPr>
        <p:txBody>
          <a:bodyPr vert="horz" lIns="91440" tIns="45720" rIns="91440" bIns="45720" rtlCol="0" anchor="t">
            <a:normAutofit/>
          </a:bodyPr>
          <a:lstStyle/>
          <a:p>
            <a:pPr marL="0" indent="-228600" algn="ctr">
              <a:lnSpc>
                <a:spcPct val="90000"/>
              </a:lnSpc>
            </a:pPr>
            <a:r>
              <a:rPr lang="en-US" sz="1500" dirty="0">
                <a:solidFill>
                  <a:schemeClr val="bg1"/>
                </a:solidFill>
              </a:rPr>
              <a:t>Bill Scherer, one of the great minds in systems engineering, my mentor, my friend, suffered an aneurism and passed away on October 30</a:t>
            </a:r>
            <a:r>
              <a:rPr lang="en-US" sz="1500" baseline="30000" dirty="0">
                <a:solidFill>
                  <a:schemeClr val="bg1"/>
                </a:solidFill>
              </a:rPr>
              <a:t>th</a:t>
            </a:r>
            <a:r>
              <a:rPr lang="en-US" sz="1500" dirty="0">
                <a:solidFill>
                  <a:schemeClr val="bg1"/>
                </a:solidFill>
              </a:rPr>
              <a:t>.</a:t>
            </a:r>
          </a:p>
          <a:p>
            <a:pPr marL="0" indent="-228600" algn="ctr">
              <a:lnSpc>
                <a:spcPct val="90000"/>
              </a:lnSpc>
            </a:pPr>
            <a:endParaRPr lang="en-US" sz="1500" dirty="0">
              <a:solidFill>
                <a:schemeClr val="bg1"/>
              </a:solidFill>
            </a:endParaRPr>
          </a:p>
          <a:p>
            <a:pPr marL="0" indent="-228600" algn="ctr">
              <a:lnSpc>
                <a:spcPct val="90000"/>
              </a:lnSpc>
            </a:pPr>
            <a:r>
              <a:rPr lang="en-US" sz="1500" dirty="0">
                <a:solidFill>
                  <a:schemeClr val="bg1"/>
                </a:solidFill>
              </a:rPr>
              <a:t>“You can’t model your way out of thinking.” - WTS</a:t>
            </a:r>
          </a:p>
        </p:txBody>
      </p:sp>
      <p:pic>
        <p:nvPicPr>
          <p:cNvPr id="4" name="Picture 3">
            <a:extLst>
              <a:ext uri="{FF2B5EF4-FFF2-40B4-BE49-F238E27FC236}">
                <a16:creationId xmlns:a16="http://schemas.microsoft.com/office/drawing/2014/main" id="{06883A4C-849D-F0FC-BE5D-3E8EE83625A2}"/>
              </a:ext>
            </a:extLst>
          </p:cNvPr>
          <p:cNvPicPr>
            <a:picLocks noChangeAspect="1"/>
          </p:cNvPicPr>
          <p:nvPr/>
        </p:nvPicPr>
        <p:blipFill>
          <a:blip r:embed="rId3"/>
          <a:srcRect l="37570" r="32642"/>
          <a:stretch/>
        </p:blipFill>
        <p:spPr>
          <a:xfrm>
            <a:off x="6454587" y="514353"/>
            <a:ext cx="2198474" cy="4114800"/>
          </a:xfrm>
          <a:prstGeom prst="rect">
            <a:avLst/>
          </a:prstGeom>
        </p:spPr>
      </p:pic>
    </p:spTree>
    <p:extLst>
      <p:ext uri="{BB962C8B-B14F-4D97-AF65-F5344CB8AC3E}">
        <p14:creationId xmlns:p14="http://schemas.microsoft.com/office/powerpoint/2010/main" val="1829727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556366-3B51-52AB-CA2C-F47D33483BE4}"/>
              </a:ext>
            </a:extLst>
          </p:cNvPr>
          <p:cNvSpPr/>
          <p:nvPr/>
        </p:nvSpPr>
        <p:spPr>
          <a:xfrm>
            <a:off x="9936" y="1047750"/>
            <a:ext cx="9134064" cy="3543300"/>
          </a:xfrm>
          <a:prstGeom prst="rect">
            <a:avLst/>
          </a:prstGeom>
          <a:solidFill>
            <a:srgbClr val="DB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B225C-F1DF-418C-29B1-B77395BF9419}"/>
              </a:ext>
            </a:extLst>
          </p:cNvPr>
          <p:cNvSpPr>
            <a:spLocks noGrp="1"/>
          </p:cNvSpPr>
          <p:nvPr>
            <p:ph type="title"/>
          </p:nvPr>
        </p:nvSpPr>
        <p:spPr/>
        <p:txBody>
          <a:bodyPr/>
          <a:lstStyle/>
          <a:p>
            <a:r>
              <a:rPr lang="en-US" dirty="0"/>
              <a:t>Tenets of a Systems Approach</a:t>
            </a:r>
          </a:p>
        </p:txBody>
      </p:sp>
      <p:sp>
        <p:nvSpPr>
          <p:cNvPr id="3" name="Text Placeholder 2">
            <a:extLst>
              <a:ext uri="{FF2B5EF4-FFF2-40B4-BE49-F238E27FC236}">
                <a16:creationId xmlns:a16="http://schemas.microsoft.com/office/drawing/2014/main" id="{62FF184F-BFFE-CC08-15F0-51176E6F7C68}"/>
              </a:ext>
            </a:extLst>
          </p:cNvPr>
          <p:cNvSpPr>
            <a:spLocks noGrp="1"/>
          </p:cNvSpPr>
          <p:nvPr>
            <p:ph type="body" sz="quarter" idx="10"/>
          </p:nvPr>
        </p:nvSpPr>
        <p:spPr>
          <a:xfrm>
            <a:off x="457200" y="1291830"/>
            <a:ext cx="8229602" cy="3698081"/>
          </a:xfrm>
        </p:spPr>
        <p:txBody>
          <a:bodyPr/>
          <a:lstStyle/>
          <a:p>
            <a:r>
              <a:rPr lang="en-US" sz="2300" dirty="0">
                <a:solidFill>
                  <a:srgbClr val="000000"/>
                </a:solidFill>
                <a:effectLst/>
              </a:rPr>
              <a:t>Concentrates on the whole system rather than components</a:t>
            </a:r>
          </a:p>
          <a:p>
            <a:r>
              <a:rPr lang="en-US" sz="2300" dirty="0">
                <a:solidFill>
                  <a:srgbClr val="000000"/>
                </a:solidFill>
                <a:effectLst/>
              </a:rPr>
              <a:t>Relates technology to need and social to technological aspects</a:t>
            </a:r>
          </a:p>
          <a:p>
            <a:r>
              <a:rPr lang="en-US" sz="2300" dirty="0">
                <a:solidFill>
                  <a:srgbClr val="000000"/>
                </a:solidFill>
                <a:effectLst/>
              </a:rPr>
              <a:t>Begins with a clear understanding of </a:t>
            </a:r>
            <a:r>
              <a:rPr lang="en-US" sz="2300">
                <a:solidFill>
                  <a:srgbClr val="000000"/>
                </a:solidFill>
                <a:effectLst/>
              </a:rPr>
              <a:t>the goal</a:t>
            </a:r>
            <a:endParaRPr lang="en-US" sz="2300" dirty="0">
              <a:solidFill>
                <a:srgbClr val="000000"/>
              </a:solidFill>
              <a:effectLst/>
            </a:endParaRPr>
          </a:p>
          <a:p>
            <a:r>
              <a:rPr lang="en-US" sz="2300" dirty="0">
                <a:solidFill>
                  <a:srgbClr val="000000"/>
                </a:solidFill>
              </a:rPr>
              <a:t>The goal should lead to the solution and evaluation criteria</a:t>
            </a:r>
            <a:endParaRPr lang="en-US" sz="2300" dirty="0">
              <a:solidFill>
                <a:srgbClr val="000000"/>
              </a:solidFill>
              <a:effectLst/>
            </a:endParaRPr>
          </a:p>
          <a:p>
            <a:r>
              <a:rPr lang="en-US" sz="2300" dirty="0">
                <a:solidFill>
                  <a:srgbClr val="000000"/>
                </a:solidFill>
                <a:effectLst/>
              </a:rPr>
              <a:t>Supports use of simulation and modeling to predict performance</a:t>
            </a:r>
          </a:p>
          <a:p>
            <a:r>
              <a:rPr lang="en-US" sz="2300" dirty="0">
                <a:solidFill>
                  <a:srgbClr val="000000"/>
                </a:solidFill>
                <a:effectLst/>
              </a:rPr>
              <a:t>Enables selection of best approach from alternatives</a:t>
            </a:r>
          </a:p>
          <a:p>
            <a:endParaRPr lang="en-US" dirty="0"/>
          </a:p>
        </p:txBody>
      </p:sp>
      <p:sp>
        <p:nvSpPr>
          <p:cNvPr id="4" name="TextBox 3">
            <a:extLst>
              <a:ext uri="{FF2B5EF4-FFF2-40B4-BE49-F238E27FC236}">
                <a16:creationId xmlns:a16="http://schemas.microsoft.com/office/drawing/2014/main" id="{89974B9C-F49A-0BA8-D4BB-1BCBDD2BF621}"/>
              </a:ext>
            </a:extLst>
          </p:cNvPr>
          <p:cNvSpPr txBox="1"/>
          <p:nvPr/>
        </p:nvSpPr>
        <p:spPr>
          <a:xfrm>
            <a:off x="1142999" y="4732800"/>
            <a:ext cx="6290535" cy="415498"/>
          </a:xfrm>
          <a:prstGeom prst="rect">
            <a:avLst/>
          </a:prstGeom>
          <a:noFill/>
        </p:spPr>
        <p:txBody>
          <a:bodyPr wrap="square" rtlCol="0">
            <a:spAutoFit/>
          </a:bodyPr>
          <a:lstStyle/>
          <a:p>
            <a:r>
              <a:rPr lang="en-US" sz="1050" dirty="0">
                <a:solidFill>
                  <a:schemeClr val="tx1">
                    <a:lumMod val="65000"/>
                    <a:lumOff val="35000"/>
                  </a:schemeClr>
                </a:solidFill>
                <a:effectLst/>
                <a:ea typeface="Times New Roman" panose="02020603050405020304" pitchFamily="18" charset="0"/>
              </a:rPr>
              <a:t>SOURCE: Simon </a:t>
            </a:r>
            <a:r>
              <a:rPr lang="en-US" sz="1050" dirty="0" err="1">
                <a:solidFill>
                  <a:schemeClr val="tx1">
                    <a:lumMod val="65000"/>
                    <a:lumOff val="35000"/>
                  </a:schemeClr>
                </a:solidFill>
                <a:effectLst/>
                <a:ea typeface="Times New Roman" panose="02020603050405020304" pitchFamily="18" charset="0"/>
              </a:rPr>
              <a:t>Ramo</a:t>
            </a:r>
            <a:r>
              <a:rPr lang="en-US" sz="1050" dirty="0">
                <a:solidFill>
                  <a:schemeClr val="tx1">
                    <a:lumMod val="65000"/>
                    <a:lumOff val="35000"/>
                  </a:schemeClr>
                </a:solidFill>
                <a:effectLst/>
                <a:ea typeface="Times New Roman" panose="02020603050405020304" pitchFamily="18" charset="0"/>
              </a:rPr>
              <a:t>, </a:t>
            </a:r>
            <a:r>
              <a:rPr lang="en-US" sz="1050" i="1" dirty="0">
                <a:solidFill>
                  <a:schemeClr val="tx1">
                    <a:lumMod val="65000"/>
                    <a:lumOff val="35000"/>
                  </a:schemeClr>
                </a:solidFill>
                <a:effectLst/>
                <a:ea typeface="Times New Roman" panose="02020603050405020304" pitchFamily="18" charset="0"/>
              </a:rPr>
              <a:t>Cure for Chaos; Fresh Solutions to Social Problems Through the Systems </a:t>
            </a:r>
            <a:r>
              <a:rPr lang="en-US" sz="1050" i="1" dirty="0">
                <a:solidFill>
                  <a:schemeClr val="tx1">
                    <a:lumMod val="65000"/>
                    <a:lumOff val="35000"/>
                  </a:schemeClr>
                </a:solidFill>
                <a:ea typeface="Times New Roman" panose="02020603050405020304" pitchFamily="18" charset="0"/>
              </a:rPr>
              <a:t>A</a:t>
            </a:r>
            <a:r>
              <a:rPr lang="en-US" sz="1050" i="1" dirty="0">
                <a:solidFill>
                  <a:schemeClr val="tx1">
                    <a:lumMod val="65000"/>
                    <a:lumOff val="35000"/>
                  </a:schemeClr>
                </a:solidFill>
                <a:effectLst/>
                <a:ea typeface="Times New Roman" panose="02020603050405020304" pitchFamily="18" charset="0"/>
              </a:rPr>
              <a:t>pproach</a:t>
            </a:r>
            <a:r>
              <a:rPr lang="en-US" sz="1050" dirty="0">
                <a:solidFill>
                  <a:schemeClr val="tx1">
                    <a:lumMod val="65000"/>
                    <a:lumOff val="35000"/>
                  </a:schemeClr>
                </a:solidFill>
                <a:effectLst/>
                <a:ea typeface="Times New Roman" panose="02020603050405020304" pitchFamily="18" charset="0"/>
              </a:rPr>
              <a:t>, D. McKay Co., 1969. </a:t>
            </a:r>
          </a:p>
        </p:txBody>
      </p:sp>
    </p:spTree>
    <p:extLst>
      <p:ext uri="{BB962C8B-B14F-4D97-AF65-F5344CB8AC3E}">
        <p14:creationId xmlns:p14="http://schemas.microsoft.com/office/powerpoint/2010/main" val="2564014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27FC-7D3E-6A1C-06D9-DA3CC2358095}"/>
              </a:ext>
            </a:extLst>
          </p:cNvPr>
          <p:cNvSpPr>
            <a:spLocks noGrp="1"/>
          </p:cNvSpPr>
          <p:nvPr>
            <p:ph type="title"/>
          </p:nvPr>
        </p:nvSpPr>
        <p:spPr/>
        <p:txBody>
          <a:bodyPr/>
          <a:lstStyle/>
          <a:p>
            <a:r>
              <a:rPr lang="en-US" dirty="0"/>
              <a:t>Framework Goals</a:t>
            </a:r>
          </a:p>
        </p:txBody>
      </p:sp>
      <p:sp>
        <p:nvSpPr>
          <p:cNvPr id="4" name="Freeform 3">
            <a:extLst>
              <a:ext uri="{FF2B5EF4-FFF2-40B4-BE49-F238E27FC236}">
                <a16:creationId xmlns:a16="http://schemas.microsoft.com/office/drawing/2014/main" id="{9C61ECAD-7B40-AC8A-A647-23A5E069CD8C}"/>
              </a:ext>
            </a:extLst>
          </p:cNvPr>
          <p:cNvSpPr/>
          <p:nvPr/>
        </p:nvSpPr>
        <p:spPr>
          <a:xfrm>
            <a:off x="640686" y="1055662"/>
            <a:ext cx="8374727" cy="753746"/>
          </a:xfrm>
          <a:custGeom>
            <a:avLst/>
            <a:gdLst>
              <a:gd name="connsiteX0" fmla="*/ 0 w 6740961"/>
              <a:gd name="connsiteY0" fmla="*/ 0 h 508162"/>
              <a:gd name="connsiteX1" fmla="*/ 6740961 w 6740961"/>
              <a:gd name="connsiteY1" fmla="*/ 0 h 508162"/>
              <a:gd name="connsiteX2" fmla="*/ 6740961 w 6740961"/>
              <a:gd name="connsiteY2" fmla="*/ 508162 h 508162"/>
              <a:gd name="connsiteX3" fmla="*/ 0 w 6740961"/>
              <a:gd name="connsiteY3" fmla="*/ 508162 h 508162"/>
              <a:gd name="connsiteX4" fmla="*/ 0 w 6740961"/>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0961" h="508162">
                <a:moveTo>
                  <a:pt x="0" y="0"/>
                </a:moveTo>
                <a:lnTo>
                  <a:pt x="6740961" y="0"/>
                </a:lnTo>
                <a:lnTo>
                  <a:pt x="6740961" y="508162"/>
                </a:lnTo>
                <a:lnTo>
                  <a:pt x="0" y="508162"/>
                </a:lnTo>
                <a:lnTo>
                  <a:pt x="0" y="0"/>
                </a:lnTo>
                <a:close/>
              </a:path>
            </a:pathLst>
          </a:custGeom>
          <a:solidFill>
            <a:srgbClr val="6B929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27940" rIns="27940" bIns="27940" numCol="1" spcCol="1270" anchor="ctr" anchorCtr="0">
            <a:noAutofit/>
          </a:bodyPr>
          <a:lstStyle/>
          <a:p>
            <a:pPr marL="0" lvl="0" indent="0" algn="l" defTabSz="488950" rtl="0">
              <a:lnSpc>
                <a:spcPct val="90000"/>
              </a:lnSpc>
              <a:spcBef>
                <a:spcPct val="0"/>
              </a:spcBef>
              <a:spcAft>
                <a:spcPts val="500"/>
              </a:spcAft>
              <a:buNone/>
            </a:pPr>
            <a:r>
              <a:rPr lang="en-US" sz="1400" kern="1200" dirty="0">
                <a:solidFill>
                  <a:schemeClr val="bg1"/>
                </a:solidFill>
              </a:rPr>
              <a:t>Establish systems engineering goals for the use of Digital Engineering in a weapon system program</a:t>
            </a:r>
            <a:endParaRPr lang="en-US" sz="1400" dirty="0">
              <a:solidFill>
                <a:schemeClr val="bg1"/>
              </a:solidFill>
            </a:endParaRPr>
          </a:p>
          <a:p>
            <a:pPr marL="234950" lvl="0" algn="l" defTabSz="488950" rtl="0">
              <a:lnSpc>
                <a:spcPct val="90000"/>
              </a:lnSpc>
              <a:spcBef>
                <a:spcPct val="0"/>
              </a:spcBef>
              <a:spcAft>
                <a:spcPct val="35000"/>
              </a:spcAft>
              <a:buNone/>
            </a:pPr>
            <a:r>
              <a:rPr lang="en-US" sz="1200" kern="1200" dirty="0">
                <a:solidFill>
                  <a:schemeClr val="bg1"/>
                </a:solidFill>
              </a:rPr>
              <a:t>Leverage good systems engineering practice and the development of the systems engineering plan to empirically quantify the benefits, indices of performance (</a:t>
            </a:r>
            <a:r>
              <a:rPr lang="en-US" sz="1200" kern="1200" dirty="0" err="1">
                <a:solidFill>
                  <a:schemeClr val="bg1"/>
                </a:solidFill>
              </a:rPr>
              <a:t>IoP</a:t>
            </a:r>
            <a:r>
              <a:rPr lang="en-US" sz="1200" kern="1200" dirty="0">
                <a:solidFill>
                  <a:schemeClr val="bg1"/>
                </a:solidFill>
              </a:rPr>
              <a:t>)</a:t>
            </a:r>
          </a:p>
        </p:txBody>
      </p:sp>
      <p:sp>
        <p:nvSpPr>
          <p:cNvPr id="5" name="Oval 4">
            <a:extLst>
              <a:ext uri="{FF2B5EF4-FFF2-40B4-BE49-F238E27FC236}">
                <a16:creationId xmlns:a16="http://schemas.microsoft.com/office/drawing/2014/main" id="{53C805AC-E969-E813-2789-1C96658CFE30}"/>
              </a:ext>
            </a:extLst>
          </p:cNvPr>
          <p:cNvSpPr/>
          <p:nvPr/>
        </p:nvSpPr>
        <p:spPr>
          <a:xfrm>
            <a:off x="407911" y="1223392"/>
            <a:ext cx="475488" cy="478220"/>
          </a:xfrm>
          <a:prstGeom prst="ellipse">
            <a:avLst/>
          </a:prstGeom>
          <a:ln>
            <a:solidFill>
              <a:srgbClr val="6B92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dirty="0">
                <a:solidFill>
                  <a:srgbClr val="6B929C"/>
                </a:solidFill>
              </a:rPr>
              <a:t>1</a:t>
            </a:r>
          </a:p>
        </p:txBody>
      </p:sp>
      <p:sp>
        <p:nvSpPr>
          <p:cNvPr id="6" name="Freeform 5">
            <a:extLst>
              <a:ext uri="{FF2B5EF4-FFF2-40B4-BE49-F238E27FC236}">
                <a16:creationId xmlns:a16="http://schemas.microsoft.com/office/drawing/2014/main" id="{CA93258B-08DD-BE37-67D7-1A00B730DA5E}"/>
              </a:ext>
            </a:extLst>
          </p:cNvPr>
          <p:cNvSpPr/>
          <p:nvPr/>
        </p:nvSpPr>
        <p:spPr>
          <a:xfrm>
            <a:off x="640687" y="1889664"/>
            <a:ext cx="8374726" cy="621792"/>
          </a:xfrm>
          <a:custGeom>
            <a:avLst/>
            <a:gdLst>
              <a:gd name="connsiteX0" fmla="*/ 0 w 6965227"/>
              <a:gd name="connsiteY0" fmla="*/ 0 h 508162"/>
              <a:gd name="connsiteX1" fmla="*/ 6965227 w 6965227"/>
              <a:gd name="connsiteY1" fmla="*/ 0 h 508162"/>
              <a:gd name="connsiteX2" fmla="*/ 6965227 w 6965227"/>
              <a:gd name="connsiteY2" fmla="*/ 508162 h 508162"/>
              <a:gd name="connsiteX3" fmla="*/ 0 w 6965227"/>
              <a:gd name="connsiteY3" fmla="*/ 508162 h 508162"/>
              <a:gd name="connsiteX4" fmla="*/ 0 w 6965227"/>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5227" h="508162">
                <a:moveTo>
                  <a:pt x="0" y="0"/>
                </a:moveTo>
                <a:lnTo>
                  <a:pt x="6965227" y="0"/>
                </a:lnTo>
                <a:lnTo>
                  <a:pt x="6965227" y="508162"/>
                </a:lnTo>
                <a:lnTo>
                  <a:pt x="0" y="508162"/>
                </a:lnTo>
                <a:lnTo>
                  <a:pt x="0" y="0"/>
                </a:lnTo>
                <a:close/>
              </a:path>
            </a:pathLst>
          </a:custGeom>
          <a:solidFill>
            <a:srgbClr val="6B929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27940" rIns="27940" bIns="27940" numCol="1" spcCol="1270" anchor="ctr" anchorCtr="0">
            <a:noAutofit/>
          </a:bodyPr>
          <a:lstStyle/>
          <a:p>
            <a:pPr marL="0" lvl="0" indent="0" algn="l" defTabSz="488950">
              <a:lnSpc>
                <a:spcPct val="90000"/>
              </a:lnSpc>
              <a:spcBef>
                <a:spcPct val="0"/>
              </a:spcBef>
              <a:spcAft>
                <a:spcPct val="35000"/>
              </a:spcAft>
              <a:buFont typeface="+mj-lt"/>
              <a:buNone/>
            </a:pPr>
            <a:r>
              <a:rPr lang="en-US" sz="1400" kern="1200" dirty="0">
                <a:solidFill>
                  <a:schemeClr val="bg1"/>
                </a:solidFill>
                <a:ea typeface="Times New Roman" panose="02020603050405020304" pitchFamily="18" charset="0"/>
                <a:cs typeface="Times New Roman" panose="02020603050405020304" pitchFamily="18" charset="0"/>
              </a:rPr>
              <a:t>Select Digital Engineering activities to achieve goals (contractor proprietary, Navy Digital Engineering Bok, other sources)</a:t>
            </a:r>
            <a:endParaRPr lang="en-US" sz="1400" kern="1200" dirty="0">
              <a:solidFill>
                <a:schemeClr val="bg1"/>
              </a:solidFill>
            </a:endParaRPr>
          </a:p>
        </p:txBody>
      </p:sp>
      <p:sp>
        <p:nvSpPr>
          <p:cNvPr id="7" name="Oval 6">
            <a:extLst>
              <a:ext uri="{FF2B5EF4-FFF2-40B4-BE49-F238E27FC236}">
                <a16:creationId xmlns:a16="http://schemas.microsoft.com/office/drawing/2014/main" id="{9B93C75A-16CC-7C68-4361-4C5E2CF91B8B}"/>
              </a:ext>
            </a:extLst>
          </p:cNvPr>
          <p:cNvSpPr/>
          <p:nvPr/>
        </p:nvSpPr>
        <p:spPr>
          <a:xfrm>
            <a:off x="407911" y="1963293"/>
            <a:ext cx="475488" cy="478220"/>
          </a:xfrm>
          <a:prstGeom prst="ellipse">
            <a:avLst/>
          </a:prstGeom>
          <a:ln>
            <a:solidFill>
              <a:srgbClr val="6B92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dirty="0">
                <a:solidFill>
                  <a:srgbClr val="6B929C"/>
                </a:solidFill>
              </a:rPr>
              <a:t>2</a:t>
            </a:r>
          </a:p>
        </p:txBody>
      </p:sp>
      <p:sp>
        <p:nvSpPr>
          <p:cNvPr id="8" name="Freeform 7">
            <a:extLst>
              <a:ext uri="{FF2B5EF4-FFF2-40B4-BE49-F238E27FC236}">
                <a16:creationId xmlns:a16="http://schemas.microsoft.com/office/drawing/2014/main" id="{A2EA5FD7-1E20-4C92-520E-B24D9607C2D3}"/>
              </a:ext>
            </a:extLst>
          </p:cNvPr>
          <p:cNvSpPr/>
          <p:nvPr/>
        </p:nvSpPr>
        <p:spPr>
          <a:xfrm>
            <a:off x="640687" y="2591712"/>
            <a:ext cx="8374726" cy="624070"/>
          </a:xfrm>
          <a:custGeom>
            <a:avLst/>
            <a:gdLst>
              <a:gd name="connsiteX0" fmla="*/ 0 w 6853467"/>
              <a:gd name="connsiteY0" fmla="*/ 0 h 508162"/>
              <a:gd name="connsiteX1" fmla="*/ 6853467 w 6853467"/>
              <a:gd name="connsiteY1" fmla="*/ 0 h 508162"/>
              <a:gd name="connsiteX2" fmla="*/ 6853467 w 6853467"/>
              <a:gd name="connsiteY2" fmla="*/ 508162 h 508162"/>
              <a:gd name="connsiteX3" fmla="*/ 0 w 6853467"/>
              <a:gd name="connsiteY3" fmla="*/ 508162 h 508162"/>
              <a:gd name="connsiteX4" fmla="*/ 0 w 6853467"/>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3467" h="508162">
                <a:moveTo>
                  <a:pt x="0" y="0"/>
                </a:moveTo>
                <a:lnTo>
                  <a:pt x="6853467" y="0"/>
                </a:lnTo>
                <a:lnTo>
                  <a:pt x="6853467" y="508162"/>
                </a:lnTo>
                <a:lnTo>
                  <a:pt x="0" y="508162"/>
                </a:lnTo>
                <a:lnTo>
                  <a:pt x="0" y="0"/>
                </a:lnTo>
                <a:close/>
              </a:path>
            </a:pathLst>
          </a:custGeom>
          <a:solidFill>
            <a:srgbClr val="6B929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27940" rIns="27940" bIns="27940" numCol="1" spcCol="1270" anchor="ctr" anchorCtr="0">
            <a:noAutofit/>
          </a:bodyPr>
          <a:lstStyle/>
          <a:p>
            <a:pPr marL="0" lvl="0" indent="0" algn="l" defTabSz="488950">
              <a:lnSpc>
                <a:spcPct val="90000"/>
              </a:lnSpc>
              <a:spcBef>
                <a:spcPct val="0"/>
              </a:spcBef>
              <a:spcAft>
                <a:spcPts val="500"/>
              </a:spcAft>
              <a:buFont typeface="+mj-lt"/>
              <a:buNone/>
            </a:pPr>
            <a:r>
              <a:rPr lang="en-US" sz="1400" kern="1200" dirty="0">
                <a:solidFill>
                  <a:schemeClr val="bg1"/>
                </a:solidFill>
                <a:ea typeface="Times New Roman" panose="02020603050405020304" pitchFamily="18" charset="0"/>
                <a:cs typeface="Times New Roman" panose="02020603050405020304" pitchFamily="18" charset="0"/>
              </a:rPr>
              <a:t>Translate goals into benefits</a:t>
            </a:r>
          </a:p>
          <a:p>
            <a:pPr marL="295275" lvl="0" algn="l" defTabSz="488950">
              <a:lnSpc>
                <a:spcPct val="90000"/>
              </a:lnSpc>
              <a:spcBef>
                <a:spcPct val="0"/>
              </a:spcBef>
              <a:spcAft>
                <a:spcPct val="35000"/>
              </a:spcAft>
              <a:buFont typeface="+mj-lt"/>
              <a:buNone/>
            </a:pPr>
            <a:r>
              <a:rPr lang="en-US" sz="1200" dirty="0">
                <a:solidFill>
                  <a:schemeClr val="bg1"/>
                </a:solidFill>
                <a:cs typeface="Times New Roman" panose="02020603050405020304" pitchFamily="18" charset="0"/>
              </a:rPr>
              <a:t>Logic model approach; associated risks (</a:t>
            </a:r>
            <a:r>
              <a:rPr lang="en-US" sz="1200">
                <a:solidFill>
                  <a:schemeClr val="bg1"/>
                </a:solidFill>
                <a:cs typeface="Times New Roman" panose="02020603050405020304" pitchFamily="18" charset="0"/>
              </a:rPr>
              <a:t>probabilistic costs)</a:t>
            </a:r>
            <a:endParaRPr lang="en-US" sz="1200" kern="1200" dirty="0">
              <a:solidFill>
                <a:schemeClr val="bg1"/>
              </a:solidFill>
            </a:endParaRPr>
          </a:p>
        </p:txBody>
      </p:sp>
      <p:sp>
        <p:nvSpPr>
          <p:cNvPr id="9" name="Oval 8">
            <a:extLst>
              <a:ext uri="{FF2B5EF4-FFF2-40B4-BE49-F238E27FC236}">
                <a16:creationId xmlns:a16="http://schemas.microsoft.com/office/drawing/2014/main" id="{32A5AF14-97CC-6401-C03C-0861938FF10F}"/>
              </a:ext>
            </a:extLst>
          </p:cNvPr>
          <p:cNvSpPr/>
          <p:nvPr/>
        </p:nvSpPr>
        <p:spPr>
          <a:xfrm>
            <a:off x="407911" y="2664637"/>
            <a:ext cx="475488" cy="478220"/>
          </a:xfrm>
          <a:prstGeom prst="ellipse">
            <a:avLst/>
          </a:prstGeom>
          <a:ln>
            <a:solidFill>
              <a:srgbClr val="6B92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dirty="0">
                <a:solidFill>
                  <a:srgbClr val="6B929C"/>
                </a:solidFill>
              </a:rPr>
              <a:t>3</a:t>
            </a:r>
          </a:p>
        </p:txBody>
      </p:sp>
      <p:sp>
        <p:nvSpPr>
          <p:cNvPr id="10" name="Freeform 9">
            <a:extLst>
              <a:ext uri="{FF2B5EF4-FFF2-40B4-BE49-F238E27FC236}">
                <a16:creationId xmlns:a16="http://schemas.microsoft.com/office/drawing/2014/main" id="{5297319A-3926-0173-3928-865D99E6C2DA}"/>
              </a:ext>
            </a:extLst>
          </p:cNvPr>
          <p:cNvSpPr/>
          <p:nvPr/>
        </p:nvSpPr>
        <p:spPr>
          <a:xfrm>
            <a:off x="640687" y="3296038"/>
            <a:ext cx="8374726" cy="624070"/>
          </a:xfrm>
          <a:custGeom>
            <a:avLst/>
            <a:gdLst>
              <a:gd name="connsiteX0" fmla="*/ 0 w 6965227"/>
              <a:gd name="connsiteY0" fmla="*/ 0 h 508162"/>
              <a:gd name="connsiteX1" fmla="*/ 6965227 w 6965227"/>
              <a:gd name="connsiteY1" fmla="*/ 0 h 508162"/>
              <a:gd name="connsiteX2" fmla="*/ 6965227 w 6965227"/>
              <a:gd name="connsiteY2" fmla="*/ 508162 h 508162"/>
              <a:gd name="connsiteX3" fmla="*/ 0 w 6965227"/>
              <a:gd name="connsiteY3" fmla="*/ 508162 h 508162"/>
              <a:gd name="connsiteX4" fmla="*/ 0 w 6965227"/>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5227" h="508162">
                <a:moveTo>
                  <a:pt x="0" y="0"/>
                </a:moveTo>
                <a:lnTo>
                  <a:pt x="6965227" y="0"/>
                </a:lnTo>
                <a:lnTo>
                  <a:pt x="6965227" y="508162"/>
                </a:lnTo>
                <a:lnTo>
                  <a:pt x="0" y="508162"/>
                </a:lnTo>
                <a:lnTo>
                  <a:pt x="0" y="0"/>
                </a:lnTo>
                <a:close/>
              </a:path>
            </a:pathLst>
          </a:custGeom>
          <a:solidFill>
            <a:srgbClr val="6B929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27940" rIns="27940" bIns="27940" numCol="1" spcCol="1270" anchor="ctr" anchorCtr="0">
            <a:noAutofit/>
          </a:bodyPr>
          <a:lstStyle/>
          <a:p>
            <a:pPr marL="0" lvl="0" indent="0" algn="l" defTabSz="488950">
              <a:lnSpc>
                <a:spcPct val="90000"/>
              </a:lnSpc>
              <a:spcBef>
                <a:spcPct val="0"/>
              </a:spcBef>
              <a:spcAft>
                <a:spcPct val="35000"/>
              </a:spcAft>
              <a:buFont typeface="+mj-lt"/>
              <a:buNone/>
            </a:pPr>
            <a:r>
              <a:rPr lang="en-US" sz="1400" kern="1200" dirty="0">
                <a:solidFill>
                  <a:schemeClr val="bg1"/>
                </a:solidFill>
                <a:ea typeface="Times New Roman" panose="02020603050405020304" pitchFamily="18" charset="0"/>
                <a:cs typeface="Times New Roman" panose="02020603050405020304" pitchFamily="18" charset="0"/>
              </a:rPr>
              <a:t>Align costs to Digital Engineering activity per four established bins (hierarchical)</a:t>
            </a:r>
            <a:endParaRPr lang="en-US" sz="1400" kern="1200" dirty="0">
              <a:solidFill>
                <a:schemeClr val="bg1"/>
              </a:solidFill>
            </a:endParaRPr>
          </a:p>
        </p:txBody>
      </p:sp>
      <p:sp>
        <p:nvSpPr>
          <p:cNvPr id="11" name="Oval 10">
            <a:extLst>
              <a:ext uri="{FF2B5EF4-FFF2-40B4-BE49-F238E27FC236}">
                <a16:creationId xmlns:a16="http://schemas.microsoft.com/office/drawing/2014/main" id="{AD203D4F-08C3-A31D-A2F2-FC30CB36167C}"/>
              </a:ext>
            </a:extLst>
          </p:cNvPr>
          <p:cNvSpPr/>
          <p:nvPr/>
        </p:nvSpPr>
        <p:spPr>
          <a:xfrm>
            <a:off x="407911" y="3365981"/>
            <a:ext cx="475488" cy="478220"/>
          </a:xfrm>
          <a:prstGeom prst="ellipse">
            <a:avLst/>
          </a:prstGeom>
          <a:ln>
            <a:solidFill>
              <a:srgbClr val="6B92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dirty="0">
                <a:solidFill>
                  <a:srgbClr val="6B929C"/>
                </a:solidFill>
              </a:rPr>
              <a:t>4</a:t>
            </a:r>
          </a:p>
        </p:txBody>
      </p:sp>
      <p:sp>
        <p:nvSpPr>
          <p:cNvPr id="12" name="Freeform 11">
            <a:extLst>
              <a:ext uri="{FF2B5EF4-FFF2-40B4-BE49-F238E27FC236}">
                <a16:creationId xmlns:a16="http://schemas.microsoft.com/office/drawing/2014/main" id="{2E4F6E7D-2809-4839-3DC1-D92E8C81DBC3}"/>
              </a:ext>
            </a:extLst>
          </p:cNvPr>
          <p:cNvSpPr/>
          <p:nvPr/>
        </p:nvSpPr>
        <p:spPr>
          <a:xfrm>
            <a:off x="640686" y="4000364"/>
            <a:ext cx="8374727" cy="624070"/>
          </a:xfrm>
          <a:custGeom>
            <a:avLst/>
            <a:gdLst>
              <a:gd name="connsiteX0" fmla="*/ 0 w 7329362"/>
              <a:gd name="connsiteY0" fmla="*/ 0 h 508162"/>
              <a:gd name="connsiteX1" fmla="*/ 7329362 w 7329362"/>
              <a:gd name="connsiteY1" fmla="*/ 0 h 508162"/>
              <a:gd name="connsiteX2" fmla="*/ 7329362 w 7329362"/>
              <a:gd name="connsiteY2" fmla="*/ 508162 h 508162"/>
              <a:gd name="connsiteX3" fmla="*/ 0 w 7329362"/>
              <a:gd name="connsiteY3" fmla="*/ 508162 h 508162"/>
              <a:gd name="connsiteX4" fmla="*/ 0 w 7329362"/>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9362" h="508162">
                <a:moveTo>
                  <a:pt x="0" y="0"/>
                </a:moveTo>
                <a:lnTo>
                  <a:pt x="7329362" y="0"/>
                </a:lnTo>
                <a:lnTo>
                  <a:pt x="7329362" y="508162"/>
                </a:lnTo>
                <a:lnTo>
                  <a:pt x="0" y="508162"/>
                </a:lnTo>
                <a:lnTo>
                  <a:pt x="0" y="0"/>
                </a:lnTo>
                <a:close/>
              </a:path>
            </a:pathLst>
          </a:custGeom>
          <a:solidFill>
            <a:srgbClr val="6B929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354" tIns="27940" rIns="27940" bIns="27940" numCol="1" spcCol="1270" anchor="ctr" anchorCtr="0">
            <a:noAutofit/>
          </a:bodyPr>
          <a:lstStyle/>
          <a:p>
            <a:pPr marL="0" lvl="0" indent="0" algn="l" defTabSz="488950" rtl="0">
              <a:lnSpc>
                <a:spcPct val="90000"/>
              </a:lnSpc>
              <a:spcBef>
                <a:spcPct val="0"/>
              </a:spcBef>
              <a:spcAft>
                <a:spcPct val="35000"/>
              </a:spcAft>
              <a:buNone/>
            </a:pPr>
            <a:r>
              <a:rPr lang="en-US" sz="1400" kern="1200" dirty="0">
                <a:solidFill>
                  <a:schemeClr val="bg1"/>
                </a:solidFill>
                <a:ea typeface="Times New Roman" panose="02020603050405020304" pitchFamily="18" charset="0"/>
                <a:cs typeface="Times New Roman" panose="02020603050405020304" pitchFamily="18" charset="0"/>
              </a:rPr>
              <a:t>Map costs to benefits for decision support (NOT a CBA, more of a trade-study approach)</a:t>
            </a:r>
          </a:p>
        </p:txBody>
      </p:sp>
      <p:sp>
        <p:nvSpPr>
          <p:cNvPr id="13" name="Oval 12">
            <a:extLst>
              <a:ext uri="{FF2B5EF4-FFF2-40B4-BE49-F238E27FC236}">
                <a16:creationId xmlns:a16="http://schemas.microsoft.com/office/drawing/2014/main" id="{4A77029E-523A-D96A-FECB-0567E2074A90}"/>
              </a:ext>
            </a:extLst>
          </p:cNvPr>
          <p:cNvSpPr/>
          <p:nvPr/>
        </p:nvSpPr>
        <p:spPr>
          <a:xfrm>
            <a:off x="407911" y="4075181"/>
            <a:ext cx="475488" cy="478220"/>
          </a:xfrm>
          <a:prstGeom prst="ellipse">
            <a:avLst/>
          </a:prstGeom>
          <a:ln>
            <a:solidFill>
              <a:srgbClr val="6B929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dirty="0">
                <a:solidFill>
                  <a:srgbClr val="6B929C"/>
                </a:solidFill>
              </a:rPr>
              <a:t>5</a:t>
            </a:r>
          </a:p>
        </p:txBody>
      </p:sp>
    </p:spTree>
    <p:extLst>
      <p:ext uri="{BB962C8B-B14F-4D97-AF65-F5344CB8AC3E}">
        <p14:creationId xmlns:p14="http://schemas.microsoft.com/office/powerpoint/2010/main" val="3090609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9A44DE-54FD-09C6-44CC-9883C0AAB279}"/>
              </a:ext>
            </a:extLst>
          </p:cNvPr>
          <p:cNvSpPr>
            <a:spLocks noGrp="1"/>
          </p:cNvSpPr>
          <p:nvPr>
            <p:ph type="body" sz="quarter" idx="10"/>
          </p:nvPr>
        </p:nvSpPr>
        <p:spPr>
          <a:xfrm>
            <a:off x="1143001" y="1047750"/>
            <a:ext cx="7111538" cy="3632999"/>
          </a:xfrm>
        </p:spPr>
        <p:txBody>
          <a:bodyPr/>
          <a:lstStyle/>
          <a:p>
            <a:r>
              <a:rPr lang="en-US" dirty="0"/>
              <a:t>Systems engineering goal definition approach</a:t>
            </a:r>
          </a:p>
          <a:p>
            <a:r>
              <a:rPr lang="en-US" dirty="0"/>
              <a:t>Joint Capabilities Integration and Development System (JCIDS) weapon system key performance parameter/key system attribute (KPP/KSA) approach</a:t>
            </a:r>
          </a:p>
          <a:p>
            <a:pPr lvl="1"/>
            <a:r>
              <a:rPr lang="en-US" dirty="0"/>
              <a:t>Mandatory KPPs: Energy, System Survivability (Kinetic, Cyber, and EMS), Force Protection, Sustainment, Net-ready Performance Attribute </a:t>
            </a:r>
          </a:p>
          <a:p>
            <a:pPr lvl="1"/>
            <a:r>
              <a:rPr lang="en-US" dirty="0"/>
              <a:t>System-specific KPPs such as modular open systems approach (MOSA)</a:t>
            </a:r>
          </a:p>
        </p:txBody>
      </p:sp>
      <p:sp>
        <p:nvSpPr>
          <p:cNvPr id="4" name="Title 1">
            <a:extLst>
              <a:ext uri="{FF2B5EF4-FFF2-40B4-BE49-F238E27FC236}">
                <a16:creationId xmlns:a16="http://schemas.microsoft.com/office/drawing/2014/main" id="{7063155C-0ABB-36BF-394C-7D49B0899399}"/>
              </a:ext>
            </a:extLst>
          </p:cNvPr>
          <p:cNvSpPr txBox="1">
            <a:spLocks/>
          </p:cNvSpPr>
          <p:nvPr/>
        </p:nvSpPr>
        <p:spPr>
          <a:xfrm>
            <a:off x="0" y="1"/>
            <a:ext cx="9144000" cy="809624"/>
          </a:xfrm>
          <a:prstGeom prst="rect">
            <a:avLst/>
          </a:prstGeom>
          <a:solidFill>
            <a:srgbClr val="B7DEE8"/>
          </a:solidFill>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tx1">
                    <a:lumMod val="85000"/>
                    <a:lumOff val="15000"/>
                  </a:schemeClr>
                </a:solidFill>
                <a:latin typeface="+mn-lt"/>
                <a:ea typeface="+mj-ea"/>
                <a:cs typeface="+mj-cs"/>
              </a:defRPr>
            </a:lvl1pPr>
          </a:lstStyle>
          <a:p>
            <a:r>
              <a:rPr lang="en-US" sz="2400" dirty="0"/>
              <a:t>1. Establish systems engineering goals for the use of digital engineering in a weapon system program</a:t>
            </a:r>
          </a:p>
        </p:txBody>
      </p:sp>
    </p:spTree>
    <p:extLst>
      <p:ext uri="{BB962C8B-B14F-4D97-AF65-F5344CB8AC3E}">
        <p14:creationId xmlns:p14="http://schemas.microsoft.com/office/powerpoint/2010/main" val="2073651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64A81-2ABB-D0CF-D4F2-F4D8AFA8C08D}"/>
              </a:ext>
            </a:extLst>
          </p:cNvPr>
          <p:cNvSpPr>
            <a:spLocks noGrp="1"/>
          </p:cNvSpPr>
          <p:nvPr>
            <p:ph type="title"/>
          </p:nvPr>
        </p:nvSpPr>
        <p:spPr/>
        <p:txBody>
          <a:bodyPr/>
          <a:lstStyle/>
          <a:p>
            <a:r>
              <a:rPr lang="en-US" dirty="0"/>
              <a:t>KPPs and KSAs</a:t>
            </a:r>
          </a:p>
        </p:txBody>
      </p:sp>
      <p:sp>
        <p:nvSpPr>
          <p:cNvPr id="3" name="Text Placeholder 2">
            <a:extLst>
              <a:ext uri="{FF2B5EF4-FFF2-40B4-BE49-F238E27FC236}">
                <a16:creationId xmlns:a16="http://schemas.microsoft.com/office/drawing/2014/main" id="{A2DF9825-E3FD-5319-E993-91E22DF8E695}"/>
              </a:ext>
            </a:extLst>
          </p:cNvPr>
          <p:cNvSpPr>
            <a:spLocks noGrp="1"/>
          </p:cNvSpPr>
          <p:nvPr>
            <p:ph type="body" sz="quarter" idx="10"/>
          </p:nvPr>
        </p:nvSpPr>
        <p:spPr>
          <a:xfrm>
            <a:off x="573578" y="1063229"/>
            <a:ext cx="8410000" cy="3698081"/>
          </a:xfrm>
        </p:spPr>
        <p:txBody>
          <a:bodyPr>
            <a:normAutofit fontScale="77500" lnSpcReduction="20000"/>
          </a:bodyPr>
          <a:lstStyle/>
          <a:p>
            <a:r>
              <a:rPr lang="en-US" dirty="0"/>
              <a:t>KPPs provide empirical means to measure benefits from Digital Engineering</a:t>
            </a:r>
          </a:p>
          <a:p>
            <a:r>
              <a:rPr lang="en-US" dirty="0"/>
              <a:t>Example: Mandatory KPP Sustainment </a:t>
            </a:r>
          </a:p>
          <a:p>
            <a:pPr lvl="1"/>
            <a:r>
              <a:rPr lang="en-US" dirty="0"/>
              <a:t>Material Availability</a:t>
            </a:r>
          </a:p>
          <a:p>
            <a:pPr lvl="2"/>
            <a:r>
              <a:rPr lang="en-US" dirty="0"/>
              <a:t>Percentage</a:t>
            </a:r>
          </a:p>
          <a:p>
            <a:pPr lvl="1"/>
            <a:r>
              <a:rPr lang="en-US" dirty="0"/>
              <a:t>Operational Availability, KSAs:</a:t>
            </a:r>
          </a:p>
          <a:p>
            <a:pPr lvl="2"/>
            <a:r>
              <a:rPr lang="en-US" dirty="0"/>
              <a:t>Reliability (probability, 0.0-1.0)</a:t>
            </a:r>
          </a:p>
          <a:p>
            <a:pPr lvl="2"/>
            <a:r>
              <a:rPr lang="en-US" dirty="0"/>
              <a:t>Maintainability (time)</a:t>
            </a:r>
          </a:p>
          <a:p>
            <a:pPr lvl="2"/>
            <a:r>
              <a:rPr lang="en-US" dirty="0"/>
              <a:t>Total Ownership Cost ($)</a:t>
            </a:r>
          </a:p>
          <a:p>
            <a:r>
              <a:rPr lang="en-US" dirty="0"/>
              <a:t>Built from calculable metrics such as </a:t>
            </a:r>
            <a:r>
              <a:rPr lang="en-US" i="1" dirty="0"/>
              <a:t>mean time between hard failures, mean time to repair, mean time between maintenance, </a:t>
            </a:r>
            <a:r>
              <a:rPr lang="en-US" dirty="0"/>
              <a:t>and </a:t>
            </a:r>
            <a:r>
              <a:rPr lang="en-US" i="1" dirty="0"/>
              <a:t>mean downtime</a:t>
            </a:r>
          </a:p>
          <a:p>
            <a:r>
              <a:rPr lang="en-US" dirty="0"/>
              <a:t>Associated Digital Engineering benefit metrics called </a:t>
            </a:r>
            <a:r>
              <a:rPr lang="en-US" i="1" dirty="0"/>
              <a:t>Indices of Performance (IoP)</a:t>
            </a:r>
            <a:r>
              <a:rPr lang="en-US" dirty="0"/>
              <a:t>, e.g., percentage, dollars, days</a:t>
            </a:r>
          </a:p>
        </p:txBody>
      </p:sp>
    </p:spTree>
    <p:extLst>
      <p:ext uri="{BB962C8B-B14F-4D97-AF65-F5344CB8AC3E}">
        <p14:creationId xmlns:p14="http://schemas.microsoft.com/office/powerpoint/2010/main" val="2162637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7C61EC-5DE8-ED2F-2F70-177DE0E97678}"/>
              </a:ext>
            </a:extLst>
          </p:cNvPr>
          <p:cNvSpPr>
            <a:spLocks noGrp="1"/>
          </p:cNvSpPr>
          <p:nvPr>
            <p:ph type="body" sz="quarter" idx="10"/>
          </p:nvPr>
        </p:nvSpPr>
        <p:spPr>
          <a:xfrm>
            <a:off x="1296784" y="1063229"/>
            <a:ext cx="7390017" cy="3698081"/>
          </a:xfrm>
        </p:spPr>
        <p:txBody>
          <a:bodyPr>
            <a:normAutofit/>
          </a:bodyPr>
          <a:lstStyle/>
          <a:p>
            <a:r>
              <a:rPr lang="en-US" dirty="0"/>
              <a:t>Systems engineers working with design team engineers, manufacturing engineers, T&amp;E, etc.</a:t>
            </a:r>
          </a:p>
          <a:p>
            <a:r>
              <a:rPr lang="en-US" dirty="0"/>
              <a:t>Lifecycle perspectives</a:t>
            </a:r>
          </a:p>
          <a:p>
            <a:r>
              <a:rPr lang="en-US" dirty="0"/>
              <a:t>Government-contractor engagement</a:t>
            </a:r>
          </a:p>
          <a:p>
            <a:pPr lvl="1"/>
            <a:r>
              <a:rPr lang="en-US" dirty="0"/>
              <a:t>Spelled-out in RFP and contract</a:t>
            </a:r>
          </a:p>
          <a:p>
            <a:pPr lvl="1"/>
            <a:r>
              <a:rPr lang="en-US" dirty="0"/>
              <a:t>Artifacts and models as CDRLs</a:t>
            </a:r>
          </a:p>
          <a:p>
            <a:r>
              <a:rPr lang="en-US" dirty="0"/>
              <a:t>Perhaps too many sources for tools</a:t>
            </a:r>
          </a:p>
          <a:p>
            <a:pPr lvl="1"/>
            <a:r>
              <a:rPr lang="en-US" dirty="0"/>
              <a:t>Digital </a:t>
            </a:r>
            <a:r>
              <a:rPr lang="en-US" dirty="0" err="1"/>
              <a:t>EngineeringBoK</a:t>
            </a:r>
            <a:r>
              <a:rPr lang="en-US" dirty="0"/>
              <a:t>, </a:t>
            </a:r>
            <a:r>
              <a:rPr lang="en-US" dirty="0" err="1"/>
              <a:t>NDigital</a:t>
            </a:r>
            <a:r>
              <a:rPr lang="en-US" dirty="0"/>
              <a:t> </a:t>
            </a:r>
            <a:r>
              <a:rPr lang="en-US" dirty="0" err="1"/>
              <a:t>EngineeringBoK</a:t>
            </a:r>
            <a:r>
              <a:rPr lang="en-US" dirty="0"/>
              <a:t>, contractor proprietary, etc.</a:t>
            </a:r>
          </a:p>
          <a:p>
            <a:endParaRPr lang="en-US" dirty="0"/>
          </a:p>
        </p:txBody>
      </p:sp>
      <p:sp>
        <p:nvSpPr>
          <p:cNvPr id="4" name="Title 1">
            <a:extLst>
              <a:ext uri="{FF2B5EF4-FFF2-40B4-BE49-F238E27FC236}">
                <a16:creationId xmlns:a16="http://schemas.microsoft.com/office/drawing/2014/main" id="{C2762AE0-AB52-8ED5-1CA9-F8E5B2E64C65}"/>
              </a:ext>
            </a:extLst>
          </p:cNvPr>
          <p:cNvSpPr txBox="1">
            <a:spLocks/>
          </p:cNvSpPr>
          <p:nvPr/>
        </p:nvSpPr>
        <p:spPr>
          <a:xfrm>
            <a:off x="0" y="1"/>
            <a:ext cx="9144000" cy="509666"/>
          </a:xfrm>
          <a:prstGeom prst="rect">
            <a:avLst/>
          </a:prstGeom>
          <a:solidFill>
            <a:srgbClr val="B7DEE8"/>
          </a:solidFill>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tx1">
                    <a:lumMod val="85000"/>
                    <a:lumOff val="15000"/>
                  </a:schemeClr>
                </a:solidFill>
                <a:latin typeface="+mn-lt"/>
                <a:ea typeface="+mj-ea"/>
                <a:cs typeface="+mj-cs"/>
              </a:defRPr>
            </a:lvl1pPr>
          </a:lstStyle>
          <a:p>
            <a:r>
              <a:rPr lang="en-US" dirty="0"/>
              <a:t>2. Select Digital Engineering activities to achieve goals</a:t>
            </a:r>
          </a:p>
        </p:txBody>
      </p:sp>
    </p:spTree>
    <p:extLst>
      <p:ext uri="{BB962C8B-B14F-4D97-AF65-F5344CB8AC3E}">
        <p14:creationId xmlns:p14="http://schemas.microsoft.com/office/powerpoint/2010/main" val="610525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D8D3C-F126-AD3D-2E75-EE188676A261}"/>
              </a:ext>
            </a:extLst>
          </p:cNvPr>
          <p:cNvPicPr>
            <a:picLocks noChangeAspect="1"/>
          </p:cNvPicPr>
          <p:nvPr/>
        </p:nvPicPr>
        <p:blipFill rotWithShape="1">
          <a:blip r:embed="rId2">
            <a:alphaModFix amt="35000"/>
          </a:blip>
          <a:srcRect l="17103" t="4390" r="16496" b="23824"/>
          <a:stretch/>
        </p:blipFill>
        <p:spPr>
          <a:xfrm>
            <a:off x="0" y="-1"/>
            <a:ext cx="9144000" cy="5143501"/>
          </a:xfrm>
          <a:prstGeom prst="rect">
            <a:avLst/>
          </a:prstGeom>
          <a:ln>
            <a:noFill/>
          </a:ln>
        </p:spPr>
      </p:pic>
      <p:sp>
        <p:nvSpPr>
          <p:cNvPr id="4" name="Rectangle 3">
            <a:extLst>
              <a:ext uri="{FF2B5EF4-FFF2-40B4-BE49-F238E27FC236}">
                <a16:creationId xmlns:a16="http://schemas.microsoft.com/office/drawing/2014/main" id="{7DB5F4E8-6B22-27E2-339E-4F84B86F0C7A}"/>
              </a:ext>
            </a:extLst>
          </p:cNvPr>
          <p:cNvSpPr/>
          <p:nvPr/>
        </p:nvSpPr>
        <p:spPr>
          <a:xfrm>
            <a:off x="0" y="2997200"/>
            <a:ext cx="9142413" cy="11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B7FE0-FA38-EA94-57E1-9AE7C65983F2}"/>
              </a:ext>
            </a:extLst>
          </p:cNvPr>
          <p:cNvSpPr>
            <a:spLocks noGrp="1"/>
          </p:cNvSpPr>
          <p:nvPr>
            <p:ph type="title"/>
          </p:nvPr>
        </p:nvSpPr>
        <p:spPr>
          <a:xfrm>
            <a:off x="-1587" y="2992438"/>
            <a:ext cx="9144000" cy="1427162"/>
          </a:xfrm>
          <a:solidFill>
            <a:schemeClr val="accent5">
              <a:lumMod val="40000"/>
              <a:lumOff val="60000"/>
            </a:schemeClr>
          </a:solidFill>
        </p:spPr>
        <p:txBody>
          <a:bodyPr>
            <a:normAutofit/>
          </a:bodyPr>
          <a:lstStyle/>
          <a:p>
            <a:r>
              <a:rPr lang="en-US" dirty="0"/>
              <a:t>A Back-of-the-Envelope Case Study Using the Mandatory Sustainment KPP</a:t>
            </a:r>
          </a:p>
        </p:txBody>
      </p:sp>
    </p:spTree>
    <p:extLst>
      <p:ext uri="{BB962C8B-B14F-4D97-AF65-F5344CB8AC3E}">
        <p14:creationId xmlns:p14="http://schemas.microsoft.com/office/powerpoint/2010/main" val="2639495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E150-6413-8AED-4C7E-23B41EE5D57B}"/>
              </a:ext>
            </a:extLst>
          </p:cNvPr>
          <p:cNvSpPr>
            <a:spLocks noGrp="1"/>
          </p:cNvSpPr>
          <p:nvPr>
            <p:ph type="title"/>
          </p:nvPr>
        </p:nvSpPr>
        <p:spPr>
          <a:xfrm>
            <a:off x="0" y="1"/>
            <a:ext cx="9144000" cy="509666"/>
          </a:xfrm>
          <a:solidFill>
            <a:srgbClr val="B7DEE8"/>
          </a:solidFill>
        </p:spPr>
        <p:txBody>
          <a:bodyPr>
            <a:noAutofit/>
          </a:bodyPr>
          <a:lstStyle/>
          <a:p>
            <a:r>
              <a:rPr lang="en-US" sz="2700" dirty="0"/>
              <a:t>3. Translate the goals into benefits: Material availability</a:t>
            </a:r>
          </a:p>
        </p:txBody>
      </p:sp>
      <p:pic>
        <p:nvPicPr>
          <p:cNvPr id="8" name="Picture 7">
            <a:extLst>
              <a:ext uri="{FF2B5EF4-FFF2-40B4-BE49-F238E27FC236}">
                <a16:creationId xmlns:a16="http://schemas.microsoft.com/office/drawing/2014/main" id="{71C8AF81-2FDA-A556-E13C-DC029AFCAA11}"/>
              </a:ext>
            </a:extLst>
          </p:cNvPr>
          <p:cNvPicPr>
            <a:picLocks noChangeAspect="1"/>
          </p:cNvPicPr>
          <p:nvPr/>
        </p:nvPicPr>
        <p:blipFill rotWithShape="1">
          <a:blip r:embed="rId2"/>
          <a:srcRect l="1315" t="4780" r="2845" b="3568"/>
          <a:stretch/>
        </p:blipFill>
        <p:spPr>
          <a:xfrm>
            <a:off x="982402" y="749880"/>
            <a:ext cx="7202226" cy="3874252"/>
          </a:xfrm>
          <a:prstGeom prst="rect">
            <a:avLst/>
          </a:prstGeom>
        </p:spPr>
      </p:pic>
    </p:spTree>
    <p:extLst>
      <p:ext uri="{BB962C8B-B14F-4D97-AF65-F5344CB8AC3E}">
        <p14:creationId xmlns:p14="http://schemas.microsoft.com/office/powerpoint/2010/main" val="2551602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4CF06-7353-2F69-DD09-46E4703BF3B7}"/>
              </a:ext>
            </a:extLst>
          </p:cNvPr>
          <p:cNvPicPr>
            <a:picLocks noChangeAspect="1"/>
          </p:cNvPicPr>
          <p:nvPr/>
        </p:nvPicPr>
        <p:blipFill>
          <a:blip r:embed="rId2"/>
          <a:stretch>
            <a:fillRect/>
          </a:stretch>
        </p:blipFill>
        <p:spPr>
          <a:xfrm>
            <a:off x="888163" y="552994"/>
            <a:ext cx="7476346" cy="4205445"/>
          </a:xfrm>
          <a:prstGeom prst="rect">
            <a:avLst/>
          </a:prstGeom>
        </p:spPr>
      </p:pic>
      <p:sp>
        <p:nvSpPr>
          <p:cNvPr id="2" name="TextBox 1">
            <a:extLst>
              <a:ext uri="{FF2B5EF4-FFF2-40B4-BE49-F238E27FC236}">
                <a16:creationId xmlns:a16="http://schemas.microsoft.com/office/drawing/2014/main" id="{2A8107D2-91AB-B121-90F5-8FF50D141C03}"/>
              </a:ext>
            </a:extLst>
          </p:cNvPr>
          <p:cNvSpPr txBox="1"/>
          <p:nvPr/>
        </p:nvSpPr>
        <p:spPr>
          <a:xfrm>
            <a:off x="2395571" y="4673651"/>
            <a:ext cx="4352858" cy="276999"/>
          </a:xfrm>
          <a:prstGeom prst="rect">
            <a:avLst/>
          </a:prstGeom>
          <a:noFill/>
        </p:spPr>
        <p:txBody>
          <a:bodyPr wrap="none" rtlCol="0">
            <a:spAutoFit/>
          </a:bodyPr>
          <a:lstStyle/>
          <a:p>
            <a:pPr algn="ctr"/>
            <a:r>
              <a:rPr lang="en-US" sz="1200" dirty="0"/>
              <a:t>NOTE: reliability (R), maintainability (M), total ownership cost (C) </a:t>
            </a:r>
          </a:p>
        </p:txBody>
      </p:sp>
      <p:sp>
        <p:nvSpPr>
          <p:cNvPr id="6" name="Title 1">
            <a:extLst>
              <a:ext uri="{FF2B5EF4-FFF2-40B4-BE49-F238E27FC236}">
                <a16:creationId xmlns:a16="http://schemas.microsoft.com/office/drawing/2014/main" id="{B80C4F87-5847-8267-0D7A-8F7B71FCEA61}"/>
              </a:ext>
            </a:extLst>
          </p:cNvPr>
          <p:cNvSpPr txBox="1">
            <a:spLocks/>
          </p:cNvSpPr>
          <p:nvPr/>
        </p:nvSpPr>
        <p:spPr>
          <a:xfrm>
            <a:off x="0" y="1"/>
            <a:ext cx="9144000" cy="509666"/>
          </a:xfrm>
          <a:prstGeom prst="rect">
            <a:avLst/>
          </a:prstGeom>
          <a:solidFill>
            <a:srgbClr val="B7DEE8"/>
          </a:solidFill>
        </p:spPr>
        <p:txBody>
          <a:bodyPr vert="horz" lIns="91440" tIns="45720" rIns="91440" bIns="45720" rtlCol="0" anchor="ctr">
            <a:noAutofit/>
          </a:bodyPr>
          <a:lstStyle>
            <a:lvl1pPr algn="ctr" defTabSz="914400">
              <a:spcBef>
                <a:spcPct val="0"/>
              </a:spcBef>
              <a:buNone/>
              <a:defRPr sz="2800" b="0">
                <a:solidFill>
                  <a:schemeClr val="tx1">
                    <a:lumMod val="85000"/>
                    <a:lumOff val="15000"/>
                  </a:schemeClr>
                </a:solidFill>
                <a:ea typeface="+mj-ea"/>
                <a:cs typeface="+mj-cs"/>
              </a:defRPr>
            </a:lvl1pPr>
          </a:lstStyle>
          <a:p>
            <a:r>
              <a:rPr lang="en-US" sz="2700" dirty="0"/>
              <a:t>3. Translate the goals into benefits: Operational availability</a:t>
            </a:r>
          </a:p>
        </p:txBody>
      </p:sp>
    </p:spTree>
    <p:extLst>
      <p:ext uri="{BB962C8B-B14F-4D97-AF65-F5344CB8AC3E}">
        <p14:creationId xmlns:p14="http://schemas.microsoft.com/office/powerpoint/2010/main" val="2281648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86270B7E-5D6F-FACE-C143-1FF0EF3EA7B1}"/>
              </a:ext>
            </a:extLst>
          </p:cNvPr>
          <p:cNvPicPr>
            <a:picLocks noChangeAspect="1"/>
          </p:cNvPicPr>
          <p:nvPr/>
        </p:nvPicPr>
        <p:blipFill rotWithShape="1">
          <a:blip r:embed="rId2"/>
          <a:srcRect t="4312" b="1461"/>
          <a:stretch/>
        </p:blipFill>
        <p:spPr>
          <a:xfrm>
            <a:off x="804427" y="697980"/>
            <a:ext cx="7545095" cy="3934355"/>
          </a:xfrm>
          <a:prstGeom prst="rect">
            <a:avLst/>
          </a:prstGeom>
        </p:spPr>
      </p:pic>
      <p:sp>
        <p:nvSpPr>
          <p:cNvPr id="5" name="Title 1">
            <a:extLst>
              <a:ext uri="{FF2B5EF4-FFF2-40B4-BE49-F238E27FC236}">
                <a16:creationId xmlns:a16="http://schemas.microsoft.com/office/drawing/2014/main" id="{33C52F30-9EBE-FE73-FA2C-7AB67E762805}"/>
              </a:ext>
            </a:extLst>
          </p:cNvPr>
          <p:cNvSpPr txBox="1">
            <a:spLocks/>
          </p:cNvSpPr>
          <p:nvPr/>
        </p:nvSpPr>
        <p:spPr>
          <a:xfrm>
            <a:off x="0" y="1"/>
            <a:ext cx="9144000" cy="509666"/>
          </a:xfrm>
          <a:prstGeom prst="rect">
            <a:avLst/>
          </a:prstGeom>
          <a:solidFill>
            <a:srgbClr val="B7DEE8"/>
          </a:solidFill>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tx1">
                    <a:lumMod val="85000"/>
                    <a:lumOff val="15000"/>
                  </a:schemeClr>
                </a:solidFill>
                <a:latin typeface="+mn-lt"/>
                <a:ea typeface="+mj-ea"/>
                <a:cs typeface="+mj-cs"/>
              </a:defRPr>
            </a:lvl1pPr>
          </a:lstStyle>
          <a:p>
            <a:r>
              <a:rPr lang="en-US" sz="2700" dirty="0"/>
              <a:t>4. Align costs to Digital Engineering activity in four bins</a:t>
            </a:r>
          </a:p>
        </p:txBody>
      </p:sp>
    </p:spTree>
    <p:extLst>
      <p:ext uri="{BB962C8B-B14F-4D97-AF65-F5344CB8AC3E}">
        <p14:creationId xmlns:p14="http://schemas.microsoft.com/office/powerpoint/2010/main" val="3420145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18695E-3D0B-4B16-BFF5-65262AD260AC}"/>
              </a:ext>
            </a:extLst>
          </p:cNvPr>
          <p:cNvPicPr>
            <a:picLocks noChangeAspect="1"/>
          </p:cNvPicPr>
          <p:nvPr/>
        </p:nvPicPr>
        <p:blipFill rotWithShape="1">
          <a:blip r:embed="rId3"/>
          <a:srcRect t="4780" b="2208"/>
          <a:stretch/>
        </p:blipFill>
        <p:spPr>
          <a:xfrm>
            <a:off x="898557" y="742950"/>
            <a:ext cx="7361024" cy="3851248"/>
          </a:xfrm>
          <a:prstGeom prst="rect">
            <a:avLst/>
          </a:prstGeom>
        </p:spPr>
      </p:pic>
      <p:sp>
        <p:nvSpPr>
          <p:cNvPr id="5" name="Title 1">
            <a:extLst>
              <a:ext uri="{FF2B5EF4-FFF2-40B4-BE49-F238E27FC236}">
                <a16:creationId xmlns:a16="http://schemas.microsoft.com/office/drawing/2014/main" id="{C667B4B9-8865-8F18-56F2-ACFBCF081754}"/>
              </a:ext>
            </a:extLst>
          </p:cNvPr>
          <p:cNvSpPr txBox="1">
            <a:spLocks/>
          </p:cNvSpPr>
          <p:nvPr/>
        </p:nvSpPr>
        <p:spPr>
          <a:xfrm>
            <a:off x="0" y="1"/>
            <a:ext cx="9144000" cy="509666"/>
          </a:xfrm>
          <a:prstGeom prst="rect">
            <a:avLst/>
          </a:prstGeom>
          <a:solidFill>
            <a:srgbClr val="B7DEE8"/>
          </a:solidFill>
        </p:spPr>
        <p:txBody>
          <a:bodyPr vert="horz" lIns="91440" tIns="45720" rIns="91440" bIns="45720" rtlCol="0" anchor="ctr">
            <a:noAutofit/>
          </a:bodyPr>
          <a:lstStyle>
            <a:lvl1pPr algn="ctr" defTabSz="914400" rtl="0" eaLnBrk="1" latinLnBrk="0" hangingPunct="1">
              <a:spcBef>
                <a:spcPct val="0"/>
              </a:spcBef>
              <a:buNone/>
              <a:defRPr sz="2800" b="0" kern="1200">
                <a:solidFill>
                  <a:schemeClr val="tx1">
                    <a:lumMod val="85000"/>
                    <a:lumOff val="15000"/>
                  </a:schemeClr>
                </a:solidFill>
                <a:latin typeface="+mn-lt"/>
                <a:ea typeface="+mj-ea"/>
                <a:cs typeface="+mj-cs"/>
              </a:defRPr>
            </a:lvl1pPr>
          </a:lstStyle>
          <a:p>
            <a:r>
              <a:rPr lang="en-US" sz="2700" dirty="0"/>
              <a:t>5. Map costs to benefits for decision support</a:t>
            </a:r>
          </a:p>
        </p:txBody>
      </p:sp>
    </p:spTree>
    <p:extLst>
      <p:ext uri="{BB962C8B-B14F-4D97-AF65-F5344CB8AC3E}">
        <p14:creationId xmlns:p14="http://schemas.microsoft.com/office/powerpoint/2010/main" val="30770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540DE9-4638-16E0-604C-E611C2F38537}"/>
              </a:ext>
            </a:extLst>
          </p:cNvPr>
          <p:cNvSpPr/>
          <p:nvPr/>
        </p:nvSpPr>
        <p:spPr>
          <a:xfrm>
            <a:off x="0" y="1063229"/>
            <a:ext cx="9144000" cy="3132851"/>
          </a:xfrm>
          <a:prstGeom prst="rect">
            <a:avLst/>
          </a:prstGeom>
          <a:solidFill>
            <a:srgbClr val="6B9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1CD628B-647F-8B80-FD27-79A0A73D83E6}"/>
              </a:ext>
            </a:extLst>
          </p:cNvPr>
          <p:cNvSpPr>
            <a:spLocks noGrp="1"/>
          </p:cNvSpPr>
          <p:nvPr>
            <p:ph type="title"/>
          </p:nvPr>
        </p:nvSpPr>
        <p:spPr/>
        <p:txBody>
          <a:bodyPr/>
          <a:lstStyle/>
          <a:p>
            <a:r>
              <a:rPr lang="en-US" dirty="0"/>
              <a:t>Lecture Objectives</a:t>
            </a:r>
          </a:p>
        </p:txBody>
      </p:sp>
      <p:sp>
        <p:nvSpPr>
          <p:cNvPr id="3" name="Text Placeholder 2">
            <a:extLst>
              <a:ext uri="{FF2B5EF4-FFF2-40B4-BE49-F238E27FC236}">
                <a16:creationId xmlns:a16="http://schemas.microsoft.com/office/drawing/2014/main" id="{BA61330C-940E-FE08-3C47-16E441E71636}"/>
              </a:ext>
            </a:extLst>
          </p:cNvPr>
          <p:cNvSpPr>
            <a:spLocks noGrp="1"/>
          </p:cNvSpPr>
          <p:nvPr>
            <p:ph type="body" sz="quarter" idx="10"/>
          </p:nvPr>
        </p:nvSpPr>
        <p:spPr>
          <a:xfrm>
            <a:off x="71021" y="1537650"/>
            <a:ext cx="8939813" cy="2184009"/>
          </a:xfrm>
        </p:spPr>
        <p:txBody>
          <a:bodyPr>
            <a:normAutofit fontScale="62500" lnSpcReduction="20000"/>
          </a:bodyPr>
          <a:lstStyle/>
          <a:p>
            <a:pPr marL="0" indent="0" algn="ctr">
              <a:lnSpc>
                <a:spcPct val="150000"/>
              </a:lnSpc>
              <a:spcBef>
                <a:spcPts val="300"/>
              </a:spcBef>
              <a:buNone/>
            </a:pPr>
            <a:r>
              <a:rPr lang="en-US" sz="2800" dirty="0">
                <a:solidFill>
                  <a:schemeClr val="bg1"/>
                </a:solidFill>
              </a:rPr>
              <a:t>Suggest some outside the box aspects of systems engineering worthy of consideration</a:t>
            </a:r>
          </a:p>
          <a:p>
            <a:pPr marL="0" indent="0" algn="ctr">
              <a:lnSpc>
                <a:spcPct val="150000"/>
              </a:lnSpc>
              <a:spcBef>
                <a:spcPts val="300"/>
              </a:spcBef>
              <a:buNone/>
            </a:pPr>
            <a:endParaRPr lang="en-US" sz="2800" dirty="0">
              <a:solidFill>
                <a:schemeClr val="bg1"/>
              </a:solidFill>
            </a:endParaRPr>
          </a:p>
          <a:p>
            <a:pPr marL="0" indent="0" algn="ctr">
              <a:lnSpc>
                <a:spcPct val="150000"/>
              </a:lnSpc>
              <a:spcBef>
                <a:spcPts val="300"/>
              </a:spcBef>
              <a:buNone/>
            </a:pPr>
            <a:r>
              <a:rPr lang="en-US" sz="2800" dirty="0">
                <a:solidFill>
                  <a:schemeClr val="bg1"/>
                </a:solidFill>
              </a:rPr>
              <a:t>Provide new eyes for looking at digital engineering </a:t>
            </a:r>
          </a:p>
          <a:p>
            <a:pPr marL="0" indent="0" algn="ctr">
              <a:lnSpc>
                <a:spcPct val="150000"/>
              </a:lnSpc>
              <a:spcBef>
                <a:spcPts val="300"/>
              </a:spcBef>
              <a:buNone/>
            </a:pPr>
            <a:r>
              <a:rPr lang="en-US" sz="2800" dirty="0">
                <a:solidFill>
                  <a:schemeClr val="bg1"/>
                </a:solidFill>
              </a:rPr>
              <a:t>and review a decision support framework </a:t>
            </a:r>
          </a:p>
          <a:p>
            <a:pPr marL="0" indent="0" algn="ctr">
              <a:lnSpc>
                <a:spcPct val="150000"/>
              </a:lnSpc>
              <a:spcBef>
                <a:spcPts val="300"/>
              </a:spcBef>
              <a:buNone/>
            </a:pPr>
            <a:r>
              <a:rPr lang="en-US" sz="2800" dirty="0">
                <a:solidFill>
                  <a:schemeClr val="bg1"/>
                </a:solidFill>
              </a:rPr>
              <a:t>for evaluating the costs and benefits of digital engineering.</a:t>
            </a:r>
          </a:p>
        </p:txBody>
      </p:sp>
      <p:sp>
        <p:nvSpPr>
          <p:cNvPr id="5" name="TextBox 4">
            <a:extLst>
              <a:ext uri="{FF2B5EF4-FFF2-40B4-BE49-F238E27FC236}">
                <a16:creationId xmlns:a16="http://schemas.microsoft.com/office/drawing/2014/main" id="{456CE86F-DDAE-A3FD-08F7-F3C871D39C15}"/>
              </a:ext>
            </a:extLst>
          </p:cNvPr>
          <p:cNvSpPr txBox="1"/>
          <p:nvPr/>
        </p:nvSpPr>
        <p:spPr>
          <a:xfrm>
            <a:off x="642283" y="4270391"/>
            <a:ext cx="7859433" cy="400110"/>
          </a:xfrm>
          <a:prstGeom prst="rect">
            <a:avLst/>
          </a:prstGeom>
          <a:noFill/>
        </p:spPr>
        <p:txBody>
          <a:bodyPr wrap="square" rtlCol="0">
            <a:spAutoFit/>
          </a:bodyPr>
          <a:lstStyle/>
          <a:p>
            <a:r>
              <a:rPr lang="en-US" sz="2000" dirty="0"/>
              <a:t>Report: https://</a:t>
            </a:r>
            <a:r>
              <a:rPr lang="en-US" sz="2000" dirty="0" err="1"/>
              <a:t>www.rand.org</a:t>
            </a:r>
            <a:r>
              <a:rPr lang="en-US" sz="2000" dirty="0"/>
              <a:t>/pubs/</a:t>
            </a:r>
            <a:r>
              <a:rPr lang="en-US" sz="2000" dirty="0" err="1"/>
              <a:t>research_reports</a:t>
            </a:r>
            <a:r>
              <a:rPr lang="en-US" sz="2000" dirty="0"/>
              <a:t>/RRA2418-1.html</a:t>
            </a:r>
          </a:p>
        </p:txBody>
      </p:sp>
    </p:spTree>
    <p:extLst>
      <p:ext uri="{BB962C8B-B14F-4D97-AF65-F5344CB8AC3E}">
        <p14:creationId xmlns:p14="http://schemas.microsoft.com/office/powerpoint/2010/main" val="3696760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D8D3C-F126-AD3D-2E75-EE188676A261}"/>
              </a:ext>
            </a:extLst>
          </p:cNvPr>
          <p:cNvPicPr>
            <a:picLocks noChangeAspect="1"/>
          </p:cNvPicPr>
          <p:nvPr/>
        </p:nvPicPr>
        <p:blipFill rotWithShape="1">
          <a:blip r:embed="rId2">
            <a:alphaModFix amt="35000"/>
          </a:blip>
          <a:srcRect l="17103" t="4390" r="16496" b="23824"/>
          <a:stretch/>
        </p:blipFill>
        <p:spPr>
          <a:xfrm>
            <a:off x="0" y="-1"/>
            <a:ext cx="9144000" cy="5143501"/>
          </a:xfrm>
          <a:prstGeom prst="rect">
            <a:avLst/>
          </a:prstGeom>
          <a:ln>
            <a:noFill/>
          </a:ln>
        </p:spPr>
      </p:pic>
      <p:sp>
        <p:nvSpPr>
          <p:cNvPr id="4" name="Rectangle 3">
            <a:extLst>
              <a:ext uri="{FF2B5EF4-FFF2-40B4-BE49-F238E27FC236}">
                <a16:creationId xmlns:a16="http://schemas.microsoft.com/office/drawing/2014/main" id="{7DB5F4E8-6B22-27E2-339E-4F84B86F0C7A}"/>
              </a:ext>
            </a:extLst>
          </p:cNvPr>
          <p:cNvSpPr/>
          <p:nvPr/>
        </p:nvSpPr>
        <p:spPr>
          <a:xfrm>
            <a:off x="0" y="2997200"/>
            <a:ext cx="9142413" cy="11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B7FE0-FA38-EA94-57E1-9AE7C65983F2}"/>
              </a:ext>
            </a:extLst>
          </p:cNvPr>
          <p:cNvSpPr>
            <a:spLocks noGrp="1"/>
          </p:cNvSpPr>
          <p:nvPr>
            <p:ph type="title"/>
          </p:nvPr>
        </p:nvSpPr>
        <p:spPr>
          <a:xfrm>
            <a:off x="-1587" y="2992438"/>
            <a:ext cx="9144000" cy="1427162"/>
          </a:xfrm>
          <a:solidFill>
            <a:schemeClr val="accent5">
              <a:lumMod val="40000"/>
              <a:lumOff val="60000"/>
            </a:schemeClr>
          </a:solidFill>
        </p:spPr>
        <p:txBody>
          <a:bodyPr>
            <a:normAutofit/>
          </a:bodyPr>
          <a:lstStyle/>
          <a:p>
            <a:r>
              <a:rPr lang="en-US" dirty="0"/>
              <a:t>Findings and Recommendations</a:t>
            </a:r>
          </a:p>
        </p:txBody>
      </p:sp>
    </p:spTree>
    <p:extLst>
      <p:ext uri="{BB962C8B-B14F-4D97-AF65-F5344CB8AC3E}">
        <p14:creationId xmlns:p14="http://schemas.microsoft.com/office/powerpoint/2010/main" val="4191082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1EB0-B4F0-EC17-D82C-66429EBA74A6}"/>
              </a:ext>
            </a:extLst>
          </p:cNvPr>
          <p:cNvSpPr>
            <a:spLocks noGrp="1"/>
          </p:cNvSpPr>
          <p:nvPr>
            <p:ph type="title"/>
          </p:nvPr>
        </p:nvSpPr>
        <p:spPr/>
        <p:txBody>
          <a:bodyPr>
            <a:normAutofit/>
          </a:bodyPr>
          <a:lstStyle/>
          <a:p>
            <a:r>
              <a:rPr lang="en-US" dirty="0"/>
              <a:t>Our analysis resulted in two approaches to a Digital Engineering decision support framework</a:t>
            </a:r>
          </a:p>
        </p:txBody>
      </p:sp>
      <p:sp>
        <p:nvSpPr>
          <p:cNvPr id="3" name="Text Placeholder 2">
            <a:extLst>
              <a:ext uri="{FF2B5EF4-FFF2-40B4-BE49-F238E27FC236}">
                <a16:creationId xmlns:a16="http://schemas.microsoft.com/office/drawing/2014/main" id="{F4B435AB-47D0-F480-CC25-8C9C3FC49661}"/>
              </a:ext>
            </a:extLst>
          </p:cNvPr>
          <p:cNvSpPr>
            <a:spLocks noGrp="1"/>
          </p:cNvSpPr>
          <p:nvPr>
            <p:ph type="body" sz="quarter" idx="10"/>
          </p:nvPr>
        </p:nvSpPr>
        <p:spPr/>
        <p:txBody>
          <a:bodyPr/>
          <a:lstStyle/>
          <a:p>
            <a:r>
              <a:rPr lang="en-US" sz="2200" dirty="0"/>
              <a:t>The two approaches evaluate the costs and benefits of Digital Engineering implementation over a weapon system lifecycle</a:t>
            </a:r>
          </a:p>
          <a:p>
            <a:pPr lvl="1"/>
            <a:r>
              <a:rPr lang="en-US" sz="1800" dirty="0"/>
              <a:t>Cost-benefit analysis that can be used to consider costs and benefits of proposed Digital Engineering activities and/or to evaluate how well Digital Engineering activities performed after the fact</a:t>
            </a:r>
          </a:p>
          <a:p>
            <a:pPr lvl="1"/>
            <a:r>
              <a:rPr lang="en-US" sz="1800" dirty="0"/>
              <a:t>Systems Engineering Evaluative Framework (SEEF) of Digital Engineering Activities, which makes it feasible to select the best approaches from many alternatives</a:t>
            </a:r>
          </a:p>
          <a:p>
            <a:r>
              <a:rPr lang="en-US" sz="2200" dirty="0"/>
              <a:t>These are first-pass approaches that would benefit from case study refinement, perhaps developing and using a facilitation tool</a:t>
            </a:r>
          </a:p>
          <a:p>
            <a:endParaRPr lang="en-US" dirty="0"/>
          </a:p>
        </p:txBody>
      </p:sp>
    </p:spTree>
    <p:extLst>
      <p:ext uri="{BB962C8B-B14F-4D97-AF65-F5344CB8AC3E}">
        <p14:creationId xmlns:p14="http://schemas.microsoft.com/office/powerpoint/2010/main" val="3890702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1EB0-B4F0-EC17-D82C-66429EBA74A6}"/>
              </a:ext>
            </a:extLst>
          </p:cNvPr>
          <p:cNvSpPr>
            <a:spLocks noGrp="1"/>
          </p:cNvSpPr>
          <p:nvPr>
            <p:ph type="title"/>
          </p:nvPr>
        </p:nvSpPr>
        <p:spPr/>
        <p:txBody>
          <a:bodyPr/>
          <a:lstStyle/>
          <a:p>
            <a:r>
              <a:rPr lang="en-US" dirty="0"/>
              <a:t>We identified numerous difficulties affecting </a:t>
            </a:r>
            <a:br>
              <a:rPr lang="en-US" dirty="0"/>
            </a:br>
            <a:r>
              <a:rPr lang="en-US" dirty="0"/>
              <a:t>Digital Engineering decision support</a:t>
            </a:r>
          </a:p>
        </p:txBody>
      </p:sp>
      <p:sp>
        <p:nvSpPr>
          <p:cNvPr id="3" name="Text Placeholder 2">
            <a:extLst>
              <a:ext uri="{FF2B5EF4-FFF2-40B4-BE49-F238E27FC236}">
                <a16:creationId xmlns:a16="http://schemas.microsoft.com/office/drawing/2014/main" id="{F4B435AB-47D0-F480-CC25-8C9C3FC49661}"/>
              </a:ext>
            </a:extLst>
          </p:cNvPr>
          <p:cNvSpPr>
            <a:spLocks noGrp="1"/>
          </p:cNvSpPr>
          <p:nvPr>
            <p:ph type="body" sz="quarter" idx="10"/>
          </p:nvPr>
        </p:nvSpPr>
        <p:spPr/>
        <p:txBody>
          <a:bodyPr/>
          <a:lstStyle/>
          <a:p>
            <a:r>
              <a:rPr lang="en-US" sz="2000" dirty="0"/>
              <a:t>Too many definitions</a:t>
            </a:r>
          </a:p>
          <a:p>
            <a:r>
              <a:rPr lang="en-US" sz="2000" dirty="0"/>
              <a:t>Not enough data and a need for DoD Digital Engineering data collection criteria</a:t>
            </a:r>
          </a:p>
          <a:p>
            <a:r>
              <a:rPr lang="en-US" sz="2000" dirty="0"/>
              <a:t>No counter-factual </a:t>
            </a:r>
          </a:p>
          <a:p>
            <a:r>
              <a:rPr lang="en-US" sz="2000" dirty="0"/>
              <a:t>Inconsistent and unreliable analysis: incorrect methods, marketing, pretending, and hubristic enthusiasm</a:t>
            </a:r>
          </a:p>
          <a:p>
            <a:r>
              <a:rPr lang="en-US" sz="2000" dirty="0"/>
              <a:t>Uncertain absorptive capacity—benefits not just a function of activities</a:t>
            </a:r>
          </a:p>
          <a:p>
            <a:r>
              <a:rPr lang="en-US" sz="2000" dirty="0"/>
              <a:t>Lack of understanding of Digital Engineering risks to costs and mission success—availability heuristic, model aggregation, communication of assumptions, and others</a:t>
            </a:r>
          </a:p>
        </p:txBody>
      </p:sp>
    </p:spTree>
    <p:extLst>
      <p:ext uri="{BB962C8B-B14F-4D97-AF65-F5344CB8AC3E}">
        <p14:creationId xmlns:p14="http://schemas.microsoft.com/office/powerpoint/2010/main" val="3527223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D8D3C-F126-AD3D-2E75-EE188676A261}"/>
              </a:ext>
            </a:extLst>
          </p:cNvPr>
          <p:cNvPicPr>
            <a:picLocks noChangeAspect="1"/>
          </p:cNvPicPr>
          <p:nvPr/>
        </p:nvPicPr>
        <p:blipFill rotWithShape="1">
          <a:blip r:embed="rId2">
            <a:alphaModFix amt="35000"/>
          </a:blip>
          <a:srcRect l="17103" t="4390" r="16496" b="23824"/>
          <a:stretch/>
        </p:blipFill>
        <p:spPr>
          <a:xfrm>
            <a:off x="0" y="-1"/>
            <a:ext cx="9144000" cy="5143501"/>
          </a:xfrm>
          <a:prstGeom prst="rect">
            <a:avLst/>
          </a:prstGeom>
          <a:ln>
            <a:noFill/>
          </a:ln>
        </p:spPr>
      </p:pic>
      <p:sp>
        <p:nvSpPr>
          <p:cNvPr id="4" name="Rectangle 3">
            <a:extLst>
              <a:ext uri="{FF2B5EF4-FFF2-40B4-BE49-F238E27FC236}">
                <a16:creationId xmlns:a16="http://schemas.microsoft.com/office/drawing/2014/main" id="{7DB5F4E8-6B22-27E2-339E-4F84B86F0C7A}"/>
              </a:ext>
            </a:extLst>
          </p:cNvPr>
          <p:cNvSpPr/>
          <p:nvPr/>
        </p:nvSpPr>
        <p:spPr>
          <a:xfrm>
            <a:off x="0" y="2997200"/>
            <a:ext cx="9142413" cy="11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B7FE0-FA38-EA94-57E1-9AE7C65983F2}"/>
              </a:ext>
            </a:extLst>
          </p:cNvPr>
          <p:cNvSpPr>
            <a:spLocks noGrp="1"/>
          </p:cNvSpPr>
          <p:nvPr>
            <p:ph type="title"/>
          </p:nvPr>
        </p:nvSpPr>
        <p:spPr>
          <a:xfrm>
            <a:off x="-1587" y="2992438"/>
            <a:ext cx="9144000" cy="1427162"/>
          </a:xfrm>
          <a:solidFill>
            <a:schemeClr val="accent5">
              <a:lumMod val="40000"/>
              <a:lumOff val="60000"/>
            </a:schemeClr>
          </a:solidFill>
        </p:spPr>
        <p:txBody>
          <a:bodyPr>
            <a:normAutofit/>
          </a:bodyPr>
          <a:lstStyle/>
          <a:p>
            <a:r>
              <a:rPr lang="en-US" dirty="0"/>
              <a:t>Backup</a:t>
            </a:r>
          </a:p>
        </p:txBody>
      </p:sp>
    </p:spTree>
    <p:extLst>
      <p:ext uri="{BB962C8B-B14F-4D97-AF65-F5344CB8AC3E}">
        <p14:creationId xmlns:p14="http://schemas.microsoft.com/office/powerpoint/2010/main" val="1719501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E6AC-03D2-51A5-CB9E-51E696FC1EC1}"/>
              </a:ext>
            </a:extLst>
          </p:cNvPr>
          <p:cNvSpPr>
            <a:spLocks noGrp="1"/>
          </p:cNvSpPr>
          <p:nvPr>
            <p:ph type="title"/>
          </p:nvPr>
        </p:nvSpPr>
        <p:spPr>
          <a:xfrm>
            <a:off x="0" y="0"/>
            <a:ext cx="9144000" cy="1063229"/>
          </a:xfrm>
        </p:spPr>
        <p:txBody>
          <a:bodyPr>
            <a:noAutofit/>
          </a:bodyPr>
          <a:lstStyle/>
          <a:p>
            <a:r>
              <a:rPr lang="en-US" sz="2400" dirty="0"/>
              <a:t>Systems Engineering Evaluative Framework</a:t>
            </a:r>
            <a:br>
              <a:rPr lang="en-US" sz="2400" dirty="0"/>
            </a:br>
            <a:r>
              <a:rPr lang="en-US" sz="2400" dirty="0"/>
              <a:t>(SEEF) of Digital Engineering Activity</a:t>
            </a:r>
          </a:p>
        </p:txBody>
      </p:sp>
      <p:sp>
        <p:nvSpPr>
          <p:cNvPr id="3" name="Text Placeholder 2">
            <a:extLst>
              <a:ext uri="{FF2B5EF4-FFF2-40B4-BE49-F238E27FC236}">
                <a16:creationId xmlns:a16="http://schemas.microsoft.com/office/drawing/2014/main" id="{FC6678A3-B9CB-BF9A-6D17-FDF5FCEA20D7}"/>
              </a:ext>
            </a:extLst>
          </p:cNvPr>
          <p:cNvSpPr>
            <a:spLocks noGrp="1"/>
          </p:cNvSpPr>
          <p:nvPr>
            <p:ph type="body" sz="quarter" idx="10"/>
          </p:nvPr>
        </p:nvSpPr>
        <p:spPr/>
        <p:txBody>
          <a:bodyPr>
            <a:noAutofit/>
          </a:bodyPr>
          <a:lstStyle/>
          <a:p>
            <a:pPr>
              <a:spcBef>
                <a:spcPts val="0"/>
              </a:spcBef>
              <a:spcAft>
                <a:spcPts val="400"/>
              </a:spcAft>
              <a:buFont typeface="+mj-lt"/>
              <a:buAutoNum type="arabicPeriod"/>
            </a:pPr>
            <a:r>
              <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rPr>
              <a:t>The Digital Engineering activities are selected for their ability to support the respective KPPs/KSAs</a:t>
            </a:r>
          </a:p>
          <a:p>
            <a:pPr>
              <a:spcBef>
                <a:spcPts val="0"/>
              </a:spcBef>
              <a:spcAft>
                <a:spcPts val="400"/>
              </a:spcAft>
              <a:buFont typeface="+mj-lt"/>
              <a:buAutoNum type="arabicPeriod"/>
            </a:pPr>
            <a:r>
              <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rPr>
              <a:t>A logic model of the respective Digital Engineering activities shows the outcomes in support of the respective KPP/KSA. A risk column is added to correlate risks associated with the respective Digital Engineering activity</a:t>
            </a:r>
          </a:p>
          <a:p>
            <a:pPr>
              <a:spcBef>
                <a:spcPts val="0"/>
              </a:spcBef>
              <a:spcAft>
                <a:spcPts val="400"/>
              </a:spcAft>
              <a:buFont typeface="+mj-lt"/>
              <a:buAutoNum type="arabicPeriod"/>
            </a:pPr>
            <a:r>
              <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rPr>
              <a:t>The outcomes of the Digital Engineering activity are described as </a:t>
            </a:r>
            <a:r>
              <a:rPr lang="en-US" sz="1500" u="sng" dirty="0">
                <a:effectLst/>
                <a:latin typeface="Franklin Gothic Book" panose="020B0503020102020204" pitchFamily="34" charset="0"/>
                <a:ea typeface="Times New Roman" panose="02020603050405020304" pitchFamily="18" charset="0"/>
                <a:cs typeface="Times New Roman" panose="02020603050405020304" pitchFamily="18" charset="0"/>
              </a:rPr>
              <a:t>benefits</a:t>
            </a:r>
            <a:r>
              <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rPr>
              <a:t> in achieving the respective KPP/KSA, thus linking the Digital Engineering activity to program performance. 	Associated risks may be added as probabilistic costs</a:t>
            </a:r>
          </a:p>
          <a:p>
            <a:pPr>
              <a:spcBef>
                <a:spcPts val="0"/>
              </a:spcBef>
              <a:spcAft>
                <a:spcPts val="400"/>
              </a:spcAft>
              <a:buFont typeface="+mj-lt"/>
              <a:buAutoNum type="arabicPeriod"/>
            </a:pPr>
            <a:r>
              <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rPr>
              <a:t>Indices of Performance (IoPs) are delineated to track Digital Engineering activity benefits in terms of the respective KPPs/KSAs over the weapon system lifecycle</a:t>
            </a:r>
          </a:p>
          <a:p>
            <a:pPr>
              <a:spcBef>
                <a:spcPts val="0"/>
              </a:spcBef>
              <a:spcAft>
                <a:spcPts val="400"/>
              </a:spcAft>
              <a:buFont typeface="+mj-lt"/>
              <a:buAutoNum type="arabicPeriod"/>
            </a:pPr>
            <a:r>
              <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rPr>
              <a:t>The weapon system lifecycle </a:t>
            </a:r>
            <a:r>
              <a:rPr lang="en-US" sz="1500" u="sng" dirty="0">
                <a:effectLst/>
                <a:latin typeface="Franklin Gothic Book" panose="020B0503020102020204" pitchFamily="34" charset="0"/>
                <a:ea typeface="Times New Roman" panose="02020603050405020304" pitchFamily="18" charset="0"/>
                <a:cs typeface="Times New Roman" panose="02020603050405020304" pitchFamily="18" charset="0"/>
              </a:rPr>
              <a:t>costs</a:t>
            </a:r>
            <a:r>
              <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rPr>
              <a:t> of the Digital Engineering activity are quantified in terms of 16 distinct bins and distributed across multiple KPPs/KSAs. Any probabilistic costs associated with risks may also be included as expected values if calculable</a:t>
            </a:r>
          </a:p>
          <a:p>
            <a:pPr>
              <a:spcBef>
                <a:spcPts val="0"/>
              </a:spcBef>
              <a:spcAft>
                <a:spcPts val="400"/>
              </a:spcAft>
              <a:buFont typeface="+mj-lt"/>
              <a:buAutoNum type="arabicPeriod"/>
            </a:pPr>
            <a:r>
              <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rPr>
              <a:t>These data are gathered and analyzed to support Digital Engineering activity decisions over the weapon system lifecycle to retirement</a:t>
            </a:r>
          </a:p>
        </p:txBody>
      </p:sp>
      <p:sp>
        <p:nvSpPr>
          <p:cNvPr id="4" name="Rectangle 3">
            <a:extLst>
              <a:ext uri="{FF2B5EF4-FFF2-40B4-BE49-F238E27FC236}">
                <a16:creationId xmlns:a16="http://schemas.microsoft.com/office/drawing/2014/main" id="{39E85A43-3F05-CD64-D1D6-5856DD9DB0B3}"/>
              </a:ext>
            </a:extLst>
          </p:cNvPr>
          <p:cNvSpPr/>
          <p:nvPr/>
        </p:nvSpPr>
        <p:spPr>
          <a:xfrm>
            <a:off x="0" y="4423316"/>
            <a:ext cx="9143999" cy="408879"/>
          </a:xfrm>
          <a:prstGeom prst="rect">
            <a:avLst/>
          </a:prstGeom>
          <a:solidFill>
            <a:srgbClr val="9D7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SEEF </a:t>
            </a:r>
            <a:r>
              <a:rPr lang="en-US" sz="1800" dirty="0">
                <a:effectLst/>
                <a:ea typeface="Times New Roman" panose="02020603050405020304" pitchFamily="18" charset="0"/>
              </a:rPr>
              <a:t>makes feasible the selection of the best approaches from the many alternatives</a:t>
            </a:r>
            <a:r>
              <a:rPr lang="en-US" dirty="0"/>
              <a:t> </a:t>
            </a:r>
          </a:p>
        </p:txBody>
      </p:sp>
    </p:spTree>
    <p:extLst>
      <p:ext uri="{BB962C8B-B14F-4D97-AF65-F5344CB8AC3E}">
        <p14:creationId xmlns:p14="http://schemas.microsoft.com/office/powerpoint/2010/main" val="1776963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D207-30CF-B47B-5463-BADBE96360F8}"/>
              </a:ext>
            </a:extLst>
          </p:cNvPr>
          <p:cNvSpPr>
            <a:spLocks noGrp="1"/>
          </p:cNvSpPr>
          <p:nvPr>
            <p:ph type="title"/>
          </p:nvPr>
        </p:nvSpPr>
        <p:spPr/>
        <p:txBody>
          <a:bodyPr>
            <a:normAutofit/>
          </a:bodyPr>
          <a:lstStyle/>
          <a:p>
            <a:r>
              <a:rPr lang="en-US" dirty="0"/>
              <a:t>Key Literature on Digital Engineering Implementation</a:t>
            </a:r>
          </a:p>
        </p:txBody>
      </p:sp>
      <p:sp>
        <p:nvSpPr>
          <p:cNvPr id="3" name="Text Placeholder 2">
            <a:extLst>
              <a:ext uri="{FF2B5EF4-FFF2-40B4-BE49-F238E27FC236}">
                <a16:creationId xmlns:a16="http://schemas.microsoft.com/office/drawing/2014/main" id="{EB3327BD-1F2E-5F68-9C7A-C8C4D0F85402}"/>
              </a:ext>
            </a:extLst>
          </p:cNvPr>
          <p:cNvSpPr>
            <a:spLocks noGrp="1"/>
          </p:cNvSpPr>
          <p:nvPr>
            <p:ph type="body" sz="quarter" idx="10"/>
          </p:nvPr>
        </p:nvSpPr>
        <p:spPr>
          <a:xfrm>
            <a:off x="564780" y="1063228"/>
            <a:ext cx="8009067" cy="3868847"/>
          </a:xfrm>
        </p:spPr>
        <p:txBody>
          <a:bodyPr>
            <a:normAutofit lnSpcReduction="10000"/>
          </a:bodyPr>
          <a:lstStyle/>
          <a:p>
            <a:pPr marL="283845" indent="-283845"/>
            <a:r>
              <a:rPr lang="en-US" sz="1300" dirty="0"/>
              <a:t>Model-Based Systems Engineering</a:t>
            </a:r>
          </a:p>
          <a:p>
            <a:pPr marL="741045" lvl="1" indent="-283845">
              <a:spcBef>
                <a:spcPts val="200"/>
              </a:spcBef>
            </a:pPr>
            <a:r>
              <a:rPr lang="en-US" sz="1200" dirty="0"/>
              <a:t>Design management and reuse (Carrol and </a:t>
            </a:r>
            <a:r>
              <a:rPr lang="en-US" sz="1200" dirty="0" err="1"/>
              <a:t>Malins</a:t>
            </a:r>
            <a:r>
              <a:rPr lang="en-US" sz="1200" dirty="0"/>
              <a:t>, 2016)</a:t>
            </a:r>
          </a:p>
          <a:p>
            <a:pPr marL="741045" lvl="1" indent="-283845">
              <a:spcBef>
                <a:spcPts val="200"/>
              </a:spcBef>
            </a:pPr>
            <a:r>
              <a:rPr lang="en-US" sz="1200" dirty="0"/>
              <a:t>Architecture development and management (Zimmerman et al. 2019)</a:t>
            </a:r>
          </a:p>
          <a:p>
            <a:pPr marL="741045" lvl="1" indent="-283845">
              <a:spcBef>
                <a:spcPts val="200"/>
              </a:spcBef>
            </a:pPr>
            <a:r>
              <a:rPr lang="en-US" sz="1200" dirty="0"/>
              <a:t>Architecture modeling, simulation &amp; evaluation (</a:t>
            </a:r>
            <a:r>
              <a:rPr lang="en-US" sz="1200" dirty="0" err="1"/>
              <a:t>Soegaard</a:t>
            </a:r>
            <a:r>
              <a:rPr lang="en-US" sz="1200" dirty="0"/>
              <a:t> 2016)</a:t>
            </a:r>
          </a:p>
          <a:p>
            <a:pPr marL="741045" lvl="1" indent="-283845">
              <a:spcBef>
                <a:spcPts val="200"/>
              </a:spcBef>
            </a:pPr>
            <a:r>
              <a:rPr lang="en-US" sz="1200" dirty="0"/>
              <a:t>Verification and Validation (Carrol and </a:t>
            </a:r>
            <a:r>
              <a:rPr lang="en-US" sz="1200" dirty="0" err="1"/>
              <a:t>Malins</a:t>
            </a:r>
            <a:r>
              <a:rPr lang="en-US" sz="1200" dirty="0"/>
              <a:t>, 2016)</a:t>
            </a:r>
          </a:p>
          <a:p>
            <a:pPr marL="741045" lvl="1" indent="-283845">
              <a:spcBef>
                <a:spcPts val="200"/>
              </a:spcBef>
            </a:pPr>
            <a:r>
              <a:rPr lang="en-US" sz="1200" dirty="0"/>
              <a:t>Provide a shared repository for capturing technical history, decisions, knowledge, etc. (Mitchel 2014, SWFTS)</a:t>
            </a:r>
          </a:p>
          <a:p>
            <a:pPr marL="283845" indent="-283845"/>
            <a:r>
              <a:rPr lang="en-US" sz="1300" dirty="0"/>
              <a:t>Digital Twins</a:t>
            </a:r>
          </a:p>
          <a:p>
            <a:pPr marL="741045" lvl="1" indent="-283845">
              <a:spcBef>
                <a:spcPts val="200"/>
              </a:spcBef>
            </a:pPr>
            <a:r>
              <a:rPr lang="en-US" sz="1200" dirty="0"/>
              <a:t>Automated fabrication and labor assistance (Lockheed Martin)</a:t>
            </a:r>
          </a:p>
          <a:p>
            <a:pPr marL="741045" lvl="1" indent="-283845">
              <a:spcBef>
                <a:spcPts val="200"/>
              </a:spcBef>
            </a:pPr>
            <a:r>
              <a:rPr lang="en-US" sz="1200" dirty="0"/>
              <a:t>Scan parts to identify non-conformity (Boeing)</a:t>
            </a:r>
          </a:p>
          <a:p>
            <a:pPr marL="741045" lvl="1" indent="-283845">
              <a:spcBef>
                <a:spcPts val="200"/>
              </a:spcBef>
            </a:pPr>
            <a:r>
              <a:rPr lang="en-US" sz="1200" dirty="0"/>
              <a:t>Demonstrations to understand uncertainty in performance parameters (Air Force)</a:t>
            </a:r>
          </a:p>
          <a:p>
            <a:r>
              <a:rPr lang="en-US" sz="1300" dirty="0"/>
              <a:t>Digital Threads</a:t>
            </a:r>
          </a:p>
          <a:p>
            <a:pPr lvl="1">
              <a:spcBef>
                <a:spcPts val="200"/>
              </a:spcBef>
            </a:pPr>
            <a:r>
              <a:rPr lang="en-US" sz="1200" dirty="0"/>
              <a:t>Support for manufacturing process for composite parts (Lockheed Martin)</a:t>
            </a:r>
          </a:p>
          <a:p>
            <a:r>
              <a:rPr lang="en-US" sz="1300" dirty="0"/>
              <a:t>MBSE, Digital Twins, and Digital Threads Combined</a:t>
            </a:r>
          </a:p>
          <a:p>
            <a:pPr lvl="1">
              <a:spcBef>
                <a:spcPts val="200"/>
              </a:spcBef>
            </a:pPr>
            <a:r>
              <a:rPr lang="en-US" sz="1200" dirty="0"/>
              <a:t>Manage information through authoritative source of truth (SWFTS)</a:t>
            </a:r>
          </a:p>
          <a:p>
            <a:pPr lvl="1">
              <a:spcBef>
                <a:spcPts val="200"/>
              </a:spcBef>
            </a:pPr>
            <a:r>
              <a:rPr lang="en-US" sz="1200" dirty="0"/>
              <a:t>Drive computer-aided machines with 3D models (Army Depot)</a:t>
            </a:r>
          </a:p>
          <a:p>
            <a:pPr lvl="1">
              <a:spcBef>
                <a:spcPts val="200"/>
              </a:spcBef>
            </a:pPr>
            <a:r>
              <a:rPr lang="en-US" sz="1200" dirty="0"/>
              <a:t>Update training and repair manuals. (Army Depot)</a:t>
            </a:r>
          </a:p>
          <a:p>
            <a:pPr lvl="1">
              <a:spcBef>
                <a:spcPts val="200"/>
              </a:spcBef>
            </a:pPr>
            <a:r>
              <a:rPr lang="en-US" sz="1200" dirty="0"/>
              <a:t>Planning and deconfliction of engineering details (Navy, Tactical Assault Light Operator Suit).</a:t>
            </a:r>
          </a:p>
          <a:p>
            <a:endParaRPr lang="en-US" sz="2400" dirty="0"/>
          </a:p>
        </p:txBody>
      </p:sp>
    </p:spTree>
    <p:extLst>
      <p:ext uri="{BB962C8B-B14F-4D97-AF65-F5344CB8AC3E}">
        <p14:creationId xmlns:p14="http://schemas.microsoft.com/office/powerpoint/2010/main" val="78195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1CBBD-12BE-2402-8031-C57C76E3519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5E7DCEE-B348-6B12-5B14-1D0BE0654E42}"/>
              </a:ext>
            </a:extLst>
          </p:cNvPr>
          <p:cNvSpPr/>
          <p:nvPr/>
        </p:nvSpPr>
        <p:spPr>
          <a:xfrm>
            <a:off x="0" y="852256"/>
            <a:ext cx="9144000" cy="3852909"/>
          </a:xfrm>
          <a:prstGeom prst="rect">
            <a:avLst/>
          </a:prstGeom>
          <a:solidFill>
            <a:srgbClr val="6B9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4ED5503-607C-AFBA-0105-3162332F46C2}"/>
              </a:ext>
            </a:extLst>
          </p:cNvPr>
          <p:cNvSpPr>
            <a:spLocks noGrp="1"/>
          </p:cNvSpPr>
          <p:nvPr>
            <p:ph type="title"/>
          </p:nvPr>
        </p:nvSpPr>
        <p:spPr/>
        <p:txBody>
          <a:bodyPr/>
          <a:lstStyle/>
          <a:p>
            <a:r>
              <a:rPr lang="en-US" dirty="0"/>
              <a:t>A few key takeaways</a:t>
            </a:r>
          </a:p>
        </p:txBody>
      </p:sp>
      <p:sp>
        <p:nvSpPr>
          <p:cNvPr id="3" name="Text Placeholder 2">
            <a:extLst>
              <a:ext uri="{FF2B5EF4-FFF2-40B4-BE49-F238E27FC236}">
                <a16:creationId xmlns:a16="http://schemas.microsoft.com/office/drawing/2014/main" id="{878C2A6A-4849-45EF-31CB-55C2DF266FB2}"/>
              </a:ext>
            </a:extLst>
          </p:cNvPr>
          <p:cNvSpPr>
            <a:spLocks noGrp="1"/>
          </p:cNvSpPr>
          <p:nvPr>
            <p:ph type="body" sz="quarter" idx="10"/>
          </p:nvPr>
        </p:nvSpPr>
        <p:spPr>
          <a:xfrm>
            <a:off x="408398" y="852255"/>
            <a:ext cx="8327204" cy="3852909"/>
          </a:xfrm>
        </p:spPr>
        <p:txBody>
          <a:bodyPr>
            <a:normAutofit fontScale="55000" lnSpcReduction="20000"/>
          </a:bodyPr>
          <a:lstStyle/>
          <a:p>
            <a:pPr marL="0" indent="0">
              <a:lnSpc>
                <a:spcPct val="120000"/>
              </a:lnSpc>
              <a:spcBef>
                <a:spcPts val="0"/>
              </a:spcBef>
              <a:buNone/>
            </a:pPr>
            <a:r>
              <a:rPr lang="en-US" sz="2800" b="1" dirty="0">
                <a:solidFill>
                  <a:schemeClr val="bg1"/>
                </a:solidFill>
              </a:rPr>
              <a:t>Always distinguish: noise, metric, and index of performance – they are not the same</a:t>
            </a:r>
            <a:br>
              <a:rPr lang="en-US" sz="2800" dirty="0">
                <a:solidFill>
                  <a:schemeClr val="bg1"/>
                </a:solidFill>
              </a:rPr>
            </a:br>
            <a:endParaRPr lang="en-US" sz="2800" dirty="0">
              <a:solidFill>
                <a:schemeClr val="bg1"/>
              </a:solidFill>
            </a:endParaRPr>
          </a:p>
          <a:p>
            <a:pPr marL="0" indent="0">
              <a:lnSpc>
                <a:spcPct val="120000"/>
              </a:lnSpc>
              <a:spcBef>
                <a:spcPts val="0"/>
              </a:spcBef>
              <a:buNone/>
            </a:pPr>
            <a:r>
              <a:rPr lang="en-US" sz="2800" b="1" dirty="0">
                <a:solidFill>
                  <a:schemeClr val="bg1"/>
                </a:solidFill>
              </a:rPr>
              <a:t>Information value</a:t>
            </a:r>
          </a:p>
          <a:p>
            <a:pPr marL="0" indent="0">
              <a:lnSpc>
                <a:spcPct val="120000"/>
              </a:lnSpc>
              <a:spcBef>
                <a:spcPts val="0"/>
              </a:spcBef>
              <a:buNone/>
            </a:pPr>
            <a:r>
              <a:rPr lang="en-US" sz="2800" dirty="0">
                <a:solidFill>
                  <a:schemeClr val="bg1"/>
                </a:solidFill>
              </a:rPr>
              <a:t>Who knows what? Information asymmetry</a:t>
            </a:r>
          </a:p>
          <a:p>
            <a:pPr marL="0" indent="0">
              <a:lnSpc>
                <a:spcPct val="120000"/>
              </a:lnSpc>
              <a:spcBef>
                <a:spcPts val="0"/>
              </a:spcBef>
              <a:buNone/>
            </a:pPr>
            <a:r>
              <a:rPr lang="en-US" sz="2800" dirty="0">
                <a:solidFill>
                  <a:schemeClr val="bg1"/>
                </a:solidFill>
              </a:rPr>
              <a:t>Not insignificant fraction of what good systems engineering is : to reduce information asymmetry in a program</a:t>
            </a:r>
          </a:p>
          <a:p>
            <a:pPr marL="0" indent="0">
              <a:lnSpc>
                <a:spcPct val="120000"/>
              </a:lnSpc>
              <a:spcBef>
                <a:spcPts val="0"/>
              </a:spcBef>
              <a:buNone/>
            </a:pPr>
            <a:endParaRPr lang="en-US" sz="2800" dirty="0">
              <a:solidFill>
                <a:schemeClr val="bg1"/>
              </a:solidFill>
            </a:endParaRPr>
          </a:p>
          <a:p>
            <a:pPr marL="0" indent="0">
              <a:lnSpc>
                <a:spcPct val="120000"/>
              </a:lnSpc>
              <a:spcBef>
                <a:spcPts val="0"/>
              </a:spcBef>
              <a:buNone/>
            </a:pPr>
            <a:r>
              <a:rPr lang="en-US" sz="2800" b="1" dirty="0">
                <a:solidFill>
                  <a:schemeClr val="bg1"/>
                </a:solidFill>
              </a:rPr>
              <a:t>Stakeholder analysis</a:t>
            </a:r>
          </a:p>
          <a:p>
            <a:pPr marL="0" indent="0">
              <a:lnSpc>
                <a:spcPct val="120000"/>
              </a:lnSpc>
              <a:spcBef>
                <a:spcPts val="0"/>
              </a:spcBef>
              <a:buNone/>
            </a:pPr>
            <a:r>
              <a:rPr lang="en-US" sz="2800" dirty="0">
                <a:solidFill>
                  <a:schemeClr val="bg1"/>
                </a:solidFill>
              </a:rPr>
              <a:t>Silicon Valley/VC hype versus critical thinking</a:t>
            </a:r>
          </a:p>
          <a:p>
            <a:pPr marL="0" indent="0">
              <a:lnSpc>
                <a:spcPct val="120000"/>
              </a:lnSpc>
              <a:spcBef>
                <a:spcPts val="0"/>
              </a:spcBef>
              <a:buNone/>
            </a:pPr>
            <a:r>
              <a:rPr lang="en-US" sz="2800" dirty="0">
                <a:solidFill>
                  <a:schemeClr val="bg1"/>
                </a:solidFill>
              </a:rPr>
              <a:t>Computer thinking versus systems thinking</a:t>
            </a:r>
          </a:p>
          <a:p>
            <a:pPr marL="0" indent="0">
              <a:lnSpc>
                <a:spcPct val="120000"/>
              </a:lnSpc>
              <a:spcBef>
                <a:spcPts val="0"/>
              </a:spcBef>
              <a:buNone/>
            </a:pPr>
            <a:r>
              <a:rPr lang="en-US" sz="2800" dirty="0">
                <a:solidFill>
                  <a:schemeClr val="bg1"/>
                </a:solidFill>
              </a:rPr>
              <a:t>left vs right brain</a:t>
            </a:r>
          </a:p>
          <a:p>
            <a:pPr marL="0" indent="0">
              <a:lnSpc>
                <a:spcPct val="120000"/>
              </a:lnSpc>
              <a:spcBef>
                <a:spcPts val="0"/>
              </a:spcBef>
              <a:buNone/>
            </a:pPr>
            <a:r>
              <a:rPr lang="en-US" sz="2800" dirty="0">
                <a:solidFill>
                  <a:schemeClr val="bg1"/>
                </a:solidFill>
              </a:rPr>
              <a:t>Coder brain versus reality brain</a:t>
            </a:r>
          </a:p>
          <a:p>
            <a:pPr marL="0" indent="0">
              <a:lnSpc>
                <a:spcPct val="120000"/>
              </a:lnSpc>
              <a:spcBef>
                <a:spcPts val="0"/>
              </a:spcBef>
              <a:buNone/>
            </a:pPr>
            <a:r>
              <a:rPr lang="en-US" sz="2800" dirty="0">
                <a:solidFill>
                  <a:schemeClr val="bg1"/>
                </a:solidFill>
              </a:rPr>
              <a:t>AI and its implication are a good manifestation</a:t>
            </a:r>
          </a:p>
          <a:p>
            <a:pPr marL="0" indent="0">
              <a:lnSpc>
                <a:spcPct val="120000"/>
              </a:lnSpc>
              <a:spcBef>
                <a:spcPts val="0"/>
              </a:spcBef>
              <a:buNone/>
            </a:pPr>
            <a:endParaRPr lang="en-US" sz="2800" dirty="0">
              <a:solidFill>
                <a:schemeClr val="bg1"/>
              </a:solidFill>
            </a:endParaRPr>
          </a:p>
          <a:p>
            <a:pPr marL="0" indent="0">
              <a:lnSpc>
                <a:spcPct val="120000"/>
              </a:lnSpc>
              <a:spcBef>
                <a:spcPts val="0"/>
              </a:spcBef>
              <a:buNone/>
            </a:pPr>
            <a:r>
              <a:rPr lang="en-US" sz="2800" dirty="0">
                <a:solidFill>
                  <a:schemeClr val="bg1"/>
                </a:solidFill>
              </a:rPr>
              <a:t>Supply chains – perspective, systems view</a:t>
            </a:r>
          </a:p>
          <a:p>
            <a:pPr marL="0" indent="0">
              <a:lnSpc>
                <a:spcPct val="120000"/>
              </a:lnSpc>
              <a:spcBef>
                <a:spcPts val="0"/>
              </a:spcBef>
              <a:buNone/>
            </a:pPr>
            <a:r>
              <a:rPr lang="en-US" sz="2800" dirty="0">
                <a:solidFill>
                  <a:schemeClr val="bg1"/>
                </a:solidFill>
              </a:rPr>
              <a:t>Understanding the DoD/USG mental model – above all policy predominates, not engineering</a:t>
            </a:r>
          </a:p>
          <a:p>
            <a:pPr marL="0" indent="0">
              <a:lnSpc>
                <a:spcPct val="120000"/>
              </a:lnSpc>
              <a:spcBef>
                <a:spcPts val="0"/>
              </a:spcBef>
              <a:buNone/>
            </a:pPr>
            <a:endParaRPr lang="en-US" sz="2800" dirty="0">
              <a:solidFill>
                <a:schemeClr val="bg1"/>
              </a:solidFill>
            </a:endParaRPr>
          </a:p>
        </p:txBody>
      </p:sp>
    </p:spTree>
    <p:extLst>
      <p:ext uri="{BB962C8B-B14F-4D97-AF65-F5344CB8AC3E}">
        <p14:creationId xmlns:p14="http://schemas.microsoft.com/office/powerpoint/2010/main" val="196812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13C19-7CF6-0753-6E7B-BD3A0FDE8940}"/>
              </a:ext>
            </a:extLst>
          </p:cNvPr>
          <p:cNvSpPr/>
          <p:nvPr/>
        </p:nvSpPr>
        <p:spPr>
          <a:xfrm>
            <a:off x="0" y="962544"/>
            <a:ext cx="9144000" cy="3798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5B2219E-281A-F2BB-ADB7-4AB030ECE139}"/>
              </a:ext>
            </a:extLst>
          </p:cNvPr>
          <p:cNvSpPr>
            <a:spLocks noGrp="1"/>
          </p:cNvSpPr>
          <p:nvPr>
            <p:ph type="title"/>
          </p:nvPr>
        </p:nvSpPr>
        <p:spPr/>
        <p:txBody>
          <a:bodyPr/>
          <a:lstStyle/>
          <a:p>
            <a:r>
              <a:rPr lang="en-US" dirty="0"/>
              <a:t>Digital Engineering Summary</a:t>
            </a:r>
          </a:p>
        </p:txBody>
      </p:sp>
      <p:sp>
        <p:nvSpPr>
          <p:cNvPr id="3" name="Text Placeholder 2">
            <a:extLst>
              <a:ext uri="{FF2B5EF4-FFF2-40B4-BE49-F238E27FC236}">
                <a16:creationId xmlns:a16="http://schemas.microsoft.com/office/drawing/2014/main" id="{94105086-3FE5-5D2F-89BE-25F50A2C5718}"/>
              </a:ext>
            </a:extLst>
          </p:cNvPr>
          <p:cNvSpPr>
            <a:spLocks noGrp="1"/>
          </p:cNvSpPr>
          <p:nvPr>
            <p:ph type="body" sz="quarter" idx="10"/>
          </p:nvPr>
        </p:nvSpPr>
        <p:spPr/>
        <p:txBody>
          <a:bodyPr>
            <a:normAutofit fontScale="85000" lnSpcReduction="20000"/>
          </a:bodyPr>
          <a:lstStyle/>
          <a:p>
            <a:r>
              <a:rPr lang="en-US" dirty="0"/>
              <a:t>DoD digital engineering is practiced in a complex environment with differing perspectives and approaches</a:t>
            </a:r>
          </a:p>
          <a:p>
            <a:r>
              <a:rPr lang="en-US" dirty="0"/>
              <a:t>The history shows that digital engineering is a policy, not an engineering approach. </a:t>
            </a:r>
            <a:r>
              <a:rPr lang="en-US" u="sng" dirty="0"/>
              <a:t>It is not goal driven in the systems engineering context</a:t>
            </a:r>
            <a:r>
              <a:rPr lang="en-US" dirty="0"/>
              <a:t>.</a:t>
            </a:r>
          </a:p>
          <a:p>
            <a:r>
              <a:rPr lang="en-US" dirty="0"/>
              <a:t>We developed two frameworks for supporting resource decisions in leveraging Digital Engineering activities</a:t>
            </a:r>
          </a:p>
          <a:p>
            <a:pPr lvl="1"/>
            <a:r>
              <a:rPr lang="en-US" dirty="0"/>
              <a:t>Cost-benefit Analysis</a:t>
            </a:r>
          </a:p>
          <a:p>
            <a:pPr lvl="1"/>
            <a:r>
              <a:rPr lang="en-US" dirty="0"/>
              <a:t>Systems Engineering Evaluative Framework (SEEF)</a:t>
            </a:r>
          </a:p>
          <a:p>
            <a:r>
              <a:rPr lang="en-US" dirty="0"/>
              <a:t>Key takeaways:</a:t>
            </a:r>
          </a:p>
          <a:p>
            <a:pPr lvl="1"/>
            <a:r>
              <a:rPr lang="en-US" dirty="0"/>
              <a:t>Definition and goal clarification are needed across practice</a:t>
            </a:r>
          </a:p>
          <a:p>
            <a:pPr lvl="1"/>
            <a:r>
              <a:rPr lang="en-US" dirty="0"/>
              <a:t>Data collection will be engineering goal-based</a:t>
            </a:r>
          </a:p>
          <a:p>
            <a:pPr lvl="1"/>
            <a:r>
              <a:rPr lang="en-US" dirty="0"/>
              <a:t>DoD absorptive capacity presents important risks</a:t>
            </a:r>
          </a:p>
          <a:p>
            <a:pPr lvl="1"/>
            <a:r>
              <a:rPr lang="en-US" dirty="0"/>
              <a:t>DoD needs a better understanding of digital engineering risks</a:t>
            </a:r>
          </a:p>
        </p:txBody>
      </p:sp>
    </p:spTree>
    <p:extLst>
      <p:ext uri="{BB962C8B-B14F-4D97-AF65-F5344CB8AC3E}">
        <p14:creationId xmlns:p14="http://schemas.microsoft.com/office/powerpoint/2010/main" val="224238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BCEE-82AE-C1E3-3F62-838C1D435EC7}"/>
              </a:ext>
            </a:extLst>
          </p:cNvPr>
          <p:cNvSpPr>
            <a:spLocks noGrp="1"/>
          </p:cNvSpPr>
          <p:nvPr>
            <p:ph type="title"/>
          </p:nvPr>
        </p:nvSpPr>
        <p:spPr/>
        <p:txBody>
          <a:bodyPr/>
          <a:lstStyle/>
          <a:p>
            <a:r>
              <a:rPr lang="en-US" dirty="0"/>
              <a:t>The Report</a:t>
            </a:r>
          </a:p>
        </p:txBody>
      </p:sp>
      <p:sp>
        <p:nvSpPr>
          <p:cNvPr id="3" name="Text Placeholder 2">
            <a:extLst>
              <a:ext uri="{FF2B5EF4-FFF2-40B4-BE49-F238E27FC236}">
                <a16:creationId xmlns:a16="http://schemas.microsoft.com/office/drawing/2014/main" id="{80DD861D-1F1C-FC80-007F-938876ABA2FF}"/>
              </a:ext>
            </a:extLst>
          </p:cNvPr>
          <p:cNvSpPr>
            <a:spLocks noGrp="1"/>
          </p:cNvSpPr>
          <p:nvPr>
            <p:ph type="body" sz="quarter" idx="10"/>
          </p:nvPr>
        </p:nvSpPr>
        <p:spPr>
          <a:xfrm>
            <a:off x="1117600" y="1069818"/>
            <a:ext cx="8229602" cy="3698081"/>
          </a:xfrm>
        </p:spPr>
        <p:txBody>
          <a:bodyPr/>
          <a:lstStyle/>
          <a:p>
            <a:pPr marL="0" indent="0">
              <a:spcBef>
                <a:spcPts val="1600"/>
              </a:spcBef>
              <a:buNone/>
            </a:pPr>
            <a:r>
              <a:rPr lang="en-US" dirty="0"/>
              <a:t>Background on digital engineering including literature survey</a:t>
            </a:r>
          </a:p>
          <a:p>
            <a:pPr marL="0" indent="0">
              <a:spcBef>
                <a:spcPts val="1600"/>
              </a:spcBef>
              <a:buNone/>
            </a:pPr>
            <a:r>
              <a:rPr lang="en-US" dirty="0"/>
              <a:t>A DoD digital engineering cost-benefit analysis framework</a:t>
            </a:r>
          </a:p>
          <a:p>
            <a:pPr marL="0" indent="0">
              <a:spcBef>
                <a:spcPts val="1600"/>
              </a:spcBef>
              <a:buNone/>
            </a:pPr>
            <a:r>
              <a:rPr lang="en-US" dirty="0"/>
              <a:t>A system engineering evaluative framework of digital engineering activity</a:t>
            </a:r>
          </a:p>
          <a:p>
            <a:pPr marL="0" indent="0">
              <a:spcBef>
                <a:spcPts val="1600"/>
              </a:spcBef>
              <a:buNone/>
            </a:pPr>
            <a:r>
              <a:rPr lang="en-US" dirty="0"/>
              <a:t>A back-of-the-envelope case study using the mandatory sustainment KPP</a:t>
            </a:r>
          </a:p>
          <a:p>
            <a:pPr marL="0" indent="0">
              <a:spcBef>
                <a:spcPts val="1600"/>
              </a:spcBef>
              <a:buNone/>
            </a:pPr>
            <a:r>
              <a:rPr lang="en-US" dirty="0"/>
              <a:t>Findings and recommendations</a:t>
            </a:r>
          </a:p>
        </p:txBody>
      </p:sp>
      <p:sp>
        <p:nvSpPr>
          <p:cNvPr id="5" name="Rectangle 4">
            <a:extLst>
              <a:ext uri="{FF2B5EF4-FFF2-40B4-BE49-F238E27FC236}">
                <a16:creationId xmlns:a16="http://schemas.microsoft.com/office/drawing/2014/main" id="{15C46823-1FC5-6E0C-B8BD-E60E394A24BD}"/>
              </a:ext>
            </a:extLst>
          </p:cNvPr>
          <p:cNvSpPr>
            <a:spLocks/>
          </p:cNvSpPr>
          <p:nvPr/>
        </p:nvSpPr>
        <p:spPr>
          <a:xfrm>
            <a:off x="693297" y="1098353"/>
            <a:ext cx="344660" cy="429491"/>
          </a:xfrm>
          <a:prstGeom prst="rect">
            <a:avLst/>
          </a:prstGeom>
          <a:solidFill>
            <a:srgbClr val="6B92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a typeface="ＭＳ Ｐゴシック" charset="0"/>
              <a:cs typeface="+mn-cs"/>
            </a:endParaRPr>
          </a:p>
        </p:txBody>
      </p:sp>
      <p:sp>
        <p:nvSpPr>
          <p:cNvPr id="6" name="Rectangle 5">
            <a:extLst>
              <a:ext uri="{FF2B5EF4-FFF2-40B4-BE49-F238E27FC236}">
                <a16:creationId xmlns:a16="http://schemas.microsoft.com/office/drawing/2014/main" id="{AEDD2005-9A9E-8F0F-BBA7-59B0E59ECE4C}"/>
              </a:ext>
            </a:extLst>
          </p:cNvPr>
          <p:cNvSpPr>
            <a:spLocks/>
          </p:cNvSpPr>
          <p:nvPr/>
        </p:nvSpPr>
        <p:spPr>
          <a:xfrm>
            <a:off x="693297" y="1723125"/>
            <a:ext cx="344660" cy="429492"/>
          </a:xfrm>
          <a:prstGeom prst="rect">
            <a:avLst/>
          </a:prstGeom>
          <a:solidFill>
            <a:srgbClr val="B7DEE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a typeface="ＭＳ Ｐゴシック" charset="0"/>
              <a:cs typeface="+mn-cs"/>
            </a:endParaRPr>
          </a:p>
        </p:txBody>
      </p:sp>
      <p:sp>
        <p:nvSpPr>
          <p:cNvPr id="7" name="Rectangle 6">
            <a:extLst>
              <a:ext uri="{FF2B5EF4-FFF2-40B4-BE49-F238E27FC236}">
                <a16:creationId xmlns:a16="http://schemas.microsoft.com/office/drawing/2014/main" id="{F4A039FD-F1E3-23C8-5541-6DA3CF3FF4D6}"/>
              </a:ext>
            </a:extLst>
          </p:cNvPr>
          <p:cNvSpPr>
            <a:spLocks/>
          </p:cNvSpPr>
          <p:nvPr/>
        </p:nvSpPr>
        <p:spPr>
          <a:xfrm>
            <a:off x="693297" y="2347898"/>
            <a:ext cx="344660" cy="684962"/>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a typeface="ＭＳ Ｐゴシック" charset="0"/>
              <a:cs typeface="+mn-cs"/>
            </a:endParaRPr>
          </a:p>
        </p:txBody>
      </p:sp>
      <p:sp>
        <p:nvSpPr>
          <p:cNvPr id="8" name="Rectangle 7">
            <a:extLst>
              <a:ext uri="{FF2B5EF4-FFF2-40B4-BE49-F238E27FC236}">
                <a16:creationId xmlns:a16="http://schemas.microsoft.com/office/drawing/2014/main" id="{3D4D6FC5-CB27-DCEE-06FF-DED6A5533CE7}"/>
              </a:ext>
            </a:extLst>
          </p:cNvPr>
          <p:cNvSpPr>
            <a:spLocks/>
          </p:cNvSpPr>
          <p:nvPr/>
        </p:nvSpPr>
        <p:spPr>
          <a:xfrm>
            <a:off x="693297" y="3228141"/>
            <a:ext cx="344660" cy="684962"/>
          </a:xfrm>
          <a:prstGeom prst="rect">
            <a:avLst/>
          </a:prstGeom>
          <a:solidFill>
            <a:srgbClr val="9D7A5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a typeface="ＭＳ Ｐゴシック" charset="0"/>
              <a:cs typeface="+mn-cs"/>
            </a:endParaRPr>
          </a:p>
        </p:txBody>
      </p:sp>
      <p:sp>
        <p:nvSpPr>
          <p:cNvPr id="9" name="Rectangle 8">
            <a:extLst>
              <a:ext uri="{FF2B5EF4-FFF2-40B4-BE49-F238E27FC236}">
                <a16:creationId xmlns:a16="http://schemas.microsoft.com/office/drawing/2014/main" id="{C3639597-86DB-F7DC-8CC1-3E161D8FE1A9}"/>
              </a:ext>
            </a:extLst>
          </p:cNvPr>
          <p:cNvSpPr>
            <a:spLocks/>
          </p:cNvSpPr>
          <p:nvPr/>
        </p:nvSpPr>
        <p:spPr>
          <a:xfrm>
            <a:off x="693297" y="4108384"/>
            <a:ext cx="344660" cy="429492"/>
          </a:xfrm>
          <a:prstGeom prst="rect">
            <a:avLst/>
          </a:prstGeom>
          <a:solidFill>
            <a:srgbClr val="E8CFB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a typeface="ＭＳ Ｐゴシック" charset="0"/>
              <a:cs typeface="+mn-cs"/>
            </a:endParaRPr>
          </a:p>
        </p:txBody>
      </p:sp>
    </p:spTree>
    <p:extLst>
      <p:ext uri="{BB962C8B-B14F-4D97-AF65-F5344CB8AC3E}">
        <p14:creationId xmlns:p14="http://schemas.microsoft.com/office/powerpoint/2010/main" val="246885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D8D3C-F126-AD3D-2E75-EE188676A261}"/>
              </a:ext>
            </a:extLst>
          </p:cNvPr>
          <p:cNvPicPr>
            <a:picLocks noChangeAspect="1"/>
          </p:cNvPicPr>
          <p:nvPr/>
        </p:nvPicPr>
        <p:blipFill rotWithShape="1">
          <a:blip r:embed="rId2">
            <a:alphaModFix amt="35000"/>
          </a:blip>
          <a:srcRect l="17103" t="4390" r="16496" b="23824"/>
          <a:stretch/>
        </p:blipFill>
        <p:spPr>
          <a:xfrm>
            <a:off x="0" y="-1"/>
            <a:ext cx="9144000" cy="5143501"/>
          </a:xfrm>
          <a:prstGeom prst="rect">
            <a:avLst/>
          </a:prstGeom>
          <a:ln>
            <a:noFill/>
          </a:ln>
        </p:spPr>
      </p:pic>
      <p:sp>
        <p:nvSpPr>
          <p:cNvPr id="4" name="Rectangle 3">
            <a:extLst>
              <a:ext uri="{FF2B5EF4-FFF2-40B4-BE49-F238E27FC236}">
                <a16:creationId xmlns:a16="http://schemas.microsoft.com/office/drawing/2014/main" id="{7DB5F4E8-6B22-27E2-339E-4F84B86F0C7A}"/>
              </a:ext>
            </a:extLst>
          </p:cNvPr>
          <p:cNvSpPr/>
          <p:nvPr/>
        </p:nvSpPr>
        <p:spPr>
          <a:xfrm>
            <a:off x="0" y="2997200"/>
            <a:ext cx="9142413" cy="116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B7FE0-FA38-EA94-57E1-9AE7C65983F2}"/>
              </a:ext>
            </a:extLst>
          </p:cNvPr>
          <p:cNvSpPr>
            <a:spLocks noGrp="1"/>
          </p:cNvSpPr>
          <p:nvPr>
            <p:ph type="title"/>
          </p:nvPr>
        </p:nvSpPr>
        <p:spPr>
          <a:xfrm>
            <a:off x="-1587" y="2992438"/>
            <a:ext cx="9144000" cy="1427162"/>
          </a:xfrm>
          <a:solidFill>
            <a:srgbClr val="B7DEE8"/>
          </a:solidFill>
        </p:spPr>
        <p:txBody>
          <a:bodyPr>
            <a:normAutofit/>
          </a:bodyPr>
          <a:lstStyle/>
          <a:p>
            <a:r>
              <a:rPr lang="en-US" dirty="0"/>
              <a:t>Background on Digital Engineering</a:t>
            </a:r>
            <a:br>
              <a:rPr lang="en-US" dirty="0"/>
            </a:br>
            <a:r>
              <a:rPr lang="en-US" dirty="0"/>
              <a:t>Descriptive Scenario</a:t>
            </a:r>
          </a:p>
        </p:txBody>
      </p:sp>
    </p:spTree>
    <p:extLst>
      <p:ext uri="{BB962C8B-B14F-4D97-AF65-F5344CB8AC3E}">
        <p14:creationId xmlns:p14="http://schemas.microsoft.com/office/powerpoint/2010/main" val="243678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5DE7-7ED2-AF3F-77D7-A3BF506D1C38}"/>
              </a:ext>
            </a:extLst>
          </p:cNvPr>
          <p:cNvSpPr>
            <a:spLocks noGrp="1"/>
          </p:cNvSpPr>
          <p:nvPr>
            <p:ph type="title"/>
          </p:nvPr>
        </p:nvSpPr>
        <p:spPr/>
        <p:txBody>
          <a:bodyPr/>
          <a:lstStyle/>
          <a:p>
            <a:r>
              <a:rPr lang="en-US" dirty="0"/>
              <a:t>History of Digital Engineering</a:t>
            </a:r>
          </a:p>
        </p:txBody>
      </p:sp>
      <p:sp>
        <p:nvSpPr>
          <p:cNvPr id="3" name="Text Placeholder 2">
            <a:extLst>
              <a:ext uri="{FF2B5EF4-FFF2-40B4-BE49-F238E27FC236}">
                <a16:creationId xmlns:a16="http://schemas.microsoft.com/office/drawing/2014/main" id="{8E54ACD6-3137-2886-7620-9AA565173949}"/>
              </a:ext>
            </a:extLst>
          </p:cNvPr>
          <p:cNvSpPr>
            <a:spLocks noGrp="1"/>
          </p:cNvSpPr>
          <p:nvPr>
            <p:ph type="body" sz="quarter" idx="10"/>
          </p:nvPr>
        </p:nvSpPr>
        <p:spPr/>
        <p:txBody>
          <a:bodyPr/>
          <a:lstStyle/>
          <a:p>
            <a:r>
              <a:rPr lang="en-US" dirty="0"/>
              <a:t>UML – Universal Modeling Language - A failed graphical approach for developing software</a:t>
            </a:r>
          </a:p>
          <a:p>
            <a:pPr lvl="1"/>
            <a:r>
              <a:rPr lang="en-US" dirty="0"/>
              <a:t>A tool (UML) in search of a purpose and a software perspective on systems</a:t>
            </a:r>
          </a:p>
          <a:p>
            <a:r>
              <a:rPr lang="en-US" dirty="0"/>
              <a:t>SysML – System Modeling Language - A dialect of UML</a:t>
            </a:r>
          </a:p>
          <a:p>
            <a:r>
              <a:rPr lang="en-US" dirty="0"/>
              <a:t>MBSE – A DoD policy circa 2007 to use SysML in acquisition</a:t>
            </a:r>
          </a:p>
          <a:p>
            <a:r>
              <a:rPr lang="en-US" dirty="0"/>
              <a:t>Digital engineering – A DoD policy circa 2018 where MBSE/SysML becomes the center of all DoD engineering</a:t>
            </a:r>
          </a:p>
        </p:txBody>
      </p:sp>
    </p:spTree>
    <p:extLst>
      <p:ext uri="{BB962C8B-B14F-4D97-AF65-F5344CB8AC3E}">
        <p14:creationId xmlns:p14="http://schemas.microsoft.com/office/powerpoint/2010/main" val="415597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B7016F532B75429484E0BE8FB9212F" ma:contentTypeVersion="10" ma:contentTypeDescription="Create a new document." ma:contentTypeScope="" ma:versionID="70a134d44dbf428600657cc112b6f0ab">
  <xsd:schema xmlns:xsd="http://www.w3.org/2001/XMLSchema" xmlns:xs="http://www.w3.org/2001/XMLSchema" xmlns:p="http://schemas.microsoft.com/office/2006/metadata/properties" xmlns:ns2="573fa4be-a9c1-4c3c-87ca-bd1ba7d17d64" xmlns:ns3="b6919176-b685-4966-9399-1c7057dab5af" targetNamespace="http://schemas.microsoft.com/office/2006/metadata/properties" ma:root="true" ma:fieldsID="518519cea00a25e03fe09dae2a667614" ns2:_="" ns3:_="">
    <xsd:import namespace="573fa4be-a9c1-4c3c-87ca-bd1ba7d17d64"/>
    <xsd:import namespace="b6919176-b685-4966-9399-1c7057dab5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3fa4be-a9c1-4c3c-87ca-bd1ba7d17d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717ef87-b198-4e8e-a219-eaced2cf0c5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919176-b685-4966-9399-1c7057dab5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62af8af-375d-4306-bc1c-57c9b9d31d37}" ma:internalName="TaxCatchAll" ma:showField="CatchAllData" ma:web="b6919176-b685-4966-9399-1c7057dab5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73fa4be-a9c1-4c3c-87ca-bd1ba7d17d64">
      <Terms xmlns="http://schemas.microsoft.com/office/infopath/2007/PartnerControls"/>
    </lcf76f155ced4ddcb4097134ff3c332f>
    <TaxCatchAll xmlns="b6919176-b685-4966-9399-1c7057dab5a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DA6BB6-205C-4FA3-BF7C-B0E6A902D5E8}">
  <ds:schemaRefs>
    <ds:schemaRef ds:uri="573fa4be-a9c1-4c3c-87ca-bd1ba7d17d64"/>
    <ds:schemaRef ds:uri="b6919176-b685-4966-9399-1c7057dab5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5D1C73-8E81-4528-B75B-60BD4A4F8271}">
  <ds:schemaRefs>
    <ds:schemaRef ds:uri="573fa4be-a9c1-4c3c-87ca-bd1ba7d17d64"/>
    <ds:schemaRef ds:uri="b6919176-b685-4966-9399-1c7057dab5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DC8B2EA-E8D1-402F-AA7B-0735A47A486B}">
  <ds:schemaRefs>
    <ds:schemaRef ds:uri="http://schemas.microsoft.com/sharepoint/v3/contenttype/forms"/>
  </ds:schemaRefs>
</ds:datastoreItem>
</file>

<file path=docMetadata/LabelInfo.xml><?xml version="1.0" encoding="utf-8"?>
<clbl:labelList xmlns:clbl="http://schemas.microsoft.com/office/2020/mipLabelMetadata">
  <clbl:label id="{78975c20-18d4-40c9-811f-0d8ea387c6ea}" enabled="0" method="" siteId="{78975c20-18d4-40c9-811f-0d8ea387c6ea}" removed="1"/>
</clbl:labelList>
</file>

<file path=docProps/app.xml><?xml version="1.0" encoding="utf-8"?>
<Properties xmlns="http://schemas.openxmlformats.org/officeDocument/2006/extended-properties" xmlns:vt="http://schemas.openxmlformats.org/officeDocument/2006/docPropsVTypes">
  <Template>Office Theme</Template>
  <TotalTime>9306</TotalTime>
  <Words>3869</Words>
  <Application>Microsoft Macintosh PowerPoint</Application>
  <PresentationFormat>On-screen Show (16:9)</PresentationFormat>
  <Paragraphs>333</Paragraphs>
  <Slides>45</Slides>
  <Notes>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Arial,Sans-Serif</vt:lpstr>
      <vt:lpstr>Calibri</vt:lpstr>
      <vt:lpstr>Calibri Light</vt:lpstr>
      <vt:lpstr>Franklin Gothic Book</vt:lpstr>
      <vt:lpstr>Franklin Gothic Medium</vt:lpstr>
      <vt:lpstr>Symbol</vt:lpstr>
      <vt:lpstr>Tahoma</vt:lpstr>
      <vt:lpstr>Times New Roman</vt:lpstr>
      <vt:lpstr>Office Theme</vt:lpstr>
      <vt:lpstr>PowerPoint Presentation</vt:lpstr>
      <vt:lpstr>Disclaimer</vt:lpstr>
      <vt:lpstr>In Memoriam</vt:lpstr>
      <vt:lpstr>Lecture Objectives</vt:lpstr>
      <vt:lpstr>A few key takeaways</vt:lpstr>
      <vt:lpstr>Digital Engineering Summary</vt:lpstr>
      <vt:lpstr>The Report</vt:lpstr>
      <vt:lpstr>Background on Digital Engineering Descriptive Scenario</vt:lpstr>
      <vt:lpstr>History of Digital Engineering</vt:lpstr>
      <vt:lpstr>Key Findings from Literature Review of Costs &amp; Benefits of Digital Engineering</vt:lpstr>
      <vt:lpstr>Key Findings from Literature Review (2)</vt:lpstr>
      <vt:lpstr>Digital Engineering Costs Rarely Specified in Literature</vt:lpstr>
      <vt:lpstr>Digital Engineering Costs Rarely Specified in Literature pt. 2</vt:lpstr>
      <vt:lpstr>Digital Engineering Discussions with Stakeholders</vt:lpstr>
      <vt:lpstr>Challenges Quantifying Digital Engineering Costs and Benefits</vt:lpstr>
      <vt:lpstr>Challenges to Digital Engineering Assessment</vt:lpstr>
      <vt:lpstr>Our Digital Engineering Definition</vt:lpstr>
      <vt:lpstr>Framework Part One: A DoD Digital Engineering Cost-Benefit Analysis Framework </vt:lpstr>
      <vt:lpstr>DoD Guidance for Cost-Benefit</vt:lpstr>
      <vt:lpstr>Cost-Benefit Context</vt:lpstr>
      <vt:lpstr>DoD Instruction 7041.03</vt:lpstr>
      <vt:lpstr>Digital Engineering Cost-Benefit Analysis Steps</vt:lpstr>
      <vt:lpstr>Example Lifecycle Phase Digital Engineering Activities</vt:lpstr>
      <vt:lpstr>Example Lifecycle Phase Digital Engineering Activities (2)</vt:lpstr>
      <vt:lpstr>Cost Categories</vt:lpstr>
      <vt:lpstr>Identify and Assess Anticipated Benefits</vt:lpstr>
      <vt:lpstr>Self-licking Ice Cream Come</vt:lpstr>
      <vt:lpstr>Framework Part Two: A Systems Engineering Evaluative Framework (SEEF) of Digital Engineering Activity</vt:lpstr>
      <vt:lpstr>PowerPoint Presentation</vt:lpstr>
      <vt:lpstr>Tenets of a Systems Approach</vt:lpstr>
      <vt:lpstr>Framework Goals</vt:lpstr>
      <vt:lpstr>PowerPoint Presentation</vt:lpstr>
      <vt:lpstr>KPPs and KSAs</vt:lpstr>
      <vt:lpstr>PowerPoint Presentation</vt:lpstr>
      <vt:lpstr>A Back-of-the-Envelope Case Study Using the Mandatory Sustainment KPP</vt:lpstr>
      <vt:lpstr>3. Translate the goals into benefits: Material availability</vt:lpstr>
      <vt:lpstr>PowerPoint Presentation</vt:lpstr>
      <vt:lpstr>PowerPoint Presentation</vt:lpstr>
      <vt:lpstr>PowerPoint Presentation</vt:lpstr>
      <vt:lpstr>Findings and Recommendations</vt:lpstr>
      <vt:lpstr>Our analysis resulted in two approaches to a Digital Engineering decision support framework</vt:lpstr>
      <vt:lpstr>We identified numerous difficulties affecting  Digital Engineering decision support</vt:lpstr>
      <vt:lpstr>Backup</vt:lpstr>
      <vt:lpstr>Systems Engineering Evaluative Framework (SEEF) of Digital Engineering Activity</vt:lpstr>
      <vt:lpstr>Key Literature on Digital Engineering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One Portrait Photo</dc:title>
  <dc:creator>N Peter Whitehead</dc:creator>
  <cp:lastModifiedBy>NP W</cp:lastModifiedBy>
  <cp:revision>65</cp:revision>
  <cp:lastPrinted>2013-04-24T19:35:46Z</cp:lastPrinted>
  <dcterms:created xsi:type="dcterms:W3CDTF">2023-07-21T11:15:44Z</dcterms:created>
  <dcterms:modified xsi:type="dcterms:W3CDTF">2024-11-13T14:52:42Z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0x0101004FB7016F532B75429484E0BE8FB9212F</vt:lpwstr>
  </property>
  <property fmtid="{D5CDD505-2E9C-101B-9397-08002B2CF9AE}" pid="3" name="MediaServiceImageTags">
    <vt:lpwstr/>
  </property>
</Properties>
</file>