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8" r:id="rId2"/>
    <p:sldId id="260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1"/>
  </p:normalViewPr>
  <p:slideViewPr>
    <p:cSldViewPr snapToGrid="0">
      <p:cViewPr varScale="1">
        <p:scale>
          <a:sx n="110" d="100"/>
          <a:sy n="110" d="100"/>
        </p:scale>
        <p:origin x="6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AEA42BC-ABDE-235C-319D-27BFDB3925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C9720E-6184-73FF-AE18-0B41B56112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C6F4F0-1EBC-555E-D39D-94CFF50125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2249C-AFD8-4C49-8E2B-DC3C09EB33B4}" type="datetimeFigureOut">
              <a:rPr lang="en-US" smtClean="0"/>
              <a:t>5/20/23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5A03ED-FE17-8525-7BC7-9C22EFADAD4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A38FF5-5E11-44D9-A31F-200736A85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03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A253C-3FED-46CA-88E8-8F155D51C270}" type="datetimeFigureOut">
              <a:rPr lang="en-US" smtClean="0"/>
              <a:t>5/20/23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01139C-AFE3-4EA0-A824-38D9660539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8952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01139C-AFE3-4EA0-A824-38D96605394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761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01139C-AFE3-4EA0-A824-38D96605394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78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459BA60-FD2F-CDD9-08BD-28581FB7C58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1D7516-B446-3C6B-D25F-0A99220D8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5/8/2023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166D6B-FC9E-DD30-646E-5874AE92F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Systems Council – Systems Engineering and Data Science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1EB506-8CE6-6795-4124-A3E7B7957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012C-6D5E-4414-81BD-BFAD8382755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1FB8B74F-75A9-8CF3-FBC9-EF03FEB0BA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9954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9B501-1566-8002-3FBA-9878CDC08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30BE2C-D29B-BDA4-C7BF-3DC03816FB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169DAE-1324-3ABB-2807-ED2B4DBEDA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2BFF9-77D8-9C5D-1C13-0DA9AC8F6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5/8/2023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5A46-D433-CFCB-1B5A-FDBD31485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Systems Council – Systems Engineering and Data Science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A9808-48D5-EB78-1E81-EC565EB0C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012C-6D5E-4414-81BD-BFAD83827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180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F972F1-8923-E020-D53A-BDF4A7608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F37A10-EB22-8BEC-BF3D-D9D5761F5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9B8E7-74B9-F445-F9D5-DFD8F9920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5/8/2023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742CFD-EEDB-7106-513F-BCF2EB6C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Systems Council – Systems Engineering and Data Science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44F12-4377-69F3-BC2B-A75E8E6D3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012C-6D5E-4414-81BD-BFAD83827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6572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7492AE-2DE6-9F0B-04E4-3135A3C17E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883CA0-AB0D-5D1F-6FC5-F9ADBBBDF1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4AE8D9-596C-5357-DADF-97D1C31A1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5/8/2023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6A7A1-C7E4-8B50-CDDA-05A0A5F95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Systems Council – Systems Engineering and Data Science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68411-7778-250D-C67C-03EBD6F0B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012C-6D5E-4414-81BD-BFAD83827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92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1310E-86B5-9CA4-AA13-5C84B59AC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EA4DB-16D6-DD19-5CF8-C0B4DFAA2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6000"/>
            <a:ext cx="10515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4EF74-5B8D-D3EC-FF2B-9CB10AEE0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5/8/2023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F5846-FC07-8E75-2F81-E795E524C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IEEE Systems Council – Systems Engineering and Data Science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4D5B8-D71A-F898-D0C9-D7E43F8C9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012C-6D5E-4414-81BD-BFAD83827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3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93217-723C-43EC-EE82-9DA4F55E6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5907161-6EF7-6CBB-5D75-E5737C47D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5/8/2023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2C71DD-85A0-A0BC-9C31-832AF14C1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Systems Council – Systems Engineering and Data Science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98196E4-76EF-8730-7F04-A2503EE2B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012C-6D5E-4414-81BD-BFAD83827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7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08822-42E4-4F52-EE0A-5075FA98D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1ACC1D-039A-FAE1-B606-5BC8FEEC53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EDD483-50BA-901E-2AE3-3F260E022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5/8/2023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14791-6F2E-EA8C-8FD7-8DDC4DF34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Systems Council – Systems Engineering and Data Science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37732C-A110-80CB-16F4-69CCB72AD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012C-6D5E-4414-81BD-BFAD83827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85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637AA-B9FD-3B81-3BF0-6BB55FAF6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97E1D-F194-63C7-2895-D783141887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53890E-992B-FAEA-C7DD-E47C569870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5089C9-C41D-935F-C14F-3DC57DC890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5/8/2023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77211B-288A-285F-13E4-C1A159156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Systems Council – Systems Engineering and Data Science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C68EA7-3633-0F94-8CBC-35893E002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012C-6D5E-4414-81BD-BFAD83827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57107-7E0A-7A5E-D3CC-2F967109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06BBBC-356B-5F27-40DF-306D8EFB1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8A5EE1-8F18-D4C8-D409-EFC42071BC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AC12FC9-9DA2-C4BA-B4F3-93AEDE1A3E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82E7FD-E3E8-174C-AE0B-48FB43DAE0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0B0337-48D4-EE1C-10EE-A7F17FCEF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5/8/2023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598092F-E7A8-F963-3BD2-A196BA80F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Systems Council – Systems Engineering and Data Science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2C6608-306D-A594-3F23-FD8D5740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012C-6D5E-4414-81BD-BFAD83827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223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F5D9E-B1FB-6810-BF5D-1F286AE31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D35A4-7B2B-F439-E737-83FEBB46C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5/8/2023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860DB-75A2-689A-7E50-5D77F7D59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Systems Council – Systems Engineering and Data Science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EC2956-CDE2-34E1-FC76-FAC438789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012C-6D5E-4414-81BD-BFAD83827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14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A5FA23-DDD9-90C6-DA0B-F1165FD81F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5/8/2023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02D133-5F78-7FD7-13C5-E2E658635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Systems Council – Systems Engineering and Data Science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34925F-C428-BDF8-1BA3-0D22B70C8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012C-6D5E-4414-81BD-BFAD83827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67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9C590-6E78-B1EC-FBF5-A5243BDBF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06B32-86B5-54C3-CA79-AC0EDE7179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F9F57A-10EC-0908-CA87-7EEF9ABB33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64E3D-316D-328C-3659-75F88CB31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5/8/2023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DC946-FE25-751E-9B1C-D13BFFDBE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IEEE Systems Council – Systems Engineering and Data Science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A2C86B-FF2B-B722-A272-E052808D8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012C-6D5E-4414-81BD-BFAD83827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90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FD5E2-E974-3935-EF86-19AABC03A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5CA775-B951-2A0F-F4AF-4AED27255B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3A2989-C602-A8C6-56D0-057FCC2196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5/8/2023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55F95-77A8-BFEC-83C9-FFC657EFF8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IEEE Systems Council – Systems Engineering and Data Science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363122-3FB6-00F6-437D-A5CD2632E0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B012C-6D5E-4414-81BD-BFAD83827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82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lgorithm" TargetMode="External"/><Relationship Id="rId13" Type="http://schemas.openxmlformats.org/officeDocument/2006/relationships/image" Target="../media/image2.png"/><Relationship Id="rId3" Type="http://schemas.openxmlformats.org/officeDocument/2006/relationships/hyperlink" Target="https://en.wikipedia.org/wiki/Interdisciplinary" TargetMode="External"/><Relationship Id="rId7" Type="http://schemas.openxmlformats.org/officeDocument/2006/relationships/hyperlink" Target="https://en.wikipedia.org/wiki/Scientific_method" TargetMode="External"/><Relationship Id="rId12" Type="http://schemas.openxmlformats.org/officeDocument/2006/relationships/image" Target="../media/image1.png"/><Relationship Id="rId2" Type="http://schemas.openxmlformats.org/officeDocument/2006/relationships/hyperlink" Target="https://en.wikipedia.org/wiki/Data_scien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Scientific_computing" TargetMode="External"/><Relationship Id="rId11" Type="http://schemas.openxmlformats.org/officeDocument/2006/relationships/hyperlink" Target="https://en.wikipedia.org/wiki/Data_science#cite_note-2" TargetMode="External"/><Relationship Id="rId5" Type="http://schemas.openxmlformats.org/officeDocument/2006/relationships/hyperlink" Target="https://en.wikipedia.org/wiki/Statistics" TargetMode="External"/><Relationship Id="rId10" Type="http://schemas.openxmlformats.org/officeDocument/2006/relationships/hyperlink" Target="https://en.wikipedia.org/wiki/Unstructured_data" TargetMode="External"/><Relationship Id="rId4" Type="http://schemas.openxmlformats.org/officeDocument/2006/relationships/hyperlink" Target="https://en.wikipedia.org/wiki/Data_science#cite_note-1" TargetMode="External"/><Relationship Id="rId9" Type="http://schemas.openxmlformats.org/officeDocument/2006/relationships/hyperlink" Target="https://en.wikipedia.org/wiki/Knowledge" TargetMode="External"/><Relationship Id="rId14" Type="http://schemas.openxmlformats.org/officeDocument/2006/relationships/hyperlink" Target="https://static.javatpoint.com/tutorial/data-science/images/data-science-components2.png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12DC7-DF58-C8C9-1E2C-0C497E5F1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7085" y="602272"/>
            <a:ext cx="8215085" cy="65374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sz="2800" b="1" dirty="0"/>
              <a:t>Systems Engineering and Data Science Session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D0EB3-85D1-8140-0FFE-3739D99AF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6709" y="1371514"/>
            <a:ext cx="7181594" cy="3133109"/>
          </a:xfrm>
        </p:spPr>
        <p:txBody>
          <a:bodyPr anchor="t">
            <a:normAutofit/>
          </a:bodyPr>
          <a:lstStyle/>
          <a:p>
            <a:r>
              <a:rPr lang="en-US" sz="2400" dirty="0"/>
              <a:t>Introduction</a:t>
            </a:r>
          </a:p>
          <a:p>
            <a:r>
              <a:rPr lang="en-US" sz="2400" dirty="0"/>
              <a:t>Objectives/Goals Envisioned: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Encourage participation in this area.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0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Obtain a list of individuals who want to participate</a:t>
            </a:r>
            <a:endParaRPr lang="en-US" sz="2000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0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Develop recommendations for </a:t>
            </a:r>
            <a:r>
              <a:rPr lang="en-US" sz="20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topics</a:t>
            </a:r>
            <a:r>
              <a:rPr lang="en-US" sz="20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that are of interest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en-US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brainstorm session</a:t>
            </a:r>
            <a:endParaRPr lang="en-US" kern="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sz="20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If time permits, flesh out preliminary description of </a:t>
            </a:r>
            <a:r>
              <a:rPr lang="en-US" sz="2000" b="1" kern="0" dirty="0">
                <a:latin typeface="Calibri" panose="020F0502020204030204" pitchFamily="34" charset="0"/>
                <a:ea typeface="Calibri" panose="020F0502020204030204" pitchFamily="34" charset="0"/>
              </a:rPr>
              <a:t>topics</a:t>
            </a:r>
            <a:r>
              <a:rPr lang="en-US" sz="20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and prioritize by value and time to perform.</a:t>
            </a:r>
            <a:br>
              <a:rPr lang="en-US" sz="20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BFFC4A-B08A-7CCB-E3DF-D72D60B9878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139" y="0"/>
            <a:ext cx="2862945" cy="6864272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22619-79C6-6DC0-24C2-A75F663EB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IEEE Systems Council – Systems Engineering and Data Science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C56F1-1006-1C1B-B0C3-BCE7D9CE1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012C-6D5E-4414-81BD-BFAD8382755B}" type="slidenum">
              <a:rPr lang="en-US" smtClean="0"/>
              <a:t>1</a:t>
            </a:fld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FEB234-CBB9-D8C8-BE62-82CDDA6A3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5/8/2023</a:t>
            </a:r>
          </a:p>
        </p:txBody>
      </p:sp>
    </p:spTree>
    <p:extLst>
      <p:ext uri="{BB962C8B-B14F-4D97-AF65-F5344CB8AC3E}">
        <p14:creationId xmlns:p14="http://schemas.microsoft.com/office/powerpoint/2010/main" val="78039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12DC7-DF58-C8C9-1E2C-0C497E5F1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9828" y="601744"/>
            <a:ext cx="8207829" cy="653742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Data Science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D0EB3-85D1-8140-0FFE-3739D99AF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9828" y="1410868"/>
            <a:ext cx="7773086" cy="4845388"/>
          </a:xfrm>
        </p:spPr>
        <p:txBody>
          <a:bodyPr anchor="t">
            <a:normAutofit/>
          </a:bodyPr>
          <a:lstStyle/>
          <a:p>
            <a:r>
              <a:rPr lang="en-US" sz="2400" dirty="0"/>
              <a:t>Definition of Data Science: </a:t>
            </a:r>
            <a:r>
              <a:rPr lang="en-US" sz="2400" dirty="0">
                <a:hlinkClick r:id="rId2"/>
              </a:rPr>
              <a:t>Data science – Wikipedia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000" b="1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Data science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is an </a:t>
            </a:r>
            <a:r>
              <a:rPr lang="en-US" sz="2000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3" tooltip="Interdisciplinary"/>
              </a:rPr>
              <a:t>interdisciplinary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academic field </a:t>
            </a:r>
            <a:r>
              <a:rPr lang="en-US" sz="2000" b="0" i="0" u="none" strike="noStrike" baseline="30000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4"/>
              </a:rPr>
              <a:t>[1]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that uses </a:t>
            </a:r>
            <a:r>
              <a:rPr lang="en-US" sz="2000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5" tooltip="Statistics"/>
              </a:rPr>
              <a:t>statistics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2000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6" tooltip="Scientific computing"/>
              </a:rPr>
              <a:t>scientific computing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sz="2000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7" tooltip="Scientific method"/>
              </a:rPr>
              <a:t>scientific methods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processes, </a:t>
            </a:r>
            <a:r>
              <a:rPr lang="en-US" sz="2000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8" tooltip="Algorithm"/>
              </a:rPr>
              <a:t>algorithms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and systems to extract or extrapolate </a:t>
            </a:r>
            <a:r>
              <a:rPr lang="en-US" sz="2000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9" tooltip="Knowledge"/>
              </a:rPr>
              <a:t>knowledge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and insights from noisy, structured, and </a:t>
            </a:r>
            <a:r>
              <a:rPr lang="en-US" sz="2000" b="0" i="0" u="none" strike="noStrike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10" tooltip="Unstructured data"/>
              </a:rPr>
              <a:t>unstructured data</a:t>
            </a:r>
            <a:r>
              <a:rPr lang="en-US" sz="20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.</a:t>
            </a:r>
            <a:r>
              <a:rPr lang="en-US" sz="2000" b="0" i="0" u="none" strike="noStrike" baseline="30000" dirty="0">
                <a:solidFill>
                  <a:srgbClr val="3366CC"/>
                </a:solidFill>
                <a:effectLst/>
                <a:latin typeface="Arial" panose="020B0604020202020204" pitchFamily="34" charset="0"/>
                <a:hlinkClick r:id="rId11"/>
              </a:rPr>
              <a:t>[2]</a:t>
            </a:r>
            <a:endParaRPr lang="en-US" sz="2000" dirty="0"/>
          </a:p>
          <a:p>
            <a:r>
              <a:rPr lang="en-US" sz="2400" dirty="0"/>
              <a:t>It is interdisciplinary</a:t>
            </a:r>
            <a:br>
              <a:rPr lang="en-US" sz="2400" kern="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en-US" sz="24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BFFC4A-B08A-7CCB-E3DF-D72D60B98788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34141" y="0"/>
            <a:ext cx="2855688" cy="68468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894E493-F590-3DAA-CA0E-F6C42F799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232" y="3228894"/>
            <a:ext cx="2690160" cy="2379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A33333E-ADE3-3BC4-502C-E56740D9011E}"/>
              </a:ext>
            </a:extLst>
          </p:cNvPr>
          <p:cNvSpPr txBox="1"/>
          <p:nvPr/>
        </p:nvSpPr>
        <p:spPr>
          <a:xfrm>
            <a:off x="4475818" y="5626355"/>
            <a:ext cx="6496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Source: </a:t>
            </a:r>
            <a:r>
              <a:rPr lang="en-US" dirty="0">
                <a:hlinkClick r:id="rId14"/>
              </a:rPr>
              <a:t>data-science-components2.png (571×505) (javatpoint.com)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C275A55-76E6-D86E-1B65-F8ED598DA88E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IEEE Systems Council – Systems Engineering and Data Science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ECA5B23-B0EF-8330-E0E9-AC5899235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012C-6D5E-4414-81BD-BFAD8382755B}" type="slidenum">
              <a:rPr lang="en-US" smtClean="0"/>
              <a:t>2</a:t>
            </a:fld>
            <a:endParaRPr lang="en-US"/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4CD91801-736D-0B38-1B75-7CED889EE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5/8/2023</a:t>
            </a:r>
          </a:p>
        </p:txBody>
      </p:sp>
    </p:spTree>
    <p:extLst>
      <p:ext uri="{BB962C8B-B14F-4D97-AF65-F5344CB8AC3E}">
        <p14:creationId xmlns:p14="http://schemas.microsoft.com/office/powerpoint/2010/main" val="3687093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12DC7-DF58-C8C9-1E2C-0C497E5F1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7084" y="615713"/>
            <a:ext cx="8162644" cy="574732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Some Data Science Activities and Enablers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D0EB3-85D1-8140-0FFE-3739D99AFF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97084" y="1397656"/>
            <a:ext cx="7260777" cy="4435253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The foundation for Artificial Intelligence (AI) and Machine Learning (ML)</a:t>
            </a:r>
          </a:p>
          <a:p>
            <a:r>
              <a:rPr lang="en-US" sz="2600" dirty="0"/>
              <a:t>Access and manage large amount of data source</a:t>
            </a:r>
          </a:p>
          <a:p>
            <a:r>
              <a:rPr lang="en-US" sz="2600" dirty="0"/>
              <a:t>Data extraction</a:t>
            </a:r>
          </a:p>
          <a:p>
            <a:r>
              <a:rPr lang="en-US" sz="2600" dirty="0"/>
              <a:t>Expertise of domain specific data</a:t>
            </a:r>
          </a:p>
          <a:p>
            <a:r>
              <a:rPr lang="en-US" sz="2600" dirty="0"/>
              <a:t>Data source authentication </a:t>
            </a:r>
          </a:p>
          <a:p>
            <a:r>
              <a:rPr lang="en-US" sz="2600" dirty="0"/>
              <a:t>Data source pedigree</a:t>
            </a:r>
          </a:p>
          <a:p>
            <a:r>
              <a:rPr lang="en-US" sz="2600" dirty="0"/>
              <a:t>Data preparation</a:t>
            </a:r>
          </a:p>
          <a:p>
            <a:r>
              <a:rPr lang="en-US" sz="2600" dirty="0"/>
              <a:t>Data analysis</a:t>
            </a:r>
          </a:p>
          <a:p>
            <a:r>
              <a:rPr lang="en-US" sz="2600" dirty="0"/>
              <a:t>Data transformation</a:t>
            </a:r>
          </a:p>
          <a:p>
            <a:r>
              <a:rPr lang="en-US" sz="2600"/>
              <a:t>Data security</a:t>
            </a:r>
            <a:endParaRPr lang="en-US" sz="2600" dirty="0"/>
          </a:p>
          <a:p>
            <a:r>
              <a:rPr lang="en-US" sz="2600" dirty="0"/>
              <a:t>Etc.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5ACD59-A3A1-A2F8-C7D4-C746B8C3A9E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4139" y="0"/>
            <a:ext cx="2862945" cy="686427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23FD10-DF26-BAC5-9309-F549233FA4A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/>
              <a:t>IEEE Systems Council – Systems Engineering and Data Science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DA3219-AB85-FF7C-6379-32D3B4562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B012C-6D5E-4414-81BD-BFAD8382755B}" type="slidenum">
              <a:rPr lang="en-US" smtClean="0"/>
              <a:t>3</a:t>
            </a:fld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4019FD9-5156-40F9-7301-097D901452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5/8/2023</a:t>
            </a:r>
          </a:p>
        </p:txBody>
      </p:sp>
    </p:spTree>
    <p:extLst>
      <p:ext uri="{BB962C8B-B14F-4D97-AF65-F5344CB8AC3E}">
        <p14:creationId xmlns:p14="http://schemas.microsoft.com/office/powerpoint/2010/main" val="2074019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1424</TotalTime>
  <Words>229</Words>
  <Application>Microsoft Macintosh PowerPoint</Application>
  <PresentationFormat>Widescreen</PresentationFormat>
  <Paragraphs>36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Systems Engineering and Data Science Session Overview</vt:lpstr>
      <vt:lpstr>Data Science Overview</vt:lpstr>
      <vt:lpstr>Some Data Science Activities and Enablers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Science Session Overview</dc:title>
  <dc:creator>Macaulay Osaisai</dc:creator>
  <cp:lastModifiedBy>S M White</cp:lastModifiedBy>
  <cp:revision>15</cp:revision>
  <dcterms:created xsi:type="dcterms:W3CDTF">2023-05-08T05:29:44Z</dcterms:created>
  <dcterms:modified xsi:type="dcterms:W3CDTF">2023-05-20T19:58:23Z</dcterms:modified>
</cp:coreProperties>
</file>