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403" r:id="rId3"/>
    <p:sldId id="380" r:id="rId4"/>
    <p:sldId id="257" r:id="rId5"/>
    <p:sldId id="258" r:id="rId6"/>
    <p:sldId id="406" r:id="rId7"/>
    <p:sldId id="263" r:id="rId8"/>
    <p:sldId id="264" r:id="rId9"/>
    <p:sldId id="261" r:id="rId10"/>
    <p:sldId id="31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197"/>
  </p:normalViewPr>
  <p:slideViewPr>
    <p:cSldViewPr snapToGrid="0">
      <p:cViewPr varScale="1">
        <p:scale>
          <a:sx n="117" d="100"/>
          <a:sy n="117" d="100"/>
        </p:scale>
        <p:origin x="36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B471E-28D7-DFB8-156F-2AFE265A0E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B29A33C-2CE8-7E97-5BD9-F128C3B33C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682553-A9AE-E173-C12B-5DB0BE969699}"/>
              </a:ext>
            </a:extLst>
          </p:cNvPr>
          <p:cNvSpPr>
            <a:spLocks noGrp="1"/>
          </p:cNvSpPr>
          <p:nvPr>
            <p:ph type="dt" sz="half" idx="10"/>
          </p:nvPr>
        </p:nvSpPr>
        <p:spPr/>
        <p:txBody>
          <a:bodyPr/>
          <a:lstStyle/>
          <a:p>
            <a:fld id="{B2E72384-E0EF-5748-8E53-12B8F381D02E}" type="datetimeFigureOut">
              <a:rPr lang="en-US" smtClean="0"/>
              <a:t>5/20/23</a:t>
            </a:fld>
            <a:endParaRPr lang="en-US"/>
          </a:p>
        </p:txBody>
      </p:sp>
      <p:sp>
        <p:nvSpPr>
          <p:cNvPr id="5" name="Footer Placeholder 4">
            <a:extLst>
              <a:ext uri="{FF2B5EF4-FFF2-40B4-BE49-F238E27FC236}">
                <a16:creationId xmlns:a16="http://schemas.microsoft.com/office/drawing/2014/main" id="{5F3EFA4F-72CD-4064-F074-0197111E96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75F1A3-B50F-1AB4-A49D-4CFE7D731C5B}"/>
              </a:ext>
            </a:extLst>
          </p:cNvPr>
          <p:cNvSpPr>
            <a:spLocks noGrp="1"/>
          </p:cNvSpPr>
          <p:nvPr>
            <p:ph type="sldNum" sz="quarter" idx="12"/>
          </p:nvPr>
        </p:nvSpPr>
        <p:spPr/>
        <p:txBody>
          <a:bodyPr/>
          <a:lstStyle/>
          <a:p>
            <a:fld id="{7B984613-11CA-B04D-8102-67963007A67B}" type="slidenum">
              <a:rPr lang="en-US" smtClean="0"/>
              <a:t>‹#›</a:t>
            </a:fld>
            <a:endParaRPr lang="en-US"/>
          </a:p>
        </p:txBody>
      </p:sp>
    </p:spTree>
    <p:extLst>
      <p:ext uri="{BB962C8B-B14F-4D97-AF65-F5344CB8AC3E}">
        <p14:creationId xmlns:p14="http://schemas.microsoft.com/office/powerpoint/2010/main" val="728731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04940-11FB-A766-9E5B-A932A042FF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32720E-9388-8A2E-D2CC-CD51B7797F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EDBD0D-9280-4B6A-2E3D-74293231E2B9}"/>
              </a:ext>
            </a:extLst>
          </p:cNvPr>
          <p:cNvSpPr>
            <a:spLocks noGrp="1"/>
          </p:cNvSpPr>
          <p:nvPr>
            <p:ph type="dt" sz="half" idx="10"/>
          </p:nvPr>
        </p:nvSpPr>
        <p:spPr/>
        <p:txBody>
          <a:bodyPr/>
          <a:lstStyle/>
          <a:p>
            <a:fld id="{B2E72384-E0EF-5748-8E53-12B8F381D02E}" type="datetimeFigureOut">
              <a:rPr lang="en-US" smtClean="0"/>
              <a:t>5/20/23</a:t>
            </a:fld>
            <a:endParaRPr lang="en-US"/>
          </a:p>
        </p:txBody>
      </p:sp>
      <p:sp>
        <p:nvSpPr>
          <p:cNvPr id="5" name="Footer Placeholder 4">
            <a:extLst>
              <a:ext uri="{FF2B5EF4-FFF2-40B4-BE49-F238E27FC236}">
                <a16:creationId xmlns:a16="http://schemas.microsoft.com/office/drawing/2014/main" id="{84B508D6-7ABB-CBE2-3842-2D7C38A323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001707-9346-B504-57D0-FEE0F07B985F}"/>
              </a:ext>
            </a:extLst>
          </p:cNvPr>
          <p:cNvSpPr>
            <a:spLocks noGrp="1"/>
          </p:cNvSpPr>
          <p:nvPr>
            <p:ph type="sldNum" sz="quarter" idx="12"/>
          </p:nvPr>
        </p:nvSpPr>
        <p:spPr/>
        <p:txBody>
          <a:bodyPr/>
          <a:lstStyle/>
          <a:p>
            <a:fld id="{7B984613-11CA-B04D-8102-67963007A67B}" type="slidenum">
              <a:rPr lang="en-US" smtClean="0"/>
              <a:t>‹#›</a:t>
            </a:fld>
            <a:endParaRPr lang="en-US"/>
          </a:p>
        </p:txBody>
      </p:sp>
    </p:spTree>
    <p:extLst>
      <p:ext uri="{BB962C8B-B14F-4D97-AF65-F5344CB8AC3E}">
        <p14:creationId xmlns:p14="http://schemas.microsoft.com/office/powerpoint/2010/main" val="4220267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850D24-D50B-C98C-66F5-E03028CFDE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752D58-8D9C-C5B1-2C18-EFD6581744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AC250D-286A-5AB1-8573-8D5FCFBABC84}"/>
              </a:ext>
            </a:extLst>
          </p:cNvPr>
          <p:cNvSpPr>
            <a:spLocks noGrp="1"/>
          </p:cNvSpPr>
          <p:nvPr>
            <p:ph type="dt" sz="half" idx="10"/>
          </p:nvPr>
        </p:nvSpPr>
        <p:spPr/>
        <p:txBody>
          <a:bodyPr/>
          <a:lstStyle/>
          <a:p>
            <a:fld id="{B2E72384-E0EF-5748-8E53-12B8F381D02E}" type="datetimeFigureOut">
              <a:rPr lang="en-US" smtClean="0"/>
              <a:t>5/20/23</a:t>
            </a:fld>
            <a:endParaRPr lang="en-US"/>
          </a:p>
        </p:txBody>
      </p:sp>
      <p:sp>
        <p:nvSpPr>
          <p:cNvPr id="5" name="Footer Placeholder 4">
            <a:extLst>
              <a:ext uri="{FF2B5EF4-FFF2-40B4-BE49-F238E27FC236}">
                <a16:creationId xmlns:a16="http://schemas.microsoft.com/office/drawing/2014/main" id="{22085835-6094-F241-4094-EE8D14B1EE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3AF85F-4B13-FF4B-8F27-F53A104EA814}"/>
              </a:ext>
            </a:extLst>
          </p:cNvPr>
          <p:cNvSpPr>
            <a:spLocks noGrp="1"/>
          </p:cNvSpPr>
          <p:nvPr>
            <p:ph type="sldNum" sz="quarter" idx="12"/>
          </p:nvPr>
        </p:nvSpPr>
        <p:spPr/>
        <p:txBody>
          <a:bodyPr/>
          <a:lstStyle/>
          <a:p>
            <a:fld id="{7B984613-11CA-B04D-8102-67963007A67B}" type="slidenum">
              <a:rPr lang="en-US" smtClean="0"/>
              <a:t>‹#›</a:t>
            </a:fld>
            <a:endParaRPr lang="en-US"/>
          </a:p>
        </p:txBody>
      </p:sp>
    </p:spTree>
    <p:extLst>
      <p:ext uri="{BB962C8B-B14F-4D97-AF65-F5344CB8AC3E}">
        <p14:creationId xmlns:p14="http://schemas.microsoft.com/office/powerpoint/2010/main" val="3482189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2F4EB-D943-45A7-B759-B3F7FDFE3563}"/>
              </a:ext>
            </a:extLst>
          </p:cNvPr>
          <p:cNvSpPr>
            <a:spLocks noGrp="1"/>
          </p:cNvSpPr>
          <p:nvPr>
            <p:ph type="title"/>
          </p:nvPr>
        </p:nvSpPr>
        <p:spPr/>
        <p:txBody>
          <a:bodyPr>
            <a:normAutofit/>
          </a:bodyPr>
          <a:lstStyle>
            <a:lvl1pPr>
              <a:defRPr sz="3200" baseline="0"/>
            </a:lvl1pPr>
          </a:lstStyle>
          <a:p>
            <a:r>
              <a:rPr lang="en-US"/>
              <a:t>Click to edit Master title style</a:t>
            </a:r>
          </a:p>
        </p:txBody>
      </p:sp>
      <p:sp>
        <p:nvSpPr>
          <p:cNvPr id="3" name="Content Placeholder 2">
            <a:extLst>
              <a:ext uri="{FF2B5EF4-FFF2-40B4-BE49-F238E27FC236}">
                <a16:creationId xmlns:a16="http://schemas.microsoft.com/office/drawing/2014/main" id="{3A9B707E-8BF9-1C31-4352-C7AA20874B5F}"/>
              </a:ext>
            </a:extLst>
          </p:cNvPr>
          <p:cNvSpPr>
            <a:spLocks noGrp="1"/>
          </p:cNvSpPr>
          <p:nvPr>
            <p:ph idx="1"/>
          </p:nvPr>
        </p:nvSpPr>
        <p:spPr/>
        <p:txBody>
          <a:bodyPr>
            <a:normAutofit/>
          </a:bodyPr>
          <a:lstStyle>
            <a:lvl1pPr>
              <a:lnSpc>
                <a:spcPct val="100000"/>
              </a:lnSpc>
              <a:defRPr sz="2800" baseline="0"/>
            </a:lvl1pPr>
            <a:lvl2pPr>
              <a:lnSpc>
                <a:spcPct val="100000"/>
              </a:lnSpc>
              <a:defRPr sz="2800" baseline="0"/>
            </a:lvl2pPr>
            <a:lvl3pPr>
              <a:lnSpc>
                <a:spcPct val="100000"/>
              </a:lnSpc>
              <a:defRPr sz="2800" baseline="0"/>
            </a:lvl3pPr>
            <a:lvl4pPr>
              <a:lnSpc>
                <a:spcPct val="100000"/>
              </a:lnSpc>
              <a:defRPr sz="2800" baseline="0"/>
            </a:lvl4pPr>
            <a:lvl5pPr>
              <a:lnSpc>
                <a:spcPct val="100000"/>
              </a:lnSpc>
              <a:defRPr sz="280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83C9453-F8B3-80E9-A604-391417DE85A9}"/>
              </a:ext>
            </a:extLst>
          </p:cNvPr>
          <p:cNvSpPr>
            <a:spLocks noGrp="1"/>
          </p:cNvSpPr>
          <p:nvPr>
            <p:ph type="dt" sz="half" idx="10"/>
          </p:nvPr>
        </p:nvSpPr>
        <p:spPr/>
        <p:txBody>
          <a:bodyPr/>
          <a:lstStyle/>
          <a:p>
            <a:fld id="{B2E72384-E0EF-5748-8E53-12B8F381D02E}" type="datetimeFigureOut">
              <a:rPr lang="en-US" smtClean="0"/>
              <a:t>5/20/23</a:t>
            </a:fld>
            <a:endParaRPr lang="en-US"/>
          </a:p>
        </p:txBody>
      </p:sp>
      <p:sp>
        <p:nvSpPr>
          <p:cNvPr id="5" name="Footer Placeholder 4">
            <a:extLst>
              <a:ext uri="{FF2B5EF4-FFF2-40B4-BE49-F238E27FC236}">
                <a16:creationId xmlns:a16="http://schemas.microsoft.com/office/drawing/2014/main" id="{4B27DAEB-EF4A-B5CD-C30C-BF4C0A778255}"/>
              </a:ext>
            </a:extLst>
          </p:cNvPr>
          <p:cNvSpPr>
            <a:spLocks noGrp="1"/>
          </p:cNvSpPr>
          <p:nvPr>
            <p:ph type="ftr" sz="quarter" idx="11"/>
          </p:nvPr>
        </p:nvSpPr>
        <p:spPr/>
        <p:txBody>
          <a:bodyPr/>
          <a:lstStyle/>
          <a:p>
            <a:r>
              <a:rPr lang="en-US" dirty="0"/>
              <a:t>SE Criteria</a:t>
            </a:r>
          </a:p>
        </p:txBody>
      </p:sp>
      <p:sp>
        <p:nvSpPr>
          <p:cNvPr id="6" name="Slide Number Placeholder 5">
            <a:extLst>
              <a:ext uri="{FF2B5EF4-FFF2-40B4-BE49-F238E27FC236}">
                <a16:creationId xmlns:a16="http://schemas.microsoft.com/office/drawing/2014/main" id="{A4063289-2579-DE9C-19D0-9C193C22956F}"/>
              </a:ext>
            </a:extLst>
          </p:cNvPr>
          <p:cNvSpPr>
            <a:spLocks noGrp="1"/>
          </p:cNvSpPr>
          <p:nvPr>
            <p:ph type="sldNum" sz="quarter" idx="12"/>
          </p:nvPr>
        </p:nvSpPr>
        <p:spPr/>
        <p:txBody>
          <a:bodyPr/>
          <a:lstStyle/>
          <a:p>
            <a:fld id="{7B984613-11CA-B04D-8102-67963007A67B}" type="slidenum">
              <a:rPr lang="en-US" smtClean="0"/>
              <a:t>‹#›</a:t>
            </a:fld>
            <a:endParaRPr lang="en-US"/>
          </a:p>
        </p:txBody>
      </p:sp>
    </p:spTree>
    <p:extLst>
      <p:ext uri="{BB962C8B-B14F-4D97-AF65-F5344CB8AC3E}">
        <p14:creationId xmlns:p14="http://schemas.microsoft.com/office/powerpoint/2010/main" val="2419134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6026C-108C-A23B-D348-6F4AA0110F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F5DC5E-AA51-DED8-AAC4-18E9E7BC75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EDCD6C-3F95-6EEC-43F0-C221DF1494F7}"/>
              </a:ext>
            </a:extLst>
          </p:cNvPr>
          <p:cNvSpPr>
            <a:spLocks noGrp="1"/>
          </p:cNvSpPr>
          <p:nvPr>
            <p:ph type="dt" sz="half" idx="10"/>
          </p:nvPr>
        </p:nvSpPr>
        <p:spPr/>
        <p:txBody>
          <a:bodyPr/>
          <a:lstStyle/>
          <a:p>
            <a:fld id="{B2E72384-E0EF-5748-8E53-12B8F381D02E}" type="datetimeFigureOut">
              <a:rPr lang="en-US" smtClean="0"/>
              <a:t>5/20/23</a:t>
            </a:fld>
            <a:endParaRPr lang="en-US"/>
          </a:p>
        </p:txBody>
      </p:sp>
      <p:sp>
        <p:nvSpPr>
          <p:cNvPr id="5" name="Footer Placeholder 4">
            <a:extLst>
              <a:ext uri="{FF2B5EF4-FFF2-40B4-BE49-F238E27FC236}">
                <a16:creationId xmlns:a16="http://schemas.microsoft.com/office/drawing/2014/main" id="{7FE570E8-CF20-9B04-2FFB-338CDCD36E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C99148-5B31-E464-5144-0B39BB004DA3}"/>
              </a:ext>
            </a:extLst>
          </p:cNvPr>
          <p:cNvSpPr>
            <a:spLocks noGrp="1"/>
          </p:cNvSpPr>
          <p:nvPr>
            <p:ph type="sldNum" sz="quarter" idx="12"/>
          </p:nvPr>
        </p:nvSpPr>
        <p:spPr/>
        <p:txBody>
          <a:bodyPr/>
          <a:lstStyle/>
          <a:p>
            <a:fld id="{7B984613-11CA-B04D-8102-67963007A67B}" type="slidenum">
              <a:rPr lang="en-US" smtClean="0"/>
              <a:t>‹#›</a:t>
            </a:fld>
            <a:endParaRPr lang="en-US"/>
          </a:p>
        </p:txBody>
      </p:sp>
    </p:spTree>
    <p:extLst>
      <p:ext uri="{BB962C8B-B14F-4D97-AF65-F5344CB8AC3E}">
        <p14:creationId xmlns:p14="http://schemas.microsoft.com/office/powerpoint/2010/main" val="3984022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44B39-A95F-B9D6-BD6B-5A5D9204C3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4CA365-3835-374A-DB2F-A0101C11F9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393D98-2F85-D5D7-8E8C-C17074A810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C7EA88-4514-1122-A586-458A9B4DE25D}"/>
              </a:ext>
            </a:extLst>
          </p:cNvPr>
          <p:cNvSpPr>
            <a:spLocks noGrp="1"/>
          </p:cNvSpPr>
          <p:nvPr>
            <p:ph type="dt" sz="half" idx="10"/>
          </p:nvPr>
        </p:nvSpPr>
        <p:spPr/>
        <p:txBody>
          <a:bodyPr/>
          <a:lstStyle/>
          <a:p>
            <a:fld id="{B2E72384-E0EF-5748-8E53-12B8F381D02E}" type="datetimeFigureOut">
              <a:rPr lang="en-US" smtClean="0"/>
              <a:t>5/20/23</a:t>
            </a:fld>
            <a:endParaRPr lang="en-US"/>
          </a:p>
        </p:txBody>
      </p:sp>
      <p:sp>
        <p:nvSpPr>
          <p:cNvPr id="6" name="Footer Placeholder 5">
            <a:extLst>
              <a:ext uri="{FF2B5EF4-FFF2-40B4-BE49-F238E27FC236}">
                <a16:creationId xmlns:a16="http://schemas.microsoft.com/office/drawing/2014/main" id="{625EE1C3-D43B-56D2-10AE-4F03367704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D1845B-A633-7CD4-50EF-2C035D748E48}"/>
              </a:ext>
            </a:extLst>
          </p:cNvPr>
          <p:cNvSpPr>
            <a:spLocks noGrp="1"/>
          </p:cNvSpPr>
          <p:nvPr>
            <p:ph type="sldNum" sz="quarter" idx="12"/>
          </p:nvPr>
        </p:nvSpPr>
        <p:spPr/>
        <p:txBody>
          <a:bodyPr/>
          <a:lstStyle/>
          <a:p>
            <a:fld id="{7B984613-11CA-B04D-8102-67963007A67B}" type="slidenum">
              <a:rPr lang="en-US" smtClean="0"/>
              <a:t>‹#›</a:t>
            </a:fld>
            <a:endParaRPr lang="en-US"/>
          </a:p>
        </p:txBody>
      </p:sp>
    </p:spTree>
    <p:extLst>
      <p:ext uri="{BB962C8B-B14F-4D97-AF65-F5344CB8AC3E}">
        <p14:creationId xmlns:p14="http://schemas.microsoft.com/office/powerpoint/2010/main" val="1736528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35A94-B5BA-86CE-4594-C532766396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43F8BF-C80E-8E28-0A8E-C35272CF16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6DD329-D91E-8920-9CCC-8D75CB3185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BBA2C3-914A-A7CE-DC2E-5F2DB448CE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3CB521-3723-9CB1-6A4D-5FCA41F2CA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8CE3D6-02CF-9570-4840-76C88E9EC61B}"/>
              </a:ext>
            </a:extLst>
          </p:cNvPr>
          <p:cNvSpPr>
            <a:spLocks noGrp="1"/>
          </p:cNvSpPr>
          <p:nvPr>
            <p:ph type="dt" sz="half" idx="10"/>
          </p:nvPr>
        </p:nvSpPr>
        <p:spPr/>
        <p:txBody>
          <a:bodyPr/>
          <a:lstStyle/>
          <a:p>
            <a:fld id="{B2E72384-E0EF-5748-8E53-12B8F381D02E}" type="datetimeFigureOut">
              <a:rPr lang="en-US" smtClean="0"/>
              <a:t>5/20/23</a:t>
            </a:fld>
            <a:endParaRPr lang="en-US"/>
          </a:p>
        </p:txBody>
      </p:sp>
      <p:sp>
        <p:nvSpPr>
          <p:cNvPr id="8" name="Footer Placeholder 7">
            <a:extLst>
              <a:ext uri="{FF2B5EF4-FFF2-40B4-BE49-F238E27FC236}">
                <a16:creationId xmlns:a16="http://schemas.microsoft.com/office/drawing/2014/main" id="{50B69F9F-C3EF-7BB3-BC05-8C158FEE9B5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21A48D-D0C2-A867-2613-05484D0DB5A8}"/>
              </a:ext>
            </a:extLst>
          </p:cNvPr>
          <p:cNvSpPr>
            <a:spLocks noGrp="1"/>
          </p:cNvSpPr>
          <p:nvPr>
            <p:ph type="sldNum" sz="quarter" idx="12"/>
          </p:nvPr>
        </p:nvSpPr>
        <p:spPr/>
        <p:txBody>
          <a:bodyPr/>
          <a:lstStyle/>
          <a:p>
            <a:fld id="{7B984613-11CA-B04D-8102-67963007A67B}" type="slidenum">
              <a:rPr lang="en-US" smtClean="0"/>
              <a:t>‹#›</a:t>
            </a:fld>
            <a:endParaRPr lang="en-US"/>
          </a:p>
        </p:txBody>
      </p:sp>
    </p:spTree>
    <p:extLst>
      <p:ext uri="{BB962C8B-B14F-4D97-AF65-F5344CB8AC3E}">
        <p14:creationId xmlns:p14="http://schemas.microsoft.com/office/powerpoint/2010/main" val="1677727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BA26C-5801-413B-B88D-64A750F38C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2C9E8D-8D86-DAF0-0A87-66B343A6ECD5}"/>
              </a:ext>
            </a:extLst>
          </p:cNvPr>
          <p:cNvSpPr>
            <a:spLocks noGrp="1"/>
          </p:cNvSpPr>
          <p:nvPr>
            <p:ph type="dt" sz="half" idx="10"/>
          </p:nvPr>
        </p:nvSpPr>
        <p:spPr/>
        <p:txBody>
          <a:bodyPr/>
          <a:lstStyle/>
          <a:p>
            <a:fld id="{B2E72384-E0EF-5748-8E53-12B8F381D02E}" type="datetimeFigureOut">
              <a:rPr lang="en-US" smtClean="0"/>
              <a:t>5/20/23</a:t>
            </a:fld>
            <a:endParaRPr lang="en-US"/>
          </a:p>
        </p:txBody>
      </p:sp>
      <p:sp>
        <p:nvSpPr>
          <p:cNvPr id="4" name="Footer Placeholder 3">
            <a:extLst>
              <a:ext uri="{FF2B5EF4-FFF2-40B4-BE49-F238E27FC236}">
                <a16:creationId xmlns:a16="http://schemas.microsoft.com/office/drawing/2014/main" id="{688E001E-51D0-E9B1-F4B2-575E58CECE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213503-177F-A96B-E933-D15B5C3864ED}"/>
              </a:ext>
            </a:extLst>
          </p:cNvPr>
          <p:cNvSpPr>
            <a:spLocks noGrp="1"/>
          </p:cNvSpPr>
          <p:nvPr>
            <p:ph type="sldNum" sz="quarter" idx="12"/>
          </p:nvPr>
        </p:nvSpPr>
        <p:spPr/>
        <p:txBody>
          <a:bodyPr/>
          <a:lstStyle/>
          <a:p>
            <a:fld id="{7B984613-11CA-B04D-8102-67963007A67B}" type="slidenum">
              <a:rPr lang="en-US" smtClean="0"/>
              <a:t>‹#›</a:t>
            </a:fld>
            <a:endParaRPr lang="en-US"/>
          </a:p>
        </p:txBody>
      </p:sp>
    </p:spTree>
    <p:extLst>
      <p:ext uri="{BB962C8B-B14F-4D97-AF65-F5344CB8AC3E}">
        <p14:creationId xmlns:p14="http://schemas.microsoft.com/office/powerpoint/2010/main" val="819638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7F848A-4DE8-BFCA-F75D-6267DC6DF1C1}"/>
              </a:ext>
            </a:extLst>
          </p:cNvPr>
          <p:cNvSpPr>
            <a:spLocks noGrp="1"/>
          </p:cNvSpPr>
          <p:nvPr>
            <p:ph type="dt" sz="half" idx="10"/>
          </p:nvPr>
        </p:nvSpPr>
        <p:spPr/>
        <p:txBody>
          <a:bodyPr/>
          <a:lstStyle/>
          <a:p>
            <a:fld id="{B2E72384-E0EF-5748-8E53-12B8F381D02E}" type="datetimeFigureOut">
              <a:rPr lang="en-US" smtClean="0"/>
              <a:t>5/20/23</a:t>
            </a:fld>
            <a:endParaRPr lang="en-US"/>
          </a:p>
        </p:txBody>
      </p:sp>
      <p:sp>
        <p:nvSpPr>
          <p:cNvPr id="3" name="Footer Placeholder 2">
            <a:extLst>
              <a:ext uri="{FF2B5EF4-FFF2-40B4-BE49-F238E27FC236}">
                <a16:creationId xmlns:a16="http://schemas.microsoft.com/office/drawing/2014/main" id="{10EE286E-B4E1-41B3-5E27-AF47E5A399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772848-A2A6-20E6-3DF4-31E00714D697}"/>
              </a:ext>
            </a:extLst>
          </p:cNvPr>
          <p:cNvSpPr>
            <a:spLocks noGrp="1"/>
          </p:cNvSpPr>
          <p:nvPr>
            <p:ph type="sldNum" sz="quarter" idx="12"/>
          </p:nvPr>
        </p:nvSpPr>
        <p:spPr/>
        <p:txBody>
          <a:bodyPr/>
          <a:lstStyle/>
          <a:p>
            <a:fld id="{7B984613-11CA-B04D-8102-67963007A67B}" type="slidenum">
              <a:rPr lang="en-US" smtClean="0"/>
              <a:t>‹#›</a:t>
            </a:fld>
            <a:endParaRPr lang="en-US"/>
          </a:p>
        </p:txBody>
      </p:sp>
    </p:spTree>
    <p:extLst>
      <p:ext uri="{BB962C8B-B14F-4D97-AF65-F5344CB8AC3E}">
        <p14:creationId xmlns:p14="http://schemas.microsoft.com/office/powerpoint/2010/main" val="1172345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7A915-70C4-CD6B-994C-71F03E6B2F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0A92BB-4740-56E5-AF61-9ECD21914C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6873E9-C385-53FE-7D6A-D5AC2E2F5B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7E3F6F-D9D6-4E60-BB89-9960FF56C8A4}"/>
              </a:ext>
            </a:extLst>
          </p:cNvPr>
          <p:cNvSpPr>
            <a:spLocks noGrp="1"/>
          </p:cNvSpPr>
          <p:nvPr>
            <p:ph type="dt" sz="half" idx="10"/>
          </p:nvPr>
        </p:nvSpPr>
        <p:spPr/>
        <p:txBody>
          <a:bodyPr/>
          <a:lstStyle/>
          <a:p>
            <a:fld id="{B2E72384-E0EF-5748-8E53-12B8F381D02E}" type="datetimeFigureOut">
              <a:rPr lang="en-US" smtClean="0"/>
              <a:t>5/20/23</a:t>
            </a:fld>
            <a:endParaRPr lang="en-US"/>
          </a:p>
        </p:txBody>
      </p:sp>
      <p:sp>
        <p:nvSpPr>
          <p:cNvPr id="6" name="Footer Placeholder 5">
            <a:extLst>
              <a:ext uri="{FF2B5EF4-FFF2-40B4-BE49-F238E27FC236}">
                <a16:creationId xmlns:a16="http://schemas.microsoft.com/office/drawing/2014/main" id="{19E15E19-326D-DA13-0063-C52AD68DA6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C4318B-D28B-A9A2-1685-BCB4F2C876D5}"/>
              </a:ext>
            </a:extLst>
          </p:cNvPr>
          <p:cNvSpPr>
            <a:spLocks noGrp="1"/>
          </p:cNvSpPr>
          <p:nvPr>
            <p:ph type="sldNum" sz="quarter" idx="12"/>
          </p:nvPr>
        </p:nvSpPr>
        <p:spPr/>
        <p:txBody>
          <a:bodyPr/>
          <a:lstStyle/>
          <a:p>
            <a:fld id="{7B984613-11CA-B04D-8102-67963007A67B}" type="slidenum">
              <a:rPr lang="en-US" smtClean="0"/>
              <a:t>‹#›</a:t>
            </a:fld>
            <a:endParaRPr lang="en-US"/>
          </a:p>
        </p:txBody>
      </p:sp>
    </p:spTree>
    <p:extLst>
      <p:ext uri="{BB962C8B-B14F-4D97-AF65-F5344CB8AC3E}">
        <p14:creationId xmlns:p14="http://schemas.microsoft.com/office/powerpoint/2010/main" val="3950235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26358-B916-283D-1DC8-D6DA352B79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68034A-8BD3-C2EC-B152-9A780A1EDC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BE2E5D-4459-0AB1-9A6E-55D9C9CD24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E52B13-C672-72B1-70AA-54FA11943B22}"/>
              </a:ext>
            </a:extLst>
          </p:cNvPr>
          <p:cNvSpPr>
            <a:spLocks noGrp="1"/>
          </p:cNvSpPr>
          <p:nvPr>
            <p:ph type="dt" sz="half" idx="10"/>
          </p:nvPr>
        </p:nvSpPr>
        <p:spPr/>
        <p:txBody>
          <a:bodyPr/>
          <a:lstStyle/>
          <a:p>
            <a:fld id="{B2E72384-E0EF-5748-8E53-12B8F381D02E}" type="datetimeFigureOut">
              <a:rPr lang="en-US" smtClean="0"/>
              <a:t>5/20/23</a:t>
            </a:fld>
            <a:endParaRPr lang="en-US"/>
          </a:p>
        </p:txBody>
      </p:sp>
      <p:sp>
        <p:nvSpPr>
          <p:cNvPr id="6" name="Footer Placeholder 5">
            <a:extLst>
              <a:ext uri="{FF2B5EF4-FFF2-40B4-BE49-F238E27FC236}">
                <a16:creationId xmlns:a16="http://schemas.microsoft.com/office/drawing/2014/main" id="{A87782B0-A176-1552-D743-DF470083FA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CAB94E-5417-2C8D-CD68-F22AAF038627}"/>
              </a:ext>
            </a:extLst>
          </p:cNvPr>
          <p:cNvSpPr>
            <a:spLocks noGrp="1"/>
          </p:cNvSpPr>
          <p:nvPr>
            <p:ph type="sldNum" sz="quarter" idx="12"/>
          </p:nvPr>
        </p:nvSpPr>
        <p:spPr/>
        <p:txBody>
          <a:bodyPr/>
          <a:lstStyle/>
          <a:p>
            <a:fld id="{7B984613-11CA-B04D-8102-67963007A67B}" type="slidenum">
              <a:rPr lang="en-US" smtClean="0"/>
              <a:t>‹#›</a:t>
            </a:fld>
            <a:endParaRPr lang="en-US"/>
          </a:p>
        </p:txBody>
      </p:sp>
    </p:spTree>
    <p:extLst>
      <p:ext uri="{BB962C8B-B14F-4D97-AF65-F5344CB8AC3E}">
        <p14:creationId xmlns:p14="http://schemas.microsoft.com/office/powerpoint/2010/main" val="1101075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17D9F8-A139-A451-D082-0A46E08282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456478-49FA-61A2-15CD-DF8034668F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D7EE6-60FE-AB0E-0FAB-B92259219B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72384-E0EF-5748-8E53-12B8F381D02E}" type="datetimeFigureOut">
              <a:rPr lang="en-US" smtClean="0"/>
              <a:t>5/20/23</a:t>
            </a:fld>
            <a:endParaRPr lang="en-US"/>
          </a:p>
        </p:txBody>
      </p:sp>
      <p:sp>
        <p:nvSpPr>
          <p:cNvPr id="5" name="Footer Placeholder 4">
            <a:extLst>
              <a:ext uri="{FF2B5EF4-FFF2-40B4-BE49-F238E27FC236}">
                <a16:creationId xmlns:a16="http://schemas.microsoft.com/office/drawing/2014/main" id="{52BE47D5-9BD9-B283-3576-DE892DF341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5EBF74-3E7E-0BF0-3D48-AD40E9E82B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84613-11CA-B04D-8102-67963007A67B}" type="slidenum">
              <a:rPr lang="en-US" smtClean="0"/>
              <a:t>‹#›</a:t>
            </a:fld>
            <a:endParaRPr lang="en-US"/>
          </a:p>
        </p:txBody>
      </p:sp>
    </p:spTree>
    <p:extLst>
      <p:ext uri="{BB962C8B-B14F-4D97-AF65-F5344CB8AC3E}">
        <p14:creationId xmlns:p14="http://schemas.microsoft.com/office/powerpoint/2010/main" val="2450010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ebokwiki.org/" TargetMode="External"/><Relationship Id="rId2" Type="http://schemas.openxmlformats.org/officeDocument/2006/relationships/hyperlink" Target="https://www.abet.org/accreditation/accreditation-criteria/accreditation-policy-and-procedure-manual-appm-2022-202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abet.org/accreditation/accreditation-criteria/criteria-for-accrediting-engineering-programs-2022-202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abet.org/accreditation/accreditation-criteria/criteria-for-accrediting-engineering-programs-2022-202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0E410-22F4-23E9-4951-DD606FC4165F}"/>
              </a:ext>
            </a:extLst>
          </p:cNvPr>
          <p:cNvSpPr>
            <a:spLocks noGrp="1"/>
          </p:cNvSpPr>
          <p:nvPr>
            <p:ph type="ctrTitle"/>
          </p:nvPr>
        </p:nvSpPr>
        <p:spPr>
          <a:xfrm>
            <a:off x="1377244" y="794985"/>
            <a:ext cx="9144000" cy="2387600"/>
          </a:xfrm>
        </p:spPr>
        <p:txBody>
          <a:bodyPr>
            <a:normAutofit/>
          </a:bodyPr>
          <a:lstStyle/>
          <a:p>
            <a:r>
              <a:rPr lang="en-US" sz="4800" b="1" dirty="0">
                <a:solidFill>
                  <a:srgbClr val="00B050"/>
                </a:solidFill>
              </a:rPr>
              <a:t>ABET Criteria for accrediting systems engineering programs</a:t>
            </a:r>
          </a:p>
        </p:txBody>
      </p:sp>
      <p:sp>
        <p:nvSpPr>
          <p:cNvPr id="3" name="Subtitle 2">
            <a:extLst>
              <a:ext uri="{FF2B5EF4-FFF2-40B4-BE49-F238E27FC236}">
                <a16:creationId xmlns:a16="http://schemas.microsoft.com/office/drawing/2014/main" id="{B33C97F9-9AC5-099F-20E4-80E2E34DBBFB}"/>
              </a:ext>
            </a:extLst>
          </p:cNvPr>
          <p:cNvSpPr>
            <a:spLocks noGrp="1"/>
          </p:cNvSpPr>
          <p:nvPr>
            <p:ph type="subTitle" idx="1"/>
          </p:nvPr>
        </p:nvSpPr>
        <p:spPr/>
        <p:txBody>
          <a:bodyPr>
            <a:normAutofit lnSpcReduction="10000"/>
          </a:bodyPr>
          <a:lstStyle/>
          <a:p>
            <a:r>
              <a:rPr lang="en-US" dirty="0"/>
              <a:t>prepared and presented by</a:t>
            </a:r>
          </a:p>
          <a:p>
            <a:r>
              <a:rPr lang="en-US" dirty="0"/>
              <a:t>Richard E. (Dick) Fairley, PhD</a:t>
            </a:r>
          </a:p>
          <a:p>
            <a:r>
              <a:rPr lang="en-US" dirty="0"/>
              <a:t>ABET Commissioner, Team Chair, and </a:t>
            </a:r>
          </a:p>
          <a:p>
            <a:r>
              <a:rPr lang="en-US" dirty="0"/>
              <a:t>Program Evaluator</a:t>
            </a:r>
          </a:p>
        </p:txBody>
      </p:sp>
    </p:spTree>
    <p:extLst>
      <p:ext uri="{BB962C8B-B14F-4D97-AF65-F5344CB8AC3E}">
        <p14:creationId xmlns:p14="http://schemas.microsoft.com/office/powerpoint/2010/main" val="2983290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F586A-3472-B745-AF2C-B27CB58F40B3}"/>
              </a:ext>
            </a:extLst>
          </p:cNvPr>
          <p:cNvSpPr>
            <a:spLocks noGrp="1"/>
          </p:cNvSpPr>
          <p:nvPr>
            <p:ph type="title"/>
          </p:nvPr>
        </p:nvSpPr>
        <p:spPr>
          <a:xfrm>
            <a:off x="1981200" y="372916"/>
            <a:ext cx="8229600" cy="1143000"/>
          </a:xfrm>
        </p:spPr>
        <p:txBody>
          <a:bodyPr>
            <a:normAutofit/>
          </a:bodyPr>
          <a:lstStyle/>
          <a:p>
            <a:pPr algn="ctr"/>
            <a:r>
              <a:rPr lang="en-US" b="1" dirty="0">
                <a:solidFill>
                  <a:srgbClr val="00B050"/>
                </a:solidFill>
              </a:rPr>
              <a:t>Four Useful References</a:t>
            </a:r>
          </a:p>
        </p:txBody>
      </p:sp>
      <p:sp>
        <p:nvSpPr>
          <p:cNvPr id="3" name="Content Placeholder 2">
            <a:extLst>
              <a:ext uri="{FF2B5EF4-FFF2-40B4-BE49-F238E27FC236}">
                <a16:creationId xmlns:a16="http://schemas.microsoft.com/office/drawing/2014/main" id="{DFD1765D-4FC9-A14B-B87E-A990B099F745}"/>
              </a:ext>
            </a:extLst>
          </p:cNvPr>
          <p:cNvSpPr>
            <a:spLocks noGrp="1"/>
          </p:cNvSpPr>
          <p:nvPr>
            <p:ph idx="1"/>
          </p:nvPr>
        </p:nvSpPr>
        <p:spPr>
          <a:xfrm>
            <a:off x="1717785" y="1395198"/>
            <a:ext cx="8756430" cy="5081870"/>
          </a:xfrm>
        </p:spPr>
        <p:txBody>
          <a:bodyPr>
            <a:noAutofit/>
          </a:bodyPr>
          <a:lstStyle/>
          <a:p>
            <a:pPr marL="8335" indent="0">
              <a:spcBef>
                <a:spcPts val="450"/>
              </a:spcBef>
              <a:buNone/>
            </a:pPr>
            <a:r>
              <a:rPr lang="en-US" sz="2200" dirty="0"/>
              <a:t>The ABET APPM, the INCOSE Systems Engineering Handbook, </a:t>
            </a:r>
            <a:r>
              <a:rPr lang="en-US" sz="2200" dirty="0" err="1"/>
              <a:t>SEBoK</a:t>
            </a:r>
            <a:r>
              <a:rPr lang="en-US" sz="2200" dirty="0"/>
              <a:t>, and ISO-IEEE Standard 15288 are basic references for systems engineering and for the systems engineering program criteria.</a:t>
            </a:r>
          </a:p>
          <a:p>
            <a:pPr marL="465535" indent="-457200">
              <a:spcBef>
                <a:spcPts val="450"/>
              </a:spcBef>
              <a:buFont typeface="+mj-lt"/>
              <a:buAutoNum type="arabicPeriod"/>
            </a:pPr>
            <a:r>
              <a:rPr lang="en-US" sz="2200" dirty="0"/>
              <a:t>The 2022-2023 ABET Accreditation Policy and Procedure Manual (APPM) is publicly available at:</a:t>
            </a:r>
          </a:p>
          <a:p>
            <a:pPr marL="466725" indent="0">
              <a:spcBef>
                <a:spcPts val="450"/>
              </a:spcBef>
              <a:buNone/>
            </a:pPr>
            <a:r>
              <a:rPr lang="en-US" sz="2200" dirty="0">
                <a:hlinkClick r:id="rId2"/>
              </a:rPr>
              <a:t>https://www.abet.org/accreditation/accreditation-criteria/accreditation-policy-and-procedure-manual-appm-2022-2023/</a:t>
            </a:r>
            <a:endParaRPr lang="en-US" sz="2200" dirty="0"/>
          </a:p>
          <a:p>
            <a:pPr marL="465535" indent="-457200">
              <a:spcBef>
                <a:spcPts val="450"/>
              </a:spcBef>
              <a:buFont typeface="+mj-lt"/>
              <a:buAutoNum type="arabicPeriod" startAt="2"/>
            </a:pPr>
            <a:r>
              <a:rPr lang="en-US" sz="2200" dirty="0"/>
              <a:t>The SE Handbook is free to INCOSE members and can be purchased online by others.</a:t>
            </a:r>
          </a:p>
          <a:p>
            <a:pPr marL="522685" indent="-514350">
              <a:spcBef>
                <a:spcPts val="450"/>
              </a:spcBef>
              <a:buFont typeface="+mj-lt"/>
              <a:buAutoNum type="arabicPeriod" startAt="2"/>
            </a:pPr>
            <a:r>
              <a:rPr lang="en-US" sz="2200" dirty="0" err="1"/>
              <a:t>SEBoK</a:t>
            </a:r>
            <a:r>
              <a:rPr lang="en-US" sz="2200" dirty="0"/>
              <a:t> can be universally accessed for free at: </a:t>
            </a:r>
            <a:r>
              <a:rPr lang="en-US" sz="2200" dirty="0">
                <a:hlinkClick r:id="rId3"/>
              </a:rPr>
              <a:t>http://swebokwiki.org/</a:t>
            </a:r>
            <a:endParaRPr lang="en-US" sz="2200" dirty="0"/>
          </a:p>
          <a:p>
            <a:pPr marL="522685" indent="-514350">
              <a:spcBef>
                <a:spcPts val="450"/>
              </a:spcBef>
              <a:buFont typeface="+mj-lt"/>
              <a:buAutoNum type="arabicPeriod" startAt="2"/>
            </a:pPr>
            <a:r>
              <a:rPr lang="en-US" sz="2200" dirty="0"/>
              <a:t>The 15288 standard can be purchased online (expensive).  Your company or university may have a license to access the ISO or IEEE version of the standard.</a:t>
            </a:r>
          </a:p>
        </p:txBody>
      </p:sp>
      <p:sp>
        <p:nvSpPr>
          <p:cNvPr id="4" name="Slide Number Placeholder 3">
            <a:extLst>
              <a:ext uri="{FF2B5EF4-FFF2-40B4-BE49-F238E27FC236}">
                <a16:creationId xmlns:a16="http://schemas.microsoft.com/office/drawing/2014/main" id="{8BB67807-4AE0-66E6-D7B1-AFC4004E80F3}"/>
              </a:ext>
            </a:extLst>
          </p:cNvPr>
          <p:cNvSpPr>
            <a:spLocks noGrp="1"/>
          </p:cNvSpPr>
          <p:nvPr>
            <p:ph type="sldNum" sz="quarter" idx="12"/>
          </p:nvPr>
        </p:nvSpPr>
        <p:spPr/>
        <p:txBody>
          <a:bodyPr/>
          <a:lstStyle/>
          <a:p>
            <a:fld id="{868D7570-56CB-5640-B18B-A4A9DA39C444}" type="slidenum">
              <a:rPr lang="en-US" smtClean="0"/>
              <a:t>10</a:t>
            </a:fld>
            <a:endParaRPr lang="en-US"/>
          </a:p>
        </p:txBody>
      </p:sp>
    </p:spTree>
    <p:extLst>
      <p:ext uri="{BB962C8B-B14F-4D97-AF65-F5344CB8AC3E}">
        <p14:creationId xmlns:p14="http://schemas.microsoft.com/office/powerpoint/2010/main" val="3244823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9F8F5-FDCB-1851-4276-001DD7E6519D}"/>
              </a:ext>
            </a:extLst>
          </p:cNvPr>
          <p:cNvSpPr>
            <a:spLocks noGrp="1"/>
          </p:cNvSpPr>
          <p:nvPr>
            <p:ph type="title"/>
          </p:nvPr>
        </p:nvSpPr>
        <p:spPr>
          <a:xfrm>
            <a:off x="1836234" y="411150"/>
            <a:ext cx="8229600" cy="1143000"/>
          </a:xfrm>
        </p:spPr>
        <p:txBody>
          <a:bodyPr/>
          <a:lstStyle/>
          <a:p>
            <a:pPr algn="ctr"/>
            <a:r>
              <a:rPr lang="en-US" b="1" dirty="0">
                <a:solidFill>
                  <a:srgbClr val="00B050"/>
                </a:solidFill>
              </a:rPr>
              <a:t>What is ABET?</a:t>
            </a:r>
          </a:p>
        </p:txBody>
      </p:sp>
      <p:sp>
        <p:nvSpPr>
          <p:cNvPr id="3" name="Content Placeholder 2">
            <a:extLst>
              <a:ext uri="{FF2B5EF4-FFF2-40B4-BE49-F238E27FC236}">
                <a16:creationId xmlns:a16="http://schemas.microsoft.com/office/drawing/2014/main" id="{0B242EAA-9981-0B8B-A3CD-EBBB24962E9F}"/>
              </a:ext>
            </a:extLst>
          </p:cNvPr>
          <p:cNvSpPr>
            <a:spLocks noGrp="1"/>
          </p:cNvSpPr>
          <p:nvPr>
            <p:ph idx="1"/>
          </p:nvPr>
        </p:nvSpPr>
        <p:spPr>
          <a:xfrm>
            <a:off x="1626102" y="1333794"/>
            <a:ext cx="8649864" cy="5008884"/>
          </a:xfrm>
        </p:spPr>
        <p:txBody>
          <a:bodyPr>
            <a:noAutofit/>
          </a:bodyPr>
          <a:lstStyle/>
          <a:p>
            <a:pPr>
              <a:lnSpc>
                <a:spcPct val="120000"/>
              </a:lnSpc>
              <a:spcBef>
                <a:spcPts val="0"/>
              </a:spcBef>
              <a:spcAft>
                <a:spcPts val="300"/>
              </a:spcAft>
            </a:pPr>
            <a:r>
              <a:rPr lang="en-US" sz="2000" dirty="0">
                <a:latin typeface="Times New Roman" panose="02020603050405020304" pitchFamily="18" charset="0"/>
                <a:cs typeface="Times New Roman" panose="02020603050405020304" pitchFamily="18" charset="0"/>
              </a:rPr>
              <a:t>ABET is a U.S. based non-profit, non-governmental organization</a:t>
            </a:r>
          </a:p>
          <a:p>
            <a:pPr marL="400050" indent="-344488">
              <a:spcBef>
                <a:spcPts val="0"/>
              </a:spcBef>
              <a:spcAft>
                <a:spcPts val="300"/>
              </a:spcAft>
            </a:pPr>
            <a:r>
              <a:rPr lang="en-US" sz="2000" dirty="0">
                <a:solidFill>
                  <a:srgbClr val="000000"/>
                </a:solidFill>
                <a:latin typeface="Times New Roman" panose="02020603050405020304" pitchFamily="18" charset="0"/>
                <a:cs typeface="Times New Roman" panose="02020603050405020304" pitchFamily="18" charset="0"/>
              </a:rPr>
              <a:t>“The name of this organization is Accreditation Board for Engineering and Technology, Inc., hereafter referred to as ABET.”</a:t>
            </a:r>
          </a:p>
          <a:p>
            <a:pPr marL="455612" lvl="1" indent="0">
              <a:spcBef>
                <a:spcPts val="0"/>
              </a:spcBef>
              <a:spcAft>
                <a:spcPts val="300"/>
              </a:spcAft>
              <a:buNone/>
            </a:pPr>
            <a:r>
              <a:rPr lang="en-US" sz="2000" dirty="0">
                <a:solidFill>
                  <a:srgbClr val="000000"/>
                </a:solidFill>
                <a:latin typeface="Times New Roman" panose="02020603050405020304" pitchFamily="18" charset="0"/>
                <a:cs typeface="Times New Roman" panose="02020603050405020304" pitchFamily="18" charset="0"/>
              </a:rPr>
              <a:t>	From the ABET APPM 2022-2023, section </a:t>
            </a:r>
            <a:r>
              <a:rPr lang="en-US" sz="2000" dirty="0">
                <a:solidFill>
                  <a:srgbClr val="1C1C1C"/>
                </a:solidFill>
                <a:latin typeface="Times New Roman" panose="02020603050405020304" pitchFamily="18" charset="0"/>
                <a:cs typeface="Times New Roman" panose="02020603050405020304" pitchFamily="18" charset="0"/>
              </a:rPr>
              <a:t>III.A.</a:t>
            </a:r>
            <a:endParaRPr lang="en-US" sz="2000" dirty="0">
              <a:latin typeface="Times New Roman" panose="02020603050405020304" pitchFamily="18" charset="0"/>
              <a:cs typeface="Times New Roman" panose="02020603050405020304" pitchFamily="18" charset="0"/>
            </a:endParaRPr>
          </a:p>
          <a:p>
            <a:pPr>
              <a:lnSpc>
                <a:spcPct val="120000"/>
              </a:lnSpc>
              <a:spcBef>
                <a:spcPts val="0"/>
              </a:spcBef>
              <a:spcAft>
                <a:spcPts val="300"/>
              </a:spcAft>
            </a:pPr>
            <a:r>
              <a:rPr lang="en-US" sz="2000" dirty="0">
                <a:latin typeface="Times New Roman" panose="02020603050405020304" pitchFamily="18" charset="0"/>
                <a:cs typeface="Times New Roman" panose="02020603050405020304" pitchFamily="18" charset="0"/>
              </a:rPr>
              <a:t>ABET has four Commissions that internationally provide criteria, guidance, and evaluation of academic programs for accrediting post-secondary academic programs: </a:t>
            </a:r>
          </a:p>
          <a:p>
            <a:pPr marL="973137" indent="-514350">
              <a:lnSpc>
                <a:spcPct val="120000"/>
              </a:lnSpc>
              <a:spcBef>
                <a:spcPts val="0"/>
              </a:spcBef>
              <a:spcAft>
                <a:spcPts val="300"/>
              </a:spcAft>
              <a:buFont typeface="+mj-lt"/>
              <a:buAutoNum type="arabicPeriod"/>
            </a:pPr>
            <a:r>
              <a:rPr lang="en-US" sz="2000" dirty="0">
                <a:latin typeface="Times New Roman" panose="02020603050405020304" pitchFamily="18" charset="0"/>
                <a:cs typeface="Times New Roman" panose="02020603050405020304" pitchFamily="18" charset="0"/>
              </a:rPr>
              <a:t>Applied and Natural Science Accreditation Commission (ANSAC), </a:t>
            </a:r>
          </a:p>
          <a:p>
            <a:pPr marL="973137" indent="-514350">
              <a:lnSpc>
                <a:spcPct val="120000"/>
              </a:lnSpc>
              <a:spcBef>
                <a:spcPts val="0"/>
              </a:spcBef>
              <a:spcAft>
                <a:spcPts val="300"/>
              </a:spcAft>
              <a:buFont typeface="+mj-lt"/>
              <a:buAutoNum type="arabicPeriod"/>
            </a:pPr>
            <a:r>
              <a:rPr lang="en-US" sz="2000" dirty="0">
                <a:latin typeface="Times New Roman" panose="02020603050405020304" pitchFamily="18" charset="0"/>
                <a:cs typeface="Times New Roman" panose="02020603050405020304" pitchFamily="18" charset="0"/>
              </a:rPr>
              <a:t>Computing Accreditation Commission (CAC), </a:t>
            </a:r>
          </a:p>
          <a:p>
            <a:pPr marL="973137" indent="-514350">
              <a:lnSpc>
                <a:spcPct val="120000"/>
              </a:lnSpc>
              <a:spcBef>
                <a:spcPts val="0"/>
              </a:spcBef>
              <a:spcAft>
                <a:spcPts val="300"/>
              </a:spcAft>
              <a:buFont typeface="+mj-lt"/>
              <a:buAutoNum type="arabicPeriod"/>
            </a:pPr>
            <a:r>
              <a:rPr lang="en-US" sz="2000" dirty="0">
                <a:latin typeface="Times New Roman" panose="02020603050405020304" pitchFamily="18" charset="0"/>
                <a:cs typeface="Times New Roman" panose="02020603050405020304" pitchFamily="18" charset="0"/>
              </a:rPr>
              <a:t>Engineering Accreditation Commission (EAC) </a:t>
            </a:r>
          </a:p>
          <a:p>
            <a:pPr marL="458787" indent="0">
              <a:lnSpc>
                <a:spcPct val="120000"/>
              </a:lnSpc>
              <a:spcBef>
                <a:spcPts val="0"/>
              </a:spcBef>
              <a:spcAft>
                <a:spcPts val="300"/>
              </a:spcAft>
              <a:buNone/>
            </a:pPr>
            <a:r>
              <a:rPr lang="en-US" sz="2000" dirty="0">
                <a:latin typeface="Times New Roman" panose="02020603050405020304" pitchFamily="18" charset="0"/>
                <a:cs typeface="Times New Roman" panose="02020603050405020304" pitchFamily="18" charset="0"/>
              </a:rPr>
              <a:t>		35 societies; 38 engr. programs</a:t>
            </a:r>
          </a:p>
          <a:p>
            <a:pPr marL="458787" indent="0">
              <a:lnSpc>
                <a:spcPct val="120000"/>
              </a:lnSpc>
              <a:spcBef>
                <a:spcPts val="0"/>
              </a:spcBef>
              <a:spcAft>
                <a:spcPts val="300"/>
              </a:spcAft>
              <a:buNone/>
            </a:pPr>
            <a:r>
              <a:rPr lang="en-US" sz="2000" dirty="0">
                <a:latin typeface="Times New Roman" panose="02020603050405020304" pitchFamily="18" charset="0"/>
                <a:cs typeface="Times New Roman" panose="02020603050405020304" pitchFamily="18" charset="0"/>
              </a:rPr>
              <a:t>4.	and Engineering Technology Accreditation Commission (ETAC).</a:t>
            </a:r>
          </a:p>
          <a:p>
            <a:pPr marL="0" indent="0">
              <a:lnSpc>
                <a:spcPct val="120000"/>
              </a:lnSpc>
              <a:spcBef>
                <a:spcPts val="0"/>
              </a:spcBef>
              <a:spcAft>
                <a:spcPts val="300"/>
              </a:spcAft>
              <a:buNone/>
            </a:pPr>
            <a:r>
              <a:rPr lang="en-US" sz="2000" dirty="0">
                <a:solidFill>
                  <a:srgbClr val="00B050"/>
                </a:solidFill>
                <a:latin typeface="Times New Roman" panose="02020603050405020304" pitchFamily="18" charset="0"/>
                <a:cs typeface="Times New Roman" panose="02020603050405020304" pitchFamily="18" charset="0"/>
              </a:rPr>
              <a:t>NOTE: </a:t>
            </a:r>
            <a:r>
              <a:rPr lang="en-US" sz="2000" dirty="0">
                <a:latin typeface="Times New Roman" panose="02020603050405020304" pitchFamily="18" charset="0"/>
                <a:cs typeface="Times New Roman" panose="02020603050405020304" pitchFamily="18" charset="0"/>
              </a:rPr>
              <a:t>ABET accredits academic programs; it does not accredit institutions. </a:t>
            </a:r>
          </a:p>
        </p:txBody>
      </p:sp>
    </p:spTree>
    <p:extLst>
      <p:ext uri="{BB962C8B-B14F-4D97-AF65-F5344CB8AC3E}">
        <p14:creationId xmlns:p14="http://schemas.microsoft.com/office/powerpoint/2010/main" val="2352245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77E1-EF1C-927E-FB4F-F6EF25CA5B5D}"/>
              </a:ext>
            </a:extLst>
          </p:cNvPr>
          <p:cNvSpPr>
            <a:spLocks noGrp="1"/>
          </p:cNvSpPr>
          <p:nvPr>
            <p:ph type="title"/>
          </p:nvPr>
        </p:nvSpPr>
        <p:spPr>
          <a:xfrm>
            <a:off x="1947333" y="222559"/>
            <a:ext cx="8229600" cy="1143000"/>
          </a:xfrm>
        </p:spPr>
        <p:txBody>
          <a:bodyPr/>
          <a:lstStyle/>
          <a:p>
            <a:pPr algn="ctr"/>
            <a:r>
              <a:rPr lang="en-US" b="1" dirty="0">
                <a:solidFill>
                  <a:srgbClr val="00B050"/>
                </a:solidFill>
              </a:rPr>
              <a:t>2023-24/2022-23 Evaluation Comparisons</a:t>
            </a:r>
          </a:p>
        </p:txBody>
      </p:sp>
      <p:graphicFrame>
        <p:nvGraphicFramePr>
          <p:cNvPr id="4" name="Table 3">
            <a:extLst>
              <a:ext uri="{FF2B5EF4-FFF2-40B4-BE49-F238E27FC236}">
                <a16:creationId xmlns:a16="http://schemas.microsoft.com/office/drawing/2014/main" id="{B7CC69DD-5FEB-17C7-EA35-042A8C408CFB}"/>
              </a:ext>
            </a:extLst>
          </p:cNvPr>
          <p:cNvGraphicFramePr>
            <a:graphicFrameLocks noGrp="1"/>
          </p:cNvGraphicFramePr>
          <p:nvPr>
            <p:extLst>
              <p:ext uri="{D42A27DB-BD31-4B8C-83A1-F6EECF244321}">
                <p14:modId xmlns:p14="http://schemas.microsoft.com/office/powerpoint/2010/main" val="1144509967"/>
              </p:ext>
            </p:extLst>
          </p:nvPr>
        </p:nvGraphicFramePr>
        <p:xfrm>
          <a:off x="2285947" y="1194349"/>
          <a:ext cx="7353300" cy="4270490"/>
        </p:xfrm>
        <a:graphic>
          <a:graphicData uri="http://schemas.openxmlformats.org/drawingml/2006/table">
            <a:tbl>
              <a:tblPr firstRow="1" firstCol="1" bandRow="1">
                <a:tableStyleId>{5202B0CA-FC54-4496-8BCA-5EF66A818D29}</a:tableStyleId>
              </a:tblPr>
              <a:tblGrid>
                <a:gridCol w="1148798">
                  <a:extLst>
                    <a:ext uri="{9D8B030D-6E8A-4147-A177-3AD203B41FA5}">
                      <a16:colId xmlns:a16="http://schemas.microsoft.com/office/drawing/2014/main" val="181645475"/>
                    </a:ext>
                  </a:extLst>
                </a:gridCol>
                <a:gridCol w="1525130">
                  <a:extLst>
                    <a:ext uri="{9D8B030D-6E8A-4147-A177-3AD203B41FA5}">
                      <a16:colId xmlns:a16="http://schemas.microsoft.com/office/drawing/2014/main" val="486231860"/>
                    </a:ext>
                  </a:extLst>
                </a:gridCol>
                <a:gridCol w="1671204">
                  <a:extLst>
                    <a:ext uri="{9D8B030D-6E8A-4147-A177-3AD203B41FA5}">
                      <a16:colId xmlns:a16="http://schemas.microsoft.com/office/drawing/2014/main" val="1725843244"/>
                    </a:ext>
                  </a:extLst>
                </a:gridCol>
                <a:gridCol w="1448378">
                  <a:extLst>
                    <a:ext uri="{9D8B030D-6E8A-4147-A177-3AD203B41FA5}">
                      <a16:colId xmlns:a16="http://schemas.microsoft.com/office/drawing/2014/main" val="455409804"/>
                    </a:ext>
                  </a:extLst>
                </a:gridCol>
                <a:gridCol w="1559790">
                  <a:extLst>
                    <a:ext uri="{9D8B030D-6E8A-4147-A177-3AD203B41FA5}">
                      <a16:colId xmlns:a16="http://schemas.microsoft.com/office/drawing/2014/main" val="2205070511"/>
                    </a:ext>
                  </a:extLst>
                </a:gridCol>
              </a:tblGrid>
              <a:tr h="1309962">
                <a:tc>
                  <a:txBody>
                    <a:bodyPr/>
                    <a:lstStyle/>
                    <a:p>
                      <a:pPr marL="0" marR="0" algn="ctr">
                        <a:lnSpc>
                          <a:spcPct val="107000"/>
                        </a:lnSpc>
                        <a:spcBef>
                          <a:spcPts val="0"/>
                        </a:spcBef>
                        <a:spcAft>
                          <a:spcPts val="1000"/>
                        </a:spcAft>
                      </a:pPr>
                      <a:r>
                        <a:rPr lang="en-US" sz="2000" dirty="0">
                          <a:effectLst/>
                        </a:rPr>
                        <a:t> </a:t>
                      </a:r>
                      <a:endParaRPr lang="en-US" sz="2000" dirty="0">
                        <a:solidFill>
                          <a:srgbClr val="323232"/>
                        </a:solidFill>
                        <a:effectLst/>
                        <a:latin typeface="Egyptienne F LT Std"/>
                        <a:ea typeface="Cambria" panose="02040503050406030204" pitchFamily="18" charset="0"/>
                        <a:cs typeface="EgyptienneF-Roman"/>
                      </a:endParaRPr>
                    </a:p>
                  </a:txBody>
                  <a:tcPr marL="68580" marR="68580" marT="0" marB="0" anchor="ctr"/>
                </a:tc>
                <a:tc>
                  <a:txBody>
                    <a:bodyPr/>
                    <a:lstStyle/>
                    <a:p>
                      <a:pPr marL="0" marR="0" algn="ctr">
                        <a:lnSpc>
                          <a:spcPct val="107000"/>
                        </a:lnSpc>
                        <a:spcBef>
                          <a:spcPts val="0"/>
                        </a:spcBef>
                        <a:spcAft>
                          <a:spcPts val="1000"/>
                        </a:spcAft>
                      </a:pPr>
                      <a:r>
                        <a:rPr lang="en-US" sz="2000" dirty="0">
                          <a:effectLst/>
                        </a:rPr>
                        <a:t>Total Programs</a:t>
                      </a:r>
                      <a:endParaRPr lang="en-US" sz="2000" dirty="0">
                        <a:solidFill>
                          <a:srgbClr val="323232"/>
                        </a:solidFill>
                        <a:effectLst/>
                        <a:latin typeface="Egyptienne F LT Std"/>
                        <a:ea typeface="Cambria" panose="02040503050406030204" pitchFamily="18" charset="0"/>
                        <a:cs typeface="EgyptienneF-Roman"/>
                      </a:endParaRPr>
                    </a:p>
                  </a:txBody>
                  <a:tcPr marL="68580" marR="68580" marT="0" marB="0" anchor="ctr"/>
                </a:tc>
                <a:tc>
                  <a:txBody>
                    <a:bodyPr/>
                    <a:lstStyle/>
                    <a:p>
                      <a:pPr marL="0" marR="0" algn="ctr">
                        <a:lnSpc>
                          <a:spcPct val="107000"/>
                        </a:lnSpc>
                        <a:spcBef>
                          <a:spcPts val="0"/>
                        </a:spcBef>
                        <a:spcAft>
                          <a:spcPts val="1000"/>
                        </a:spcAft>
                      </a:pPr>
                      <a:r>
                        <a:rPr lang="en-US" sz="2000" dirty="0">
                          <a:effectLst/>
                        </a:rPr>
                        <a:t>Total Institutions</a:t>
                      </a:r>
                      <a:endParaRPr lang="en-US" sz="2000" dirty="0">
                        <a:solidFill>
                          <a:srgbClr val="323232"/>
                        </a:solidFill>
                        <a:effectLst/>
                        <a:latin typeface="Egyptienne F LT Std"/>
                        <a:ea typeface="Cambria" panose="02040503050406030204" pitchFamily="18" charset="0"/>
                        <a:cs typeface="EgyptienneF-Roman"/>
                      </a:endParaRPr>
                    </a:p>
                  </a:txBody>
                  <a:tcPr marL="68580" marR="68580" marT="0" marB="0" anchor="ctr"/>
                </a:tc>
                <a:tc>
                  <a:txBody>
                    <a:bodyPr/>
                    <a:lstStyle/>
                    <a:p>
                      <a:pPr marL="0" marR="0" algn="ctr">
                        <a:lnSpc>
                          <a:spcPct val="107000"/>
                        </a:lnSpc>
                        <a:spcBef>
                          <a:spcPts val="0"/>
                        </a:spcBef>
                        <a:spcAft>
                          <a:spcPts val="1000"/>
                        </a:spcAft>
                      </a:pPr>
                      <a:r>
                        <a:rPr lang="en-US" sz="2000" dirty="0">
                          <a:effectLst/>
                        </a:rPr>
                        <a:t>Non-US Prog.</a:t>
                      </a:r>
                      <a:endParaRPr lang="en-US" sz="2000" dirty="0">
                        <a:solidFill>
                          <a:srgbClr val="323232"/>
                        </a:solidFill>
                        <a:effectLst/>
                        <a:latin typeface="Egyptienne F LT Std"/>
                        <a:ea typeface="Cambria" panose="02040503050406030204" pitchFamily="18" charset="0"/>
                        <a:cs typeface="EgyptienneF-Roman"/>
                      </a:endParaRPr>
                    </a:p>
                  </a:txBody>
                  <a:tcPr marL="68580" marR="68580" marT="0" marB="0" anchor="ctr"/>
                </a:tc>
                <a:tc>
                  <a:txBody>
                    <a:bodyPr/>
                    <a:lstStyle/>
                    <a:p>
                      <a:pPr marL="0" marR="0" algn="ctr">
                        <a:lnSpc>
                          <a:spcPct val="107000"/>
                        </a:lnSpc>
                        <a:spcBef>
                          <a:spcPts val="0"/>
                        </a:spcBef>
                        <a:spcAft>
                          <a:spcPts val="1000"/>
                        </a:spcAft>
                      </a:pPr>
                      <a:r>
                        <a:rPr lang="en-US" sz="2000">
                          <a:effectLst/>
                        </a:rPr>
                        <a:t>Non-US Inst.</a:t>
                      </a:r>
                      <a:endParaRPr lang="en-US" sz="2000">
                        <a:solidFill>
                          <a:srgbClr val="323232"/>
                        </a:solidFill>
                        <a:effectLst/>
                        <a:latin typeface="Egyptienne F LT Std"/>
                        <a:ea typeface="Cambria" panose="02040503050406030204" pitchFamily="18" charset="0"/>
                        <a:cs typeface="EgyptienneF-Roman"/>
                      </a:endParaRPr>
                    </a:p>
                  </a:txBody>
                  <a:tcPr marL="68580" marR="68580" marT="0" marB="0" anchor="ctr"/>
                </a:tc>
                <a:extLst>
                  <a:ext uri="{0D108BD9-81ED-4DB2-BD59-A6C34878D82A}">
                    <a16:rowId xmlns:a16="http://schemas.microsoft.com/office/drawing/2014/main" val="2098820397"/>
                  </a:ext>
                </a:extLst>
              </a:tr>
              <a:tr h="598488">
                <a:tc>
                  <a:txBody>
                    <a:bodyPr/>
                    <a:lstStyle/>
                    <a:p>
                      <a:pPr marL="0" marR="0">
                        <a:lnSpc>
                          <a:spcPct val="107000"/>
                        </a:lnSpc>
                        <a:spcBef>
                          <a:spcPts val="0"/>
                        </a:spcBef>
                        <a:spcAft>
                          <a:spcPts val="800"/>
                        </a:spcAft>
                      </a:pPr>
                      <a:r>
                        <a:rPr lang="en-US" sz="2000" dirty="0">
                          <a:effectLst/>
                        </a:rPr>
                        <a:t>ANSAC</a:t>
                      </a:r>
                      <a:endParaRPr lang="en-US" sz="2000" dirty="0">
                        <a:solidFill>
                          <a:srgbClr val="323232"/>
                        </a:solidFill>
                        <a:effectLst/>
                        <a:latin typeface="Egyptienne F LT Std"/>
                        <a:ea typeface="Cambria" panose="02040503050406030204" pitchFamily="18" charset="0"/>
                        <a:cs typeface="EgyptienneF-Roman"/>
                      </a:endParaRPr>
                    </a:p>
                  </a:txBody>
                  <a:tcPr marL="68580" marR="68580" marT="0" marB="0" anchor="ctr"/>
                </a:tc>
                <a:tc>
                  <a:txBody>
                    <a:bodyPr/>
                    <a:lstStyle/>
                    <a:p>
                      <a:pPr marL="0" marR="0" algn="ctr">
                        <a:lnSpc>
                          <a:spcPct val="107000"/>
                        </a:lnSpc>
                        <a:spcBef>
                          <a:spcPts val="0"/>
                        </a:spcBef>
                        <a:spcAft>
                          <a:spcPts val="800"/>
                        </a:spcAft>
                      </a:pPr>
                      <a:r>
                        <a:rPr lang="en-US" sz="2000" dirty="0">
                          <a:solidFill>
                            <a:srgbClr val="323232"/>
                          </a:solidFill>
                          <a:effectLst/>
                          <a:latin typeface="Egyptienne F LT Std"/>
                          <a:ea typeface="Cambria" panose="02040503050406030204" pitchFamily="18" charset="0"/>
                          <a:cs typeface="EgyptienneF-Roman"/>
                        </a:rPr>
                        <a:t>38/56</a:t>
                      </a:r>
                    </a:p>
                  </a:txBody>
                  <a:tcPr marL="68580" marR="68580" marT="0" marB="0" anchor="ctr"/>
                </a:tc>
                <a:tc>
                  <a:txBody>
                    <a:bodyPr/>
                    <a:lstStyle/>
                    <a:p>
                      <a:pPr marL="0" marR="0" algn="ctr">
                        <a:lnSpc>
                          <a:spcPct val="107000"/>
                        </a:lnSpc>
                        <a:spcBef>
                          <a:spcPts val="0"/>
                        </a:spcBef>
                        <a:spcAft>
                          <a:spcPts val="800"/>
                        </a:spcAft>
                      </a:pPr>
                      <a:r>
                        <a:rPr lang="en-US" sz="2000" dirty="0">
                          <a:solidFill>
                            <a:srgbClr val="323232"/>
                          </a:solidFill>
                          <a:effectLst/>
                          <a:latin typeface="Egyptienne F LT Std"/>
                          <a:ea typeface="Cambria" panose="02040503050406030204" pitchFamily="18" charset="0"/>
                          <a:cs typeface="EgyptienneF-Roman"/>
                        </a:rPr>
                        <a:t>28/37</a:t>
                      </a:r>
                    </a:p>
                  </a:txBody>
                  <a:tcPr marL="68580" marR="68580" marT="0" marB="0" anchor="ctr"/>
                </a:tc>
                <a:tc>
                  <a:txBody>
                    <a:bodyPr/>
                    <a:lstStyle/>
                    <a:p>
                      <a:pPr marL="0" marR="0" algn="ctr">
                        <a:lnSpc>
                          <a:spcPct val="107000"/>
                        </a:lnSpc>
                        <a:spcBef>
                          <a:spcPts val="0"/>
                        </a:spcBef>
                        <a:spcAft>
                          <a:spcPts val="800"/>
                        </a:spcAft>
                      </a:pPr>
                      <a:r>
                        <a:rPr lang="en-US" sz="2000" dirty="0">
                          <a:effectLst/>
                        </a:rPr>
                        <a:t>17/9 </a:t>
                      </a:r>
                      <a:endParaRPr lang="en-US" sz="2000" dirty="0">
                        <a:solidFill>
                          <a:srgbClr val="323232"/>
                        </a:solidFill>
                        <a:effectLst/>
                        <a:latin typeface="Egyptienne F LT Std"/>
                        <a:ea typeface="Cambria" panose="02040503050406030204" pitchFamily="18" charset="0"/>
                        <a:cs typeface="EgyptienneF-Roman"/>
                      </a:endParaRPr>
                    </a:p>
                  </a:txBody>
                  <a:tcPr marL="68580" marR="68580" marT="0" marB="0" anchor="ctr"/>
                </a:tc>
                <a:tc>
                  <a:txBody>
                    <a:bodyPr/>
                    <a:lstStyle/>
                    <a:p>
                      <a:pPr marL="0" marR="0" algn="ctr">
                        <a:lnSpc>
                          <a:spcPct val="107000"/>
                        </a:lnSpc>
                        <a:spcBef>
                          <a:spcPts val="0"/>
                        </a:spcBef>
                        <a:spcAft>
                          <a:spcPts val="800"/>
                        </a:spcAft>
                      </a:pPr>
                      <a:r>
                        <a:rPr lang="en-US" sz="2000" dirty="0">
                          <a:solidFill>
                            <a:srgbClr val="323232"/>
                          </a:solidFill>
                          <a:effectLst/>
                          <a:latin typeface="Egyptienne F LT Std"/>
                          <a:ea typeface="Cambria" panose="02040503050406030204" pitchFamily="18" charset="0"/>
                          <a:cs typeface="EgyptienneF-Roman"/>
                        </a:rPr>
                        <a:t>11/5</a:t>
                      </a:r>
                    </a:p>
                  </a:txBody>
                  <a:tcPr marL="68580" marR="68580" marT="0" marB="0" anchor="ctr"/>
                </a:tc>
                <a:extLst>
                  <a:ext uri="{0D108BD9-81ED-4DB2-BD59-A6C34878D82A}">
                    <a16:rowId xmlns:a16="http://schemas.microsoft.com/office/drawing/2014/main" val="1784854744"/>
                  </a:ext>
                </a:extLst>
              </a:tr>
              <a:tr h="598488">
                <a:tc>
                  <a:txBody>
                    <a:bodyPr/>
                    <a:lstStyle/>
                    <a:p>
                      <a:pPr marL="0" marR="0">
                        <a:lnSpc>
                          <a:spcPct val="107000"/>
                        </a:lnSpc>
                        <a:spcBef>
                          <a:spcPts val="0"/>
                        </a:spcBef>
                        <a:spcAft>
                          <a:spcPts val="800"/>
                        </a:spcAft>
                      </a:pPr>
                      <a:r>
                        <a:rPr lang="en-US" sz="2000" dirty="0">
                          <a:effectLst/>
                        </a:rPr>
                        <a:t>CAC</a:t>
                      </a:r>
                      <a:endParaRPr lang="en-US" sz="2000" dirty="0">
                        <a:solidFill>
                          <a:srgbClr val="323232"/>
                        </a:solidFill>
                        <a:effectLst/>
                        <a:latin typeface="Egyptienne F LT Std"/>
                        <a:ea typeface="Cambria" panose="02040503050406030204" pitchFamily="18" charset="0"/>
                        <a:cs typeface="EgyptienneF-Roman"/>
                      </a:endParaRPr>
                    </a:p>
                  </a:txBody>
                  <a:tcPr marL="68580" marR="68580" marT="0" marB="0" anchor="ctr"/>
                </a:tc>
                <a:tc>
                  <a:txBody>
                    <a:bodyPr/>
                    <a:lstStyle/>
                    <a:p>
                      <a:pPr marL="0" marR="0" algn="ctr">
                        <a:lnSpc>
                          <a:spcPct val="107000"/>
                        </a:lnSpc>
                        <a:spcBef>
                          <a:spcPts val="0"/>
                        </a:spcBef>
                        <a:spcAft>
                          <a:spcPts val="800"/>
                        </a:spcAft>
                      </a:pPr>
                      <a:r>
                        <a:rPr lang="en-US" sz="2000" dirty="0">
                          <a:effectLst/>
                        </a:rPr>
                        <a:t>166/141  </a:t>
                      </a:r>
                      <a:endParaRPr lang="en-US" sz="2000" dirty="0">
                        <a:solidFill>
                          <a:srgbClr val="323232"/>
                        </a:solidFill>
                        <a:effectLst/>
                        <a:latin typeface="Egyptienne F LT Std"/>
                        <a:ea typeface="Cambria" panose="02040503050406030204" pitchFamily="18" charset="0"/>
                        <a:cs typeface="EgyptienneF-Roman"/>
                      </a:endParaRPr>
                    </a:p>
                  </a:txBody>
                  <a:tcPr marL="68580" marR="68580" marT="0" marB="0" anchor="ctr"/>
                </a:tc>
                <a:tc>
                  <a:txBody>
                    <a:bodyPr/>
                    <a:lstStyle/>
                    <a:p>
                      <a:pPr marL="0" marR="0" algn="ctr">
                        <a:lnSpc>
                          <a:spcPct val="107000"/>
                        </a:lnSpc>
                        <a:spcBef>
                          <a:spcPts val="0"/>
                        </a:spcBef>
                        <a:spcAft>
                          <a:spcPts val="800"/>
                        </a:spcAft>
                      </a:pPr>
                      <a:r>
                        <a:rPr lang="en-US" sz="2000" dirty="0">
                          <a:effectLst/>
                        </a:rPr>
                        <a:t>112/107 </a:t>
                      </a:r>
                      <a:endParaRPr lang="en-US" sz="2000" dirty="0">
                        <a:solidFill>
                          <a:srgbClr val="323232"/>
                        </a:solidFill>
                        <a:effectLst/>
                        <a:latin typeface="Egyptienne F LT Std"/>
                        <a:ea typeface="Cambria" panose="02040503050406030204" pitchFamily="18" charset="0"/>
                        <a:cs typeface="EgyptienneF-Roman"/>
                      </a:endParaRPr>
                    </a:p>
                  </a:txBody>
                  <a:tcPr marL="68580" marR="68580" marT="0" marB="0" anchor="ctr"/>
                </a:tc>
                <a:tc>
                  <a:txBody>
                    <a:bodyPr/>
                    <a:lstStyle/>
                    <a:p>
                      <a:pPr marL="0" marR="0" algn="ctr">
                        <a:lnSpc>
                          <a:spcPct val="107000"/>
                        </a:lnSpc>
                        <a:spcBef>
                          <a:spcPts val="0"/>
                        </a:spcBef>
                        <a:spcAft>
                          <a:spcPts val="800"/>
                        </a:spcAft>
                      </a:pPr>
                      <a:r>
                        <a:rPr lang="en-US" sz="2000" dirty="0">
                          <a:effectLst/>
                        </a:rPr>
                        <a:t>51/51 </a:t>
                      </a:r>
                      <a:endParaRPr lang="en-US" sz="2000" dirty="0">
                        <a:solidFill>
                          <a:srgbClr val="323232"/>
                        </a:solidFill>
                        <a:effectLst/>
                        <a:latin typeface="Egyptienne F LT Std"/>
                        <a:ea typeface="Cambria" panose="02040503050406030204" pitchFamily="18" charset="0"/>
                        <a:cs typeface="EgyptienneF-Roman"/>
                      </a:endParaRPr>
                    </a:p>
                  </a:txBody>
                  <a:tcPr marL="68580" marR="68580" marT="0" marB="0" anchor="ctr"/>
                </a:tc>
                <a:tc>
                  <a:txBody>
                    <a:bodyPr/>
                    <a:lstStyle/>
                    <a:p>
                      <a:pPr marL="0" marR="0" algn="ctr">
                        <a:lnSpc>
                          <a:spcPct val="107000"/>
                        </a:lnSpc>
                        <a:spcBef>
                          <a:spcPts val="0"/>
                        </a:spcBef>
                        <a:spcAft>
                          <a:spcPts val="800"/>
                        </a:spcAft>
                      </a:pPr>
                      <a:r>
                        <a:rPr lang="en-US" sz="2000" dirty="0">
                          <a:effectLst/>
                        </a:rPr>
                        <a:t>31/31 </a:t>
                      </a:r>
                      <a:endParaRPr lang="en-US" sz="2000" dirty="0">
                        <a:solidFill>
                          <a:srgbClr val="323232"/>
                        </a:solidFill>
                        <a:effectLst/>
                        <a:latin typeface="Egyptienne F LT Std"/>
                        <a:ea typeface="Cambria" panose="02040503050406030204" pitchFamily="18" charset="0"/>
                        <a:cs typeface="EgyptienneF-Roman"/>
                      </a:endParaRPr>
                    </a:p>
                  </a:txBody>
                  <a:tcPr marL="68580" marR="68580" marT="0" marB="0" anchor="ctr"/>
                </a:tc>
                <a:extLst>
                  <a:ext uri="{0D108BD9-81ED-4DB2-BD59-A6C34878D82A}">
                    <a16:rowId xmlns:a16="http://schemas.microsoft.com/office/drawing/2014/main" val="4250609375"/>
                  </a:ext>
                </a:extLst>
              </a:tr>
              <a:tr h="598488">
                <a:tc>
                  <a:txBody>
                    <a:bodyPr/>
                    <a:lstStyle/>
                    <a:p>
                      <a:pPr marL="0" marR="0">
                        <a:lnSpc>
                          <a:spcPct val="107000"/>
                        </a:lnSpc>
                        <a:spcBef>
                          <a:spcPts val="0"/>
                        </a:spcBef>
                        <a:spcAft>
                          <a:spcPts val="800"/>
                        </a:spcAft>
                      </a:pPr>
                      <a:r>
                        <a:rPr lang="en-US" sz="2000" dirty="0">
                          <a:effectLst/>
                        </a:rPr>
                        <a:t>EAC</a:t>
                      </a:r>
                      <a:endParaRPr lang="en-US" sz="2000" dirty="0">
                        <a:solidFill>
                          <a:srgbClr val="323232"/>
                        </a:solidFill>
                        <a:effectLst/>
                        <a:latin typeface="Egyptienne F LT Std"/>
                        <a:ea typeface="Cambria" panose="02040503050406030204" pitchFamily="18" charset="0"/>
                        <a:cs typeface="EgyptienneF-Roman"/>
                      </a:endParaRPr>
                    </a:p>
                  </a:txBody>
                  <a:tcPr marL="68580" marR="68580" marT="0" marB="0" anchor="ctr"/>
                </a:tc>
                <a:tc>
                  <a:txBody>
                    <a:bodyPr/>
                    <a:lstStyle/>
                    <a:p>
                      <a:pPr marL="0" marR="0" algn="ctr">
                        <a:lnSpc>
                          <a:spcPct val="107000"/>
                        </a:lnSpc>
                        <a:spcBef>
                          <a:spcPts val="0"/>
                        </a:spcBef>
                        <a:spcAft>
                          <a:spcPts val="800"/>
                        </a:spcAft>
                      </a:pPr>
                      <a:r>
                        <a:rPr lang="en-US" sz="2000" b="1" dirty="0">
                          <a:effectLst/>
                        </a:rPr>
                        <a:t>732/640</a:t>
                      </a:r>
                      <a:r>
                        <a:rPr lang="en-US" sz="2000" dirty="0">
                          <a:effectLst/>
                        </a:rPr>
                        <a:t> </a:t>
                      </a:r>
                      <a:endParaRPr lang="en-US" sz="2000" dirty="0">
                        <a:solidFill>
                          <a:srgbClr val="323232"/>
                        </a:solidFill>
                        <a:effectLst/>
                        <a:latin typeface="Egyptienne F LT Std"/>
                        <a:ea typeface="Cambria" panose="02040503050406030204" pitchFamily="18" charset="0"/>
                        <a:cs typeface="EgyptienneF-Roman"/>
                      </a:endParaRPr>
                    </a:p>
                  </a:txBody>
                  <a:tcPr marL="68580" marR="68580" marT="0" marB="0" anchor="ctr"/>
                </a:tc>
                <a:tc>
                  <a:txBody>
                    <a:bodyPr/>
                    <a:lstStyle/>
                    <a:p>
                      <a:pPr marL="0" marR="0" algn="ctr">
                        <a:lnSpc>
                          <a:spcPct val="107000"/>
                        </a:lnSpc>
                        <a:spcBef>
                          <a:spcPts val="0"/>
                        </a:spcBef>
                        <a:spcAft>
                          <a:spcPts val="800"/>
                        </a:spcAft>
                      </a:pPr>
                      <a:r>
                        <a:rPr lang="en-US" sz="2000" b="1" dirty="0">
                          <a:effectLst/>
                        </a:rPr>
                        <a:t>211/184</a:t>
                      </a:r>
                      <a:r>
                        <a:rPr lang="en-US" sz="2000" dirty="0">
                          <a:effectLst/>
                        </a:rPr>
                        <a:t> </a:t>
                      </a:r>
                      <a:endParaRPr lang="en-US" sz="2000" dirty="0">
                        <a:solidFill>
                          <a:srgbClr val="323232"/>
                        </a:solidFill>
                        <a:effectLst/>
                        <a:latin typeface="Egyptienne F LT Std"/>
                        <a:ea typeface="Cambria" panose="02040503050406030204" pitchFamily="18" charset="0"/>
                        <a:cs typeface="EgyptienneF-Roman"/>
                      </a:endParaRPr>
                    </a:p>
                  </a:txBody>
                  <a:tcPr marL="68580" marR="68580" marT="0" marB="0" anchor="ctr"/>
                </a:tc>
                <a:tc>
                  <a:txBody>
                    <a:bodyPr/>
                    <a:lstStyle/>
                    <a:p>
                      <a:pPr marL="0" marR="0" algn="ctr">
                        <a:lnSpc>
                          <a:spcPct val="107000"/>
                        </a:lnSpc>
                        <a:spcBef>
                          <a:spcPts val="0"/>
                        </a:spcBef>
                        <a:spcAft>
                          <a:spcPts val="800"/>
                        </a:spcAft>
                      </a:pPr>
                      <a:r>
                        <a:rPr lang="en-US" sz="2000" b="1" dirty="0">
                          <a:effectLst/>
                        </a:rPr>
                        <a:t>151/208</a:t>
                      </a:r>
                      <a:r>
                        <a:rPr lang="en-US" sz="2000" dirty="0">
                          <a:effectLst/>
                        </a:rPr>
                        <a:t> </a:t>
                      </a:r>
                      <a:endParaRPr lang="en-US" sz="2000" dirty="0">
                        <a:solidFill>
                          <a:srgbClr val="323232"/>
                        </a:solidFill>
                        <a:effectLst/>
                        <a:latin typeface="Egyptienne F LT Std"/>
                        <a:ea typeface="Cambria" panose="02040503050406030204" pitchFamily="18" charset="0"/>
                        <a:cs typeface="EgyptienneF-Roman"/>
                      </a:endParaRPr>
                    </a:p>
                  </a:txBody>
                  <a:tcPr marL="68580" marR="68580" marT="0" marB="0" anchor="ctr"/>
                </a:tc>
                <a:tc>
                  <a:txBody>
                    <a:bodyPr/>
                    <a:lstStyle/>
                    <a:p>
                      <a:pPr marL="0" marR="0" algn="ctr">
                        <a:lnSpc>
                          <a:spcPct val="107000"/>
                        </a:lnSpc>
                        <a:spcBef>
                          <a:spcPts val="0"/>
                        </a:spcBef>
                        <a:spcAft>
                          <a:spcPts val="800"/>
                        </a:spcAft>
                      </a:pPr>
                      <a:r>
                        <a:rPr lang="en-US" sz="2000" b="1" dirty="0">
                          <a:effectLst/>
                        </a:rPr>
                        <a:t>55/56</a:t>
                      </a:r>
                      <a:r>
                        <a:rPr lang="en-US" sz="2000" dirty="0">
                          <a:effectLst/>
                        </a:rPr>
                        <a:t> </a:t>
                      </a:r>
                      <a:endParaRPr lang="en-US" sz="2000" dirty="0">
                        <a:solidFill>
                          <a:srgbClr val="323232"/>
                        </a:solidFill>
                        <a:effectLst/>
                        <a:latin typeface="Egyptienne F LT Std"/>
                        <a:ea typeface="Cambria" panose="02040503050406030204" pitchFamily="18" charset="0"/>
                        <a:cs typeface="EgyptienneF-Roman"/>
                      </a:endParaRPr>
                    </a:p>
                  </a:txBody>
                  <a:tcPr marL="68580" marR="68580" marT="0" marB="0" anchor="ctr"/>
                </a:tc>
                <a:extLst>
                  <a:ext uri="{0D108BD9-81ED-4DB2-BD59-A6C34878D82A}">
                    <a16:rowId xmlns:a16="http://schemas.microsoft.com/office/drawing/2014/main" val="3601024283"/>
                  </a:ext>
                </a:extLst>
              </a:tr>
              <a:tr h="582532">
                <a:tc>
                  <a:txBody>
                    <a:bodyPr/>
                    <a:lstStyle/>
                    <a:p>
                      <a:pPr marL="0" marR="0">
                        <a:lnSpc>
                          <a:spcPct val="107000"/>
                        </a:lnSpc>
                        <a:spcBef>
                          <a:spcPts val="0"/>
                        </a:spcBef>
                        <a:spcAft>
                          <a:spcPts val="800"/>
                        </a:spcAft>
                      </a:pPr>
                      <a:r>
                        <a:rPr lang="en-US" sz="2000" dirty="0">
                          <a:effectLst/>
                        </a:rPr>
                        <a:t>ETAC</a:t>
                      </a:r>
                      <a:endParaRPr lang="en-US" sz="2000" dirty="0">
                        <a:solidFill>
                          <a:srgbClr val="323232"/>
                        </a:solidFill>
                        <a:effectLst/>
                        <a:latin typeface="Egyptienne F LT Std"/>
                        <a:ea typeface="Cambria" panose="02040503050406030204" pitchFamily="18" charset="0"/>
                        <a:cs typeface="EgyptienneF-Roman"/>
                      </a:endParaRPr>
                    </a:p>
                  </a:txBody>
                  <a:tcPr marL="68580" marR="68580" marT="0" marB="0" anchor="ctr"/>
                </a:tc>
                <a:tc>
                  <a:txBody>
                    <a:bodyPr/>
                    <a:lstStyle/>
                    <a:p>
                      <a:pPr marL="0" marR="0" algn="ctr">
                        <a:lnSpc>
                          <a:spcPct val="107000"/>
                        </a:lnSpc>
                        <a:spcBef>
                          <a:spcPts val="0"/>
                        </a:spcBef>
                        <a:spcAft>
                          <a:spcPts val="800"/>
                        </a:spcAft>
                      </a:pPr>
                      <a:r>
                        <a:rPr lang="en-US" sz="2000" dirty="0">
                          <a:effectLst/>
                        </a:rPr>
                        <a:t>129/109 </a:t>
                      </a:r>
                      <a:endParaRPr lang="en-US" sz="2000" dirty="0">
                        <a:solidFill>
                          <a:srgbClr val="323232"/>
                        </a:solidFill>
                        <a:effectLst/>
                        <a:latin typeface="Egyptienne F LT Std"/>
                        <a:ea typeface="Cambria" panose="02040503050406030204" pitchFamily="18" charset="0"/>
                        <a:cs typeface="EgyptienneF-Roman"/>
                      </a:endParaRPr>
                    </a:p>
                  </a:txBody>
                  <a:tcPr marL="68580" marR="68580" marT="0" marB="0" anchor="ctr"/>
                </a:tc>
                <a:tc>
                  <a:txBody>
                    <a:bodyPr/>
                    <a:lstStyle/>
                    <a:p>
                      <a:pPr marL="0" marR="0" algn="ctr">
                        <a:lnSpc>
                          <a:spcPct val="107000"/>
                        </a:lnSpc>
                        <a:spcBef>
                          <a:spcPts val="0"/>
                        </a:spcBef>
                        <a:spcAft>
                          <a:spcPts val="800"/>
                        </a:spcAft>
                      </a:pPr>
                      <a:r>
                        <a:rPr lang="en-US" sz="2000" dirty="0">
                          <a:effectLst/>
                        </a:rPr>
                        <a:t>53/50</a:t>
                      </a:r>
                      <a:endParaRPr lang="en-US" sz="2000" dirty="0">
                        <a:solidFill>
                          <a:srgbClr val="323232"/>
                        </a:solidFill>
                        <a:effectLst/>
                        <a:latin typeface="Egyptienne F LT Std"/>
                        <a:ea typeface="Cambria" panose="02040503050406030204" pitchFamily="18" charset="0"/>
                        <a:cs typeface="EgyptienneF-Roman"/>
                      </a:endParaRPr>
                    </a:p>
                  </a:txBody>
                  <a:tcPr marL="68580" marR="68580" marT="0" marB="0" anchor="ctr"/>
                </a:tc>
                <a:tc>
                  <a:txBody>
                    <a:bodyPr/>
                    <a:lstStyle/>
                    <a:p>
                      <a:pPr marL="0" marR="0" algn="ctr">
                        <a:lnSpc>
                          <a:spcPct val="107000"/>
                        </a:lnSpc>
                        <a:spcBef>
                          <a:spcPts val="0"/>
                        </a:spcBef>
                        <a:spcAft>
                          <a:spcPts val="800"/>
                        </a:spcAft>
                      </a:pPr>
                      <a:r>
                        <a:rPr lang="en-US" sz="2000" dirty="0">
                          <a:solidFill>
                            <a:srgbClr val="323232"/>
                          </a:solidFill>
                          <a:effectLst/>
                          <a:latin typeface="Egyptienne F LT Std"/>
                          <a:ea typeface="Cambria" panose="02040503050406030204" pitchFamily="18" charset="0"/>
                          <a:cs typeface="EgyptienneF-Roman"/>
                        </a:rPr>
                        <a:t>22/7</a:t>
                      </a:r>
                    </a:p>
                  </a:txBody>
                  <a:tcPr marL="68580" marR="68580" marT="0" marB="0" anchor="ctr"/>
                </a:tc>
                <a:tc>
                  <a:txBody>
                    <a:bodyPr/>
                    <a:lstStyle/>
                    <a:p>
                      <a:pPr marL="0" marR="0" algn="ctr">
                        <a:lnSpc>
                          <a:spcPct val="107000"/>
                        </a:lnSpc>
                        <a:spcBef>
                          <a:spcPts val="0"/>
                        </a:spcBef>
                        <a:spcAft>
                          <a:spcPts val="800"/>
                        </a:spcAft>
                      </a:pPr>
                      <a:r>
                        <a:rPr lang="en-US" sz="2000" dirty="0">
                          <a:solidFill>
                            <a:srgbClr val="323232"/>
                          </a:solidFill>
                          <a:effectLst/>
                          <a:latin typeface="Egyptienne F LT Std"/>
                          <a:ea typeface="Cambria" panose="02040503050406030204" pitchFamily="18" charset="0"/>
                          <a:cs typeface="EgyptienneF-Roman"/>
                        </a:rPr>
                        <a:t>8/4</a:t>
                      </a:r>
                    </a:p>
                  </a:txBody>
                  <a:tcPr marL="68580" marR="68580" marT="0" marB="0" anchor="ctr"/>
                </a:tc>
                <a:extLst>
                  <a:ext uri="{0D108BD9-81ED-4DB2-BD59-A6C34878D82A}">
                    <a16:rowId xmlns:a16="http://schemas.microsoft.com/office/drawing/2014/main" val="526064666"/>
                  </a:ext>
                </a:extLst>
              </a:tr>
              <a:tr h="582532">
                <a:tc>
                  <a:txBody>
                    <a:bodyPr/>
                    <a:lstStyle/>
                    <a:p>
                      <a:pPr marL="0" marR="0">
                        <a:lnSpc>
                          <a:spcPct val="107000"/>
                        </a:lnSpc>
                        <a:spcBef>
                          <a:spcPts val="0"/>
                        </a:spcBef>
                        <a:spcAft>
                          <a:spcPts val="800"/>
                        </a:spcAft>
                      </a:pPr>
                      <a:r>
                        <a:rPr lang="en-US" sz="2000" b="1" dirty="0">
                          <a:effectLst/>
                        </a:rPr>
                        <a:t>TOTAL</a:t>
                      </a:r>
                      <a:endParaRPr lang="en-US" sz="2000" b="1" dirty="0">
                        <a:solidFill>
                          <a:srgbClr val="323232"/>
                        </a:solidFill>
                        <a:effectLst/>
                        <a:latin typeface="Egyptienne F LT Std"/>
                        <a:ea typeface="Cambria" panose="02040503050406030204" pitchFamily="18" charset="0"/>
                        <a:cs typeface="EgyptienneF-Roman"/>
                      </a:endParaRPr>
                    </a:p>
                  </a:txBody>
                  <a:tcPr marL="68580" marR="68580" marT="0" marB="0" anchor="ctr"/>
                </a:tc>
                <a:tc>
                  <a:txBody>
                    <a:bodyPr/>
                    <a:lstStyle/>
                    <a:p>
                      <a:pPr marL="0" marR="0" algn="ctr">
                        <a:lnSpc>
                          <a:spcPct val="107000"/>
                        </a:lnSpc>
                        <a:spcBef>
                          <a:spcPts val="0"/>
                        </a:spcBef>
                        <a:spcAft>
                          <a:spcPts val="800"/>
                        </a:spcAft>
                      </a:pPr>
                      <a:r>
                        <a:rPr lang="en-US" sz="2000" b="1" dirty="0">
                          <a:effectLst/>
                        </a:rPr>
                        <a:t>1065*/946 </a:t>
                      </a:r>
                      <a:endParaRPr lang="en-US" sz="2000" b="1" dirty="0">
                        <a:solidFill>
                          <a:srgbClr val="323232"/>
                        </a:solidFill>
                        <a:effectLst/>
                        <a:latin typeface="Egyptienne F LT Std"/>
                        <a:ea typeface="Cambria" panose="02040503050406030204" pitchFamily="18" charset="0"/>
                        <a:cs typeface="EgyptienneF-Roman"/>
                      </a:endParaRPr>
                    </a:p>
                  </a:txBody>
                  <a:tcPr marL="68580" marR="68580" marT="0" marB="0" anchor="ctr"/>
                </a:tc>
                <a:tc>
                  <a:txBody>
                    <a:bodyPr/>
                    <a:lstStyle/>
                    <a:p>
                      <a:pPr marL="0" marR="0" algn="ctr">
                        <a:lnSpc>
                          <a:spcPct val="107000"/>
                        </a:lnSpc>
                        <a:spcBef>
                          <a:spcPts val="0"/>
                        </a:spcBef>
                        <a:spcAft>
                          <a:spcPts val="800"/>
                        </a:spcAft>
                      </a:pPr>
                      <a:r>
                        <a:rPr lang="en-US" sz="2000" b="1" dirty="0">
                          <a:effectLst/>
                        </a:rPr>
                        <a:t>404/446 </a:t>
                      </a:r>
                      <a:endParaRPr lang="en-US" sz="2000" b="1" dirty="0">
                        <a:solidFill>
                          <a:srgbClr val="323232"/>
                        </a:solidFill>
                        <a:effectLst/>
                        <a:latin typeface="Egyptienne F LT Std"/>
                        <a:ea typeface="Cambria" panose="02040503050406030204" pitchFamily="18" charset="0"/>
                        <a:cs typeface="EgyptienneF-Roman"/>
                      </a:endParaRPr>
                    </a:p>
                  </a:txBody>
                  <a:tcPr marL="68580" marR="68580" marT="0" marB="0" anchor="ctr"/>
                </a:tc>
                <a:tc>
                  <a:txBody>
                    <a:bodyPr/>
                    <a:lstStyle/>
                    <a:p>
                      <a:pPr marL="0" marR="0" algn="ctr">
                        <a:lnSpc>
                          <a:spcPct val="107000"/>
                        </a:lnSpc>
                        <a:spcBef>
                          <a:spcPts val="0"/>
                        </a:spcBef>
                        <a:spcAft>
                          <a:spcPts val="800"/>
                        </a:spcAft>
                      </a:pPr>
                      <a:r>
                        <a:rPr lang="en-US" sz="2000" b="1" dirty="0">
                          <a:effectLst/>
                        </a:rPr>
                        <a:t>241/275 </a:t>
                      </a:r>
                      <a:endParaRPr lang="en-US" sz="2000" b="1" dirty="0">
                        <a:solidFill>
                          <a:srgbClr val="323232"/>
                        </a:solidFill>
                        <a:effectLst/>
                        <a:latin typeface="Egyptienne F LT Std"/>
                        <a:ea typeface="Cambria" panose="02040503050406030204" pitchFamily="18" charset="0"/>
                        <a:cs typeface="EgyptienneF-Roman"/>
                      </a:endParaRPr>
                    </a:p>
                  </a:txBody>
                  <a:tcPr marL="68580" marR="68580" marT="0" marB="0" anchor="ctr"/>
                </a:tc>
                <a:tc>
                  <a:txBody>
                    <a:bodyPr/>
                    <a:lstStyle/>
                    <a:p>
                      <a:pPr marL="0" marR="0" algn="ctr">
                        <a:lnSpc>
                          <a:spcPct val="107000"/>
                        </a:lnSpc>
                        <a:spcBef>
                          <a:spcPts val="0"/>
                        </a:spcBef>
                        <a:spcAft>
                          <a:spcPts val="800"/>
                        </a:spcAft>
                      </a:pPr>
                      <a:r>
                        <a:rPr lang="en-US" sz="2000" b="1" dirty="0">
                          <a:solidFill>
                            <a:srgbClr val="323232"/>
                          </a:solidFill>
                          <a:effectLst/>
                          <a:latin typeface="Egyptienne F LT Std"/>
                          <a:ea typeface="Cambria" panose="02040503050406030204" pitchFamily="18" charset="0"/>
                          <a:cs typeface="EgyptienneF-Roman"/>
                        </a:rPr>
                        <a:t>105/96</a:t>
                      </a:r>
                    </a:p>
                  </a:txBody>
                  <a:tcPr marL="68580" marR="68580" marT="0" marB="0" anchor="ctr"/>
                </a:tc>
                <a:extLst>
                  <a:ext uri="{0D108BD9-81ED-4DB2-BD59-A6C34878D82A}">
                    <a16:rowId xmlns:a16="http://schemas.microsoft.com/office/drawing/2014/main" val="535345633"/>
                  </a:ext>
                </a:extLst>
              </a:tr>
            </a:tbl>
          </a:graphicData>
        </a:graphic>
      </p:graphicFrame>
      <p:sp>
        <p:nvSpPr>
          <p:cNvPr id="5" name="TextBox 4">
            <a:extLst>
              <a:ext uri="{FF2B5EF4-FFF2-40B4-BE49-F238E27FC236}">
                <a16:creationId xmlns:a16="http://schemas.microsoft.com/office/drawing/2014/main" id="{6351F528-F636-C476-1232-C7079857C764}"/>
              </a:ext>
            </a:extLst>
          </p:cNvPr>
          <p:cNvSpPr txBox="1"/>
          <p:nvPr/>
        </p:nvSpPr>
        <p:spPr>
          <a:xfrm>
            <a:off x="2691848" y="5712179"/>
            <a:ext cx="6813395" cy="707886"/>
          </a:xfrm>
          <a:prstGeom prst="rect">
            <a:avLst/>
          </a:prstGeom>
          <a:noFill/>
          <a:ln w="28575">
            <a:solidFill>
              <a:schemeClr val="tx1"/>
            </a:solidFill>
          </a:ln>
        </p:spPr>
        <p:txBody>
          <a:bodyPr wrap="square" rtlCol="0">
            <a:spAutoFit/>
          </a:bodyPr>
          <a:lstStyle/>
          <a:p>
            <a:r>
              <a:rPr lang="en-US" sz="2000" dirty="0"/>
              <a:t>732 programs are to be evaluated by EAC in 23-24 (~70%)</a:t>
            </a:r>
          </a:p>
          <a:p>
            <a:r>
              <a:rPr lang="en-US" sz="2000" dirty="0"/>
              <a:t>176 are new programs to be evaluated by ABET in 23-24 (~16%)</a:t>
            </a:r>
          </a:p>
        </p:txBody>
      </p:sp>
      <p:sp>
        <p:nvSpPr>
          <p:cNvPr id="7" name="Slide Number Placeholder 6">
            <a:extLst>
              <a:ext uri="{FF2B5EF4-FFF2-40B4-BE49-F238E27FC236}">
                <a16:creationId xmlns:a16="http://schemas.microsoft.com/office/drawing/2014/main" id="{8CE38839-4CBF-2ECB-1AA8-A3D58306F5D5}"/>
              </a:ext>
            </a:extLst>
          </p:cNvPr>
          <p:cNvSpPr>
            <a:spLocks noGrp="1"/>
          </p:cNvSpPr>
          <p:nvPr>
            <p:ph type="sldNum" sz="quarter" idx="12"/>
          </p:nvPr>
        </p:nvSpPr>
        <p:spPr/>
        <p:txBody>
          <a:bodyPr/>
          <a:lstStyle/>
          <a:p>
            <a:fld id="{868D7570-56CB-5640-B18B-A4A9DA39C444}" type="slidenum">
              <a:rPr lang="en-US" smtClean="0"/>
              <a:t>3</a:t>
            </a:fld>
            <a:endParaRPr lang="en-US"/>
          </a:p>
        </p:txBody>
      </p:sp>
    </p:spTree>
    <p:extLst>
      <p:ext uri="{BB962C8B-B14F-4D97-AF65-F5344CB8AC3E}">
        <p14:creationId xmlns:p14="http://schemas.microsoft.com/office/powerpoint/2010/main" val="3546283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D1519-9C11-7303-A020-7F284AADB7BA}"/>
              </a:ext>
            </a:extLst>
          </p:cNvPr>
          <p:cNvSpPr>
            <a:spLocks noGrp="1"/>
          </p:cNvSpPr>
          <p:nvPr>
            <p:ph type="title"/>
          </p:nvPr>
        </p:nvSpPr>
        <p:spPr>
          <a:xfrm>
            <a:off x="612422" y="218370"/>
            <a:ext cx="10515600" cy="1325563"/>
          </a:xfrm>
        </p:spPr>
        <p:txBody>
          <a:bodyPr/>
          <a:lstStyle/>
          <a:p>
            <a:pPr algn="ctr">
              <a:lnSpc>
                <a:spcPct val="100000"/>
              </a:lnSpc>
            </a:pPr>
            <a:r>
              <a:rPr lang="en-US" b="1" dirty="0">
                <a:solidFill>
                  <a:srgbClr val="00B050"/>
                </a:solidFill>
              </a:rPr>
              <a:t>EAC General Criteria</a:t>
            </a:r>
          </a:p>
        </p:txBody>
      </p:sp>
      <p:sp>
        <p:nvSpPr>
          <p:cNvPr id="3" name="Content Placeholder 2">
            <a:extLst>
              <a:ext uri="{FF2B5EF4-FFF2-40B4-BE49-F238E27FC236}">
                <a16:creationId xmlns:a16="http://schemas.microsoft.com/office/drawing/2014/main" id="{A579B943-CA5B-1F54-C6C7-E6465C4E91D6}"/>
              </a:ext>
            </a:extLst>
          </p:cNvPr>
          <p:cNvSpPr>
            <a:spLocks noGrp="1"/>
          </p:cNvSpPr>
          <p:nvPr>
            <p:ph idx="1"/>
          </p:nvPr>
        </p:nvSpPr>
        <p:spPr>
          <a:xfrm>
            <a:off x="643467" y="1275645"/>
            <a:ext cx="10363199" cy="5181600"/>
          </a:xfrm>
        </p:spPr>
        <p:txBody>
          <a:bodyPr>
            <a:normAutofit fontScale="70000" lnSpcReduction="20000"/>
          </a:bodyPr>
          <a:lstStyle/>
          <a:p>
            <a:pPr>
              <a:lnSpc>
                <a:spcPct val="120000"/>
              </a:lnSpc>
              <a:spcBef>
                <a:spcPts val="0"/>
              </a:spcBef>
              <a:spcAft>
                <a:spcPts val="600"/>
              </a:spcAft>
            </a:pPr>
            <a:r>
              <a:rPr lang="en-US" sz="3100" dirty="0"/>
              <a:t>All engineering programs accredited by ABET must satisfy the eight General Criterion for engineering:</a:t>
            </a:r>
          </a:p>
          <a:p>
            <a:pPr>
              <a:lnSpc>
                <a:spcPct val="120000"/>
              </a:lnSpc>
              <a:spcBef>
                <a:spcPts val="0"/>
              </a:spcBef>
              <a:spcAft>
                <a:spcPts val="600"/>
              </a:spcAft>
            </a:pPr>
            <a:r>
              <a:rPr lang="en-US" sz="3100" dirty="0"/>
              <a:t>Criterion 1. Students</a:t>
            </a:r>
          </a:p>
          <a:p>
            <a:pPr>
              <a:lnSpc>
                <a:spcPct val="120000"/>
              </a:lnSpc>
              <a:spcBef>
                <a:spcPts val="0"/>
              </a:spcBef>
              <a:spcAft>
                <a:spcPts val="600"/>
              </a:spcAft>
            </a:pPr>
            <a:r>
              <a:rPr lang="en-US" sz="3100" dirty="0"/>
              <a:t>Criterion 2. Program Educational Objectives</a:t>
            </a:r>
          </a:p>
          <a:p>
            <a:pPr>
              <a:lnSpc>
                <a:spcPct val="120000"/>
              </a:lnSpc>
              <a:spcBef>
                <a:spcPts val="0"/>
              </a:spcBef>
              <a:spcAft>
                <a:spcPts val="600"/>
              </a:spcAft>
            </a:pPr>
            <a:r>
              <a:rPr lang="en-US" sz="3100" dirty="0"/>
              <a:t>Criterion 3. Student Outcomes</a:t>
            </a:r>
          </a:p>
          <a:p>
            <a:pPr>
              <a:lnSpc>
                <a:spcPct val="120000"/>
              </a:lnSpc>
              <a:spcBef>
                <a:spcPts val="0"/>
              </a:spcBef>
              <a:spcAft>
                <a:spcPts val="600"/>
              </a:spcAft>
            </a:pPr>
            <a:r>
              <a:rPr lang="en-US" sz="3100" dirty="0"/>
              <a:t>Criterion 4. Continuous Improvement</a:t>
            </a:r>
          </a:p>
          <a:p>
            <a:pPr>
              <a:lnSpc>
                <a:spcPct val="120000"/>
              </a:lnSpc>
              <a:spcBef>
                <a:spcPts val="0"/>
              </a:spcBef>
              <a:spcAft>
                <a:spcPts val="600"/>
              </a:spcAft>
            </a:pPr>
            <a:r>
              <a:rPr lang="en-US" sz="3100" dirty="0"/>
              <a:t>Criterion 5. Curriculum</a:t>
            </a:r>
          </a:p>
          <a:p>
            <a:pPr>
              <a:lnSpc>
                <a:spcPct val="120000"/>
              </a:lnSpc>
              <a:spcBef>
                <a:spcPts val="0"/>
              </a:spcBef>
              <a:spcAft>
                <a:spcPts val="600"/>
              </a:spcAft>
            </a:pPr>
            <a:r>
              <a:rPr lang="en-US" sz="3100" dirty="0"/>
              <a:t>Criterion 6. Faculty</a:t>
            </a:r>
          </a:p>
          <a:p>
            <a:pPr>
              <a:lnSpc>
                <a:spcPct val="120000"/>
              </a:lnSpc>
              <a:spcBef>
                <a:spcPts val="0"/>
              </a:spcBef>
              <a:spcAft>
                <a:spcPts val="600"/>
              </a:spcAft>
            </a:pPr>
            <a:r>
              <a:rPr lang="en-US" sz="3100" dirty="0"/>
              <a:t>Criterion 7. Facilities</a:t>
            </a:r>
          </a:p>
          <a:p>
            <a:pPr>
              <a:lnSpc>
                <a:spcPct val="120000"/>
              </a:lnSpc>
              <a:spcBef>
                <a:spcPts val="0"/>
              </a:spcBef>
              <a:spcAft>
                <a:spcPts val="600"/>
              </a:spcAft>
            </a:pPr>
            <a:r>
              <a:rPr lang="en-US" sz="3100" dirty="0"/>
              <a:t>Criterion 8. Institutional Support</a:t>
            </a:r>
          </a:p>
          <a:p>
            <a:pPr marL="0" indent="0">
              <a:lnSpc>
                <a:spcPct val="120000"/>
              </a:lnSpc>
              <a:spcBef>
                <a:spcPts val="0"/>
              </a:spcBef>
              <a:spcAft>
                <a:spcPts val="600"/>
              </a:spcAft>
              <a:buNone/>
            </a:pPr>
            <a:r>
              <a:rPr lang="en-US" sz="3100" dirty="0"/>
              <a:t>Statements of the 2022-2023 EAC General Criteria are publicly accessible in Section 1 of:</a:t>
            </a:r>
          </a:p>
          <a:p>
            <a:pPr marL="0" indent="0">
              <a:lnSpc>
                <a:spcPct val="120000"/>
              </a:lnSpc>
              <a:spcBef>
                <a:spcPts val="0"/>
              </a:spcBef>
              <a:spcAft>
                <a:spcPts val="600"/>
              </a:spcAft>
              <a:buNone/>
            </a:pPr>
            <a:r>
              <a:rPr lang="en-US" u="sng" dirty="0">
                <a:hlinkClick r:id="rId2"/>
              </a:rPr>
              <a:t>https://www.abet.org/accreditation/accreditation-criteria/criteria-for-accrediting-engineering-programs-2022-2023/</a:t>
            </a:r>
            <a:endParaRPr lang="en-US" dirty="0"/>
          </a:p>
        </p:txBody>
      </p:sp>
    </p:spTree>
    <p:extLst>
      <p:ext uri="{BB962C8B-B14F-4D97-AF65-F5344CB8AC3E}">
        <p14:creationId xmlns:p14="http://schemas.microsoft.com/office/powerpoint/2010/main" val="963117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E90-AA45-2F62-BA9C-7A311884215A}"/>
              </a:ext>
            </a:extLst>
          </p:cNvPr>
          <p:cNvSpPr>
            <a:spLocks noGrp="1"/>
          </p:cNvSpPr>
          <p:nvPr>
            <p:ph type="title"/>
          </p:nvPr>
        </p:nvSpPr>
        <p:spPr>
          <a:xfrm>
            <a:off x="725311" y="195791"/>
            <a:ext cx="10515600" cy="1325563"/>
          </a:xfrm>
        </p:spPr>
        <p:txBody>
          <a:bodyPr/>
          <a:lstStyle/>
          <a:p>
            <a:pPr algn="ctr"/>
            <a:r>
              <a:rPr lang="en-US" b="1" dirty="0">
                <a:solidFill>
                  <a:srgbClr val="00B050"/>
                </a:solidFill>
              </a:rPr>
              <a:t>What are program criteria?</a:t>
            </a:r>
          </a:p>
        </p:txBody>
      </p:sp>
      <p:sp>
        <p:nvSpPr>
          <p:cNvPr id="3" name="Content Placeholder 2">
            <a:extLst>
              <a:ext uri="{FF2B5EF4-FFF2-40B4-BE49-F238E27FC236}">
                <a16:creationId xmlns:a16="http://schemas.microsoft.com/office/drawing/2014/main" id="{4FA33D18-382D-8568-BD8D-3BE78F577E85}"/>
              </a:ext>
            </a:extLst>
          </p:cNvPr>
          <p:cNvSpPr>
            <a:spLocks noGrp="1"/>
          </p:cNvSpPr>
          <p:nvPr>
            <p:ph idx="1"/>
          </p:nvPr>
        </p:nvSpPr>
        <p:spPr>
          <a:xfrm>
            <a:off x="1298223" y="1170869"/>
            <a:ext cx="8579556" cy="3976866"/>
          </a:xfrm>
        </p:spPr>
        <p:txBody>
          <a:bodyPr>
            <a:noAutofit/>
          </a:bodyPr>
          <a:lstStyle/>
          <a:p>
            <a:pPr>
              <a:spcBef>
                <a:spcPts val="0"/>
              </a:spcBef>
            </a:pPr>
            <a:r>
              <a:rPr lang="en-US" dirty="0">
                <a:latin typeface="Times New Roman" panose="02020603050405020304" pitchFamily="18" charset="0"/>
                <a:cs typeface="Times New Roman" panose="02020603050405020304" pitchFamily="18" charset="0"/>
              </a:rPr>
              <a:t>All 38 engineering degrees accredited by ABET have unique Program Criteria that augment Criterion 5 and 6 of the General Criteria</a:t>
            </a:r>
          </a:p>
          <a:p>
            <a:pPr lvl="1">
              <a:spcBef>
                <a:spcPts val="0"/>
              </a:spcBef>
            </a:pPr>
            <a:r>
              <a:rPr lang="en-US" dirty="0">
                <a:latin typeface="Times New Roman" panose="02020603050405020304" pitchFamily="18" charset="0"/>
                <a:cs typeface="Times New Roman" panose="02020603050405020304" pitchFamily="18" charset="0"/>
              </a:rPr>
              <a:t>Criterion 5: Curriculum</a:t>
            </a:r>
          </a:p>
          <a:p>
            <a:pPr lvl="1">
              <a:lnSpc>
                <a:spcPct val="100000"/>
              </a:lnSpc>
              <a:spcBef>
                <a:spcPts val="0"/>
              </a:spcBef>
            </a:pPr>
            <a:r>
              <a:rPr lang="en-US" sz="2800" dirty="0">
                <a:latin typeface="Times New Roman" panose="02020603050405020304" pitchFamily="18" charset="0"/>
                <a:cs typeface="Times New Roman" panose="02020603050405020304" pitchFamily="18" charset="0"/>
              </a:rPr>
              <a:t>Criterion 6: Faculty</a:t>
            </a:r>
          </a:p>
          <a:p>
            <a:pPr>
              <a:lnSpc>
                <a:spcPct val="100000"/>
              </a:lnSpc>
              <a:spcBef>
                <a:spcPts val="0"/>
              </a:spcBef>
            </a:pPr>
            <a:r>
              <a:rPr lang="en-US" dirty="0">
                <a:latin typeface="Times New Roman" panose="02020603050405020304" pitchFamily="18" charset="0"/>
                <a:cs typeface="Times New Roman" panose="02020603050405020304" pitchFamily="18" charset="0"/>
              </a:rPr>
              <a:t>Systems engineering is the last of the 38 EAC engineering programs to establish program criteria</a:t>
            </a:r>
          </a:p>
          <a:p>
            <a:pPr marL="0" indent="0">
              <a:lnSpc>
                <a:spcPct val="100000"/>
              </a:lnSpc>
              <a:spcBef>
                <a:spcPts val="0"/>
              </a:spcBef>
              <a:buNone/>
            </a:pPr>
            <a:r>
              <a:rPr lang="en-US" dirty="0">
                <a:latin typeface="Times New Roman" panose="02020603050405020304" pitchFamily="18" charset="0"/>
                <a:cs typeface="Times New Roman" panose="02020603050405020304" pitchFamily="18" charset="0"/>
              </a:rPr>
              <a:t>	and not for lack of trying during the past 10 years</a:t>
            </a:r>
          </a:p>
        </p:txBody>
      </p:sp>
      <p:sp>
        <p:nvSpPr>
          <p:cNvPr id="4" name="TextBox 3">
            <a:extLst>
              <a:ext uri="{FF2B5EF4-FFF2-40B4-BE49-F238E27FC236}">
                <a16:creationId xmlns:a16="http://schemas.microsoft.com/office/drawing/2014/main" id="{1D527002-5B98-C980-C440-1BB9023C5ADB}"/>
              </a:ext>
            </a:extLst>
          </p:cNvPr>
          <p:cNvSpPr txBox="1"/>
          <p:nvPr/>
        </p:nvSpPr>
        <p:spPr>
          <a:xfrm>
            <a:off x="989516" y="5080000"/>
            <a:ext cx="9482469" cy="954107"/>
          </a:xfrm>
          <a:prstGeom prst="rect">
            <a:avLst/>
          </a:prstGeom>
          <a:noFill/>
          <a:ln w="28575">
            <a:solidFill>
              <a:schemeClr val="tx1"/>
            </a:solidFill>
          </a:ln>
        </p:spPr>
        <p:txBody>
          <a:bodyPr wrap="none" rtlCol="0">
            <a:spAutoFit/>
          </a:bodyPr>
          <a:lstStyle/>
          <a:p>
            <a:pPr algn="ctr"/>
            <a:r>
              <a:rPr lang="en-US" sz="2800" dirty="0">
                <a:latin typeface="Times New Roman" panose="02020603050405020304" pitchFamily="18" charset="0"/>
                <a:cs typeface="Times New Roman" panose="02020603050405020304" pitchFamily="18" charset="0"/>
              </a:rPr>
              <a:t>to be ABET Accredited an engineering program must satisfy the </a:t>
            </a:r>
          </a:p>
          <a:p>
            <a:pPr algn="ctr"/>
            <a:r>
              <a:rPr lang="en-US" sz="2800" dirty="0">
                <a:latin typeface="Times New Roman" panose="02020603050405020304" pitchFamily="18" charset="0"/>
                <a:cs typeface="Times New Roman" panose="02020603050405020304" pitchFamily="18" charset="0"/>
              </a:rPr>
              <a:t>EAC General Criteria and the criteria for that degree program</a:t>
            </a:r>
          </a:p>
        </p:txBody>
      </p:sp>
    </p:spTree>
    <p:extLst>
      <p:ext uri="{BB962C8B-B14F-4D97-AF65-F5344CB8AC3E}">
        <p14:creationId xmlns:p14="http://schemas.microsoft.com/office/powerpoint/2010/main" val="2554227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5EE16-F0A4-B8AF-B756-C8E24FBA1562}"/>
              </a:ext>
            </a:extLst>
          </p:cNvPr>
          <p:cNvSpPr>
            <a:spLocks noGrp="1"/>
          </p:cNvSpPr>
          <p:nvPr>
            <p:ph type="title"/>
          </p:nvPr>
        </p:nvSpPr>
        <p:spPr>
          <a:xfrm>
            <a:off x="714022" y="297391"/>
            <a:ext cx="10515600" cy="1325563"/>
          </a:xfrm>
        </p:spPr>
        <p:txBody>
          <a:bodyPr>
            <a:normAutofit/>
          </a:bodyPr>
          <a:lstStyle/>
          <a:p>
            <a:r>
              <a:rPr lang="en-US" sz="2800" b="1" dirty="0">
                <a:solidFill>
                  <a:srgbClr val="00B050"/>
                </a:solidFill>
                <a:latin typeface="Times New Roman" panose="02020603050405020304" pitchFamily="18" charset="0"/>
                <a:cs typeface="Times New Roman" panose="02020603050405020304" pitchFamily="18" charset="0"/>
              </a:rPr>
              <a:t>The seven EAC co-lead societies that sponsor systems engineering</a:t>
            </a:r>
            <a:endParaRPr lang="en-US" sz="2800" b="1" dirty="0">
              <a:solidFill>
                <a:srgbClr val="00B050"/>
              </a:solidFill>
            </a:endParaRPr>
          </a:p>
        </p:txBody>
      </p:sp>
      <p:sp>
        <p:nvSpPr>
          <p:cNvPr id="3" name="Content Placeholder 2">
            <a:extLst>
              <a:ext uri="{FF2B5EF4-FFF2-40B4-BE49-F238E27FC236}">
                <a16:creationId xmlns:a16="http://schemas.microsoft.com/office/drawing/2014/main" id="{812E6B0E-8ECF-502C-D6BC-43C9E52D99B9}"/>
              </a:ext>
            </a:extLst>
          </p:cNvPr>
          <p:cNvSpPr>
            <a:spLocks noGrp="1"/>
          </p:cNvSpPr>
          <p:nvPr>
            <p:ph idx="1"/>
          </p:nvPr>
        </p:nvSpPr>
        <p:spPr>
          <a:xfrm>
            <a:off x="925687" y="1554692"/>
            <a:ext cx="10145889" cy="3423708"/>
          </a:xfrm>
        </p:spPr>
        <p:txBody>
          <a:bodyPr/>
          <a:lstStyle/>
          <a:p>
            <a:pPr marL="514350" indent="-514350">
              <a:lnSpc>
                <a:spcPct val="100000"/>
              </a:lnSpc>
              <a:spcBef>
                <a:spcPts val="0"/>
              </a:spcBef>
              <a:buFont typeface="+mj-lt"/>
              <a:buAutoNum type="arabicPeriod"/>
            </a:pPr>
            <a:r>
              <a:rPr lang="en-US" sz="2800" dirty="0">
                <a:solidFill>
                  <a:srgbClr val="000000"/>
                </a:solidFill>
                <a:latin typeface="Times New Roman" panose="02020603050405020304" pitchFamily="18" charset="0"/>
                <a:cs typeface="Times New Roman" panose="02020603050405020304" pitchFamily="18" charset="0"/>
              </a:rPr>
              <a:t>International Council on Systems Engineering (INCOSE), </a:t>
            </a:r>
          </a:p>
          <a:p>
            <a:pPr marL="514350" indent="-514350">
              <a:lnSpc>
                <a:spcPct val="100000"/>
              </a:lnSpc>
              <a:spcBef>
                <a:spcPts val="0"/>
              </a:spcBef>
              <a:buFont typeface="+mj-lt"/>
              <a:buAutoNum type="arabicPeriod"/>
            </a:pPr>
            <a:r>
              <a:rPr lang="en-US" sz="2800" dirty="0">
                <a:solidFill>
                  <a:srgbClr val="000000"/>
                </a:solidFill>
                <a:latin typeface="Times New Roman" panose="02020603050405020304" pitchFamily="18" charset="0"/>
                <a:cs typeface="Times New Roman" panose="02020603050405020304" pitchFamily="18" charset="0"/>
              </a:rPr>
              <a:t>American Society of Mechanical Engineers (ASME), </a:t>
            </a:r>
          </a:p>
          <a:p>
            <a:pPr marL="514350" indent="-514350">
              <a:lnSpc>
                <a:spcPct val="100000"/>
              </a:lnSpc>
              <a:spcBef>
                <a:spcPts val="0"/>
              </a:spcBef>
              <a:buFont typeface="+mj-lt"/>
              <a:buAutoNum type="arabicPeriod"/>
            </a:pPr>
            <a:r>
              <a:rPr lang="en-US" sz="2800" dirty="0">
                <a:solidFill>
                  <a:srgbClr val="000000"/>
                </a:solidFill>
                <a:latin typeface="Times New Roman" panose="02020603050405020304" pitchFamily="18" charset="0"/>
                <a:cs typeface="Times New Roman" panose="02020603050405020304" pitchFamily="18" charset="0"/>
              </a:rPr>
              <a:t>Computer Science Accreditation Board (CSAB), </a:t>
            </a:r>
          </a:p>
          <a:p>
            <a:pPr marL="514350" indent="-514350">
              <a:lnSpc>
                <a:spcPct val="100000"/>
              </a:lnSpc>
              <a:spcBef>
                <a:spcPts val="0"/>
              </a:spcBef>
              <a:buFont typeface="+mj-lt"/>
              <a:buAutoNum type="arabicPeriod"/>
            </a:pPr>
            <a:r>
              <a:rPr lang="en-US" sz="2800" dirty="0">
                <a:solidFill>
                  <a:srgbClr val="000000"/>
                </a:solidFill>
                <a:latin typeface="Times New Roman" panose="02020603050405020304" pitchFamily="18" charset="0"/>
                <a:cs typeface="Times New Roman" panose="02020603050405020304" pitchFamily="18" charset="0"/>
              </a:rPr>
              <a:t>Institute of Electrical and Electronics Engineers (IEEE), </a:t>
            </a:r>
          </a:p>
          <a:p>
            <a:pPr marL="514350" indent="-514350">
              <a:lnSpc>
                <a:spcPct val="100000"/>
              </a:lnSpc>
              <a:spcBef>
                <a:spcPts val="0"/>
              </a:spcBef>
              <a:buFont typeface="+mj-lt"/>
              <a:buAutoNum type="arabicPeriod"/>
            </a:pPr>
            <a:r>
              <a:rPr lang="en-US" sz="2800" dirty="0">
                <a:solidFill>
                  <a:srgbClr val="000000"/>
                </a:solidFill>
                <a:latin typeface="Times New Roman" panose="02020603050405020304" pitchFamily="18" charset="0"/>
                <a:cs typeface="Times New Roman" panose="02020603050405020304" pitchFamily="18" charset="0"/>
              </a:rPr>
              <a:t>Institute of Industrial and Systems Engineers (IISE), </a:t>
            </a:r>
          </a:p>
          <a:p>
            <a:pPr marL="514350" indent="-514350">
              <a:lnSpc>
                <a:spcPct val="100000"/>
              </a:lnSpc>
              <a:spcBef>
                <a:spcPts val="0"/>
              </a:spcBef>
              <a:buFont typeface="+mj-lt"/>
              <a:buAutoNum type="arabicPeriod"/>
            </a:pPr>
            <a:r>
              <a:rPr lang="en-US" sz="2800" dirty="0">
                <a:solidFill>
                  <a:srgbClr val="000000"/>
                </a:solidFill>
                <a:latin typeface="Times New Roman" panose="02020603050405020304" pitchFamily="18" charset="0"/>
                <a:cs typeface="Times New Roman" panose="02020603050405020304" pitchFamily="18" charset="0"/>
              </a:rPr>
              <a:t>International Society of Automation (ISA), and the </a:t>
            </a:r>
          </a:p>
          <a:p>
            <a:pPr marL="514350" indent="-514350">
              <a:lnSpc>
                <a:spcPct val="100000"/>
              </a:lnSpc>
              <a:spcBef>
                <a:spcPts val="0"/>
              </a:spcBef>
              <a:buFont typeface="+mj-lt"/>
              <a:buAutoNum type="arabicPeriod"/>
            </a:pPr>
            <a:r>
              <a:rPr lang="en-US" sz="2800" dirty="0">
                <a:solidFill>
                  <a:srgbClr val="000000"/>
                </a:solidFill>
                <a:latin typeface="Times New Roman" panose="02020603050405020304" pitchFamily="18" charset="0"/>
                <a:cs typeface="Times New Roman" panose="02020603050405020304" pitchFamily="18" charset="0"/>
              </a:rPr>
              <a:t>Society of Automotive Engineers (SAE International)</a:t>
            </a:r>
          </a:p>
        </p:txBody>
      </p:sp>
    </p:spTree>
    <p:extLst>
      <p:ext uri="{BB962C8B-B14F-4D97-AF65-F5344CB8AC3E}">
        <p14:creationId xmlns:p14="http://schemas.microsoft.com/office/powerpoint/2010/main" val="691058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74F02-7F55-8339-D40D-2FDD21A57D09}"/>
              </a:ext>
            </a:extLst>
          </p:cNvPr>
          <p:cNvSpPr>
            <a:spLocks noGrp="1"/>
          </p:cNvSpPr>
          <p:nvPr>
            <p:ph type="title"/>
          </p:nvPr>
        </p:nvSpPr>
        <p:spPr/>
        <p:txBody>
          <a:bodyPr/>
          <a:lstStyle/>
          <a:p>
            <a:pPr algn="ctr"/>
            <a:r>
              <a:rPr lang="en-US" b="1" dirty="0">
                <a:solidFill>
                  <a:srgbClr val="00B050"/>
                </a:solidFill>
              </a:rPr>
              <a:t>SE Program Criterion 5</a:t>
            </a:r>
          </a:p>
        </p:txBody>
      </p:sp>
      <p:sp>
        <p:nvSpPr>
          <p:cNvPr id="3" name="Content Placeholder 2">
            <a:extLst>
              <a:ext uri="{FF2B5EF4-FFF2-40B4-BE49-F238E27FC236}">
                <a16:creationId xmlns:a16="http://schemas.microsoft.com/office/drawing/2014/main" id="{7632A075-76C3-1A0B-CEFB-7A1A5C24530F}"/>
              </a:ext>
            </a:extLst>
          </p:cNvPr>
          <p:cNvSpPr>
            <a:spLocks noGrp="1"/>
          </p:cNvSpPr>
          <p:nvPr>
            <p:ph idx="1"/>
          </p:nvPr>
        </p:nvSpPr>
        <p:spPr>
          <a:xfrm>
            <a:off x="1095022" y="1825625"/>
            <a:ext cx="10258778" cy="2317397"/>
          </a:xfrm>
        </p:spPr>
        <p:txBody>
          <a:bodyPr>
            <a:normAutofit lnSpcReduction="10000"/>
          </a:bodyPr>
          <a:lstStyle/>
          <a:p>
            <a:r>
              <a:rPr lang="en-US" dirty="0"/>
              <a:t>The SE Program Criteria can be found at:</a:t>
            </a:r>
          </a:p>
          <a:p>
            <a:r>
              <a:rPr lang="en-US" dirty="0">
                <a:hlinkClick r:id="rId2"/>
              </a:rPr>
              <a:t>https://www.abet.org/accreditation/accreditation-criteria/criteria-for-accrediting-engineering-programs-2022-2023/</a:t>
            </a:r>
            <a:endParaRPr lang="en-US" dirty="0"/>
          </a:p>
          <a:p>
            <a:pPr lvl="1"/>
            <a:r>
              <a:rPr lang="en-US" sz="2800" dirty="0"/>
              <a:t>by scrolling to and clicking on the last alphabetical entry in Section III</a:t>
            </a:r>
            <a:endParaRPr lang="en-US" dirty="0"/>
          </a:p>
        </p:txBody>
      </p:sp>
    </p:spTree>
    <p:extLst>
      <p:ext uri="{BB962C8B-B14F-4D97-AF65-F5344CB8AC3E}">
        <p14:creationId xmlns:p14="http://schemas.microsoft.com/office/powerpoint/2010/main" val="2165630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3AF88-C7A2-1E2D-54BD-DB241341A7B2}"/>
              </a:ext>
            </a:extLst>
          </p:cNvPr>
          <p:cNvSpPr>
            <a:spLocks noGrp="1"/>
          </p:cNvSpPr>
          <p:nvPr>
            <p:ph type="title"/>
          </p:nvPr>
        </p:nvSpPr>
        <p:spPr/>
        <p:txBody>
          <a:bodyPr>
            <a:normAutofit/>
          </a:bodyPr>
          <a:lstStyle/>
          <a:p>
            <a:pPr algn="ctr"/>
            <a:r>
              <a:rPr lang="en-US" sz="3200" b="1" i="1" dirty="0">
                <a:solidFill>
                  <a:srgbClr val="00B050"/>
                </a:solidFill>
              </a:rPr>
              <a:t>The curriculum must include the following topics:</a:t>
            </a:r>
            <a:endParaRPr lang="en-US" sz="3200" b="1" dirty="0">
              <a:solidFill>
                <a:srgbClr val="00B050"/>
              </a:solidFill>
            </a:endParaRPr>
          </a:p>
        </p:txBody>
      </p:sp>
      <p:sp>
        <p:nvSpPr>
          <p:cNvPr id="3" name="Content Placeholder 2">
            <a:extLst>
              <a:ext uri="{FF2B5EF4-FFF2-40B4-BE49-F238E27FC236}">
                <a16:creationId xmlns:a16="http://schemas.microsoft.com/office/drawing/2014/main" id="{97A3DD49-20D2-DD68-66ED-CE8916E6C19F}"/>
              </a:ext>
            </a:extLst>
          </p:cNvPr>
          <p:cNvSpPr>
            <a:spLocks noGrp="1"/>
          </p:cNvSpPr>
          <p:nvPr>
            <p:ph idx="1"/>
          </p:nvPr>
        </p:nvSpPr>
        <p:spPr>
          <a:xfrm>
            <a:off x="936978" y="1622425"/>
            <a:ext cx="10464800" cy="2960864"/>
          </a:xfrm>
        </p:spPr>
        <p:txBody>
          <a:bodyPr>
            <a:noAutofit/>
          </a:bodyPr>
          <a:lstStyle/>
          <a:p>
            <a:pPr>
              <a:lnSpc>
                <a:spcPct val="100000"/>
              </a:lnSpc>
              <a:spcBef>
                <a:spcPts val="0"/>
              </a:spcBef>
              <a:spcAft>
                <a:spcPts val="600"/>
              </a:spcAft>
            </a:pPr>
            <a:r>
              <a:rPr lang="en-US" i="1" dirty="0"/>
              <a:t>‘Advanced mathematics, including probability and statistics, and computing fundamentals, with practical applications thereof.”</a:t>
            </a:r>
            <a:endParaRPr lang="en-US" dirty="0"/>
          </a:p>
          <a:p>
            <a:pPr>
              <a:lnSpc>
                <a:spcPct val="100000"/>
              </a:lnSpc>
              <a:spcBef>
                <a:spcPts val="0"/>
              </a:spcBef>
              <a:spcAft>
                <a:spcPts val="600"/>
              </a:spcAft>
            </a:pPr>
            <a:r>
              <a:rPr lang="en-US" i="1" dirty="0"/>
              <a:t>‘Engineering topics necessary to define, synthesize, analyze, design, and evaluate complex systems containing hardware and software, and human elements (where appropriate), in a holistic manner across the lifecycle.”</a:t>
            </a:r>
          </a:p>
          <a:p>
            <a:pPr marL="0" indent="0">
              <a:lnSpc>
                <a:spcPct val="100000"/>
              </a:lnSpc>
              <a:spcBef>
                <a:spcPts val="0"/>
              </a:spcBef>
              <a:buNone/>
            </a:pPr>
            <a:endParaRPr lang="en-US" dirty="0"/>
          </a:p>
        </p:txBody>
      </p:sp>
    </p:spTree>
    <p:extLst>
      <p:ext uri="{BB962C8B-B14F-4D97-AF65-F5344CB8AC3E}">
        <p14:creationId xmlns:p14="http://schemas.microsoft.com/office/powerpoint/2010/main" val="824243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0DD9E-5A8A-9C22-BF8A-B8D6C69C5263}"/>
              </a:ext>
            </a:extLst>
          </p:cNvPr>
          <p:cNvSpPr>
            <a:spLocks noGrp="1"/>
          </p:cNvSpPr>
          <p:nvPr>
            <p:ph type="title"/>
          </p:nvPr>
        </p:nvSpPr>
        <p:spPr/>
        <p:txBody>
          <a:bodyPr/>
          <a:lstStyle/>
          <a:p>
            <a:pPr algn="ctr"/>
            <a:r>
              <a:rPr lang="en-US" b="1" dirty="0">
                <a:solidFill>
                  <a:srgbClr val="00B050"/>
                </a:solidFill>
              </a:rPr>
              <a:t>SE Program Criterion 6</a:t>
            </a:r>
          </a:p>
        </p:txBody>
      </p:sp>
      <p:sp>
        <p:nvSpPr>
          <p:cNvPr id="3" name="Content Placeholder 2">
            <a:extLst>
              <a:ext uri="{FF2B5EF4-FFF2-40B4-BE49-F238E27FC236}">
                <a16:creationId xmlns:a16="http://schemas.microsoft.com/office/drawing/2014/main" id="{B6617F6B-583A-1A4F-4902-E5AA939CF57D}"/>
              </a:ext>
            </a:extLst>
          </p:cNvPr>
          <p:cNvSpPr>
            <a:spLocks noGrp="1"/>
          </p:cNvSpPr>
          <p:nvPr>
            <p:ph idx="1"/>
          </p:nvPr>
        </p:nvSpPr>
        <p:spPr>
          <a:xfrm>
            <a:off x="925689" y="1825625"/>
            <a:ext cx="9821334" cy="2373842"/>
          </a:xfrm>
        </p:spPr>
        <p:txBody>
          <a:bodyPr/>
          <a:lstStyle/>
          <a:p>
            <a:pPr marL="0" indent="0">
              <a:buNone/>
            </a:pPr>
            <a:r>
              <a:rPr lang="en-US" dirty="0"/>
              <a:t>“</a:t>
            </a:r>
            <a:r>
              <a:rPr lang="en-US" i="1" dirty="0"/>
              <a:t>The program shall demonstrate that those faculty members teaching courses that are primarily design in content are qualified to teach the subject matter by virtue of education and experience or professional licensure.”</a:t>
            </a:r>
          </a:p>
          <a:p>
            <a:pPr marL="0" indent="0">
              <a:buNone/>
            </a:pPr>
            <a:endParaRPr lang="en-US" i="1" dirty="0"/>
          </a:p>
        </p:txBody>
      </p:sp>
      <p:sp>
        <p:nvSpPr>
          <p:cNvPr id="4" name="TextBox 3">
            <a:extLst>
              <a:ext uri="{FF2B5EF4-FFF2-40B4-BE49-F238E27FC236}">
                <a16:creationId xmlns:a16="http://schemas.microsoft.com/office/drawing/2014/main" id="{F6112639-A636-681A-B2C8-92EFC420BB57}"/>
              </a:ext>
            </a:extLst>
          </p:cNvPr>
          <p:cNvSpPr txBox="1"/>
          <p:nvPr/>
        </p:nvSpPr>
        <p:spPr>
          <a:xfrm>
            <a:off x="824088" y="4165600"/>
            <a:ext cx="10020692" cy="461665"/>
          </a:xfrm>
          <a:prstGeom prst="rect">
            <a:avLst/>
          </a:prstGeom>
          <a:noFill/>
          <a:ln w="28575">
            <a:solidFill>
              <a:schemeClr val="tx1"/>
            </a:solidFill>
          </a:ln>
        </p:spPr>
        <p:txBody>
          <a:bodyPr wrap="none" rtlCol="0">
            <a:spAutoFit/>
          </a:bodyPr>
          <a:lstStyle/>
          <a:p>
            <a:r>
              <a:rPr lang="en-US" sz="2400" dirty="0"/>
              <a:t>To be ABET accredited, an SE program must also satisfy EAC General Criterion 6</a:t>
            </a:r>
          </a:p>
        </p:txBody>
      </p:sp>
    </p:spTree>
    <p:extLst>
      <p:ext uri="{BB962C8B-B14F-4D97-AF65-F5344CB8AC3E}">
        <p14:creationId xmlns:p14="http://schemas.microsoft.com/office/powerpoint/2010/main" val="19135324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2035</TotalTime>
  <Words>736</Words>
  <Application>Microsoft Macintosh PowerPoint</Application>
  <PresentationFormat>Widescreen</PresentationFormat>
  <Paragraphs>96</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Cambria</vt:lpstr>
      <vt:lpstr>Egyptienne F LT Std</vt:lpstr>
      <vt:lpstr>EgyptienneF-Roman</vt:lpstr>
      <vt:lpstr>Times New Roman</vt:lpstr>
      <vt:lpstr>Office Theme</vt:lpstr>
      <vt:lpstr>ABET Criteria for accrediting systems engineering programs</vt:lpstr>
      <vt:lpstr>What is ABET?</vt:lpstr>
      <vt:lpstr>2023-24/2022-23 Evaluation Comparisons</vt:lpstr>
      <vt:lpstr>EAC General Criteria</vt:lpstr>
      <vt:lpstr>What are program criteria?</vt:lpstr>
      <vt:lpstr>The seven EAC co-lead societies that sponsor systems engineering</vt:lpstr>
      <vt:lpstr>SE Program Criterion 5</vt:lpstr>
      <vt:lpstr>The curriculum must include the following topics:</vt:lpstr>
      <vt:lpstr>SE Program Criterion 6</vt:lpstr>
      <vt:lpstr>Four Useful References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Dick Fairley</dc:creator>
  <cp:lastModifiedBy>S M White</cp:lastModifiedBy>
  <cp:revision>6</cp:revision>
  <dcterms:created xsi:type="dcterms:W3CDTF">2023-05-06T12:43:32Z</dcterms:created>
  <dcterms:modified xsi:type="dcterms:W3CDTF">2023-05-20T20:01:50Z</dcterms:modified>
</cp:coreProperties>
</file>