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678" r:id="rId2"/>
  </p:sldMasterIdLst>
  <p:notesMasterIdLst>
    <p:notesMasterId r:id="rId13"/>
  </p:notesMasterIdLst>
  <p:sldIdLst>
    <p:sldId id="256" r:id="rId3"/>
    <p:sldId id="780" r:id="rId4"/>
    <p:sldId id="781" r:id="rId5"/>
    <p:sldId id="782" r:id="rId6"/>
    <p:sldId id="761" r:id="rId7"/>
    <p:sldId id="778" r:id="rId8"/>
    <p:sldId id="777" r:id="rId9"/>
    <p:sldId id="779" r:id="rId10"/>
    <p:sldId id="774" r:id="rId11"/>
    <p:sldId id="270"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3"/>
    <p:restoredTop sz="94651"/>
  </p:normalViewPr>
  <p:slideViewPr>
    <p:cSldViewPr snapToGrid="0" snapToObjects="1">
      <p:cViewPr>
        <p:scale>
          <a:sx n="90" d="100"/>
          <a:sy n="90" d="100"/>
        </p:scale>
        <p:origin x="1120" y="768"/>
      </p:cViewPr>
      <p:guideLst/>
    </p:cSldViewPr>
  </p:slideViewPr>
  <p:notesTextViewPr>
    <p:cViewPr>
      <p:scale>
        <a:sx n="1" d="1"/>
        <a:sy n="1" d="1"/>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w Images">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4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r>
              <a:rPr lang="en-US"/>
              <a:t>Click to edit Master title style</a:t>
            </a:r>
            <a:endParaRPr/>
          </a:p>
        </p:txBody>
      </p:sp>
      <p:sp>
        <p:nvSpPr>
          <p:cNvPr id="58" name="Shape 58"/>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8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r>
              <a:rPr lang="en-US"/>
              <a:t>Click to edit Master subtitle style</a:t>
            </a:r>
            <a:endParaRPr/>
          </a:p>
        </p:txBody>
      </p:sp>
      <p:pic>
        <p:nvPicPr>
          <p:cNvPr id="59" name="Shape 59"/>
          <p:cNvPicPr preferRelativeResize="0"/>
          <p:nvPr/>
        </p:nvPicPr>
        <p:blipFill rotWithShape="1">
          <a:blip r:embed="rId2">
            <a:alphaModFix/>
          </a:blip>
          <a:srcRect/>
          <a:stretch/>
        </p:blipFill>
        <p:spPr>
          <a:xfrm>
            <a:off x="0" y="1084587"/>
            <a:ext cx="1823679" cy="1823679"/>
          </a:xfrm>
          <a:prstGeom prst="rect">
            <a:avLst/>
          </a:prstGeom>
          <a:noFill/>
          <a:ln>
            <a:noFill/>
          </a:ln>
        </p:spPr>
      </p:pic>
      <p:pic>
        <p:nvPicPr>
          <p:cNvPr id="60" name="Shape 60"/>
          <p:cNvPicPr preferRelativeResize="0"/>
          <p:nvPr/>
        </p:nvPicPr>
        <p:blipFill rotWithShape="1">
          <a:blip r:embed="rId3">
            <a:alphaModFix/>
          </a:blip>
          <a:srcRect/>
          <a:stretch/>
        </p:blipFill>
        <p:spPr>
          <a:xfrm>
            <a:off x="1828800" y="1074510"/>
            <a:ext cx="1825874" cy="1825874"/>
          </a:xfrm>
          <a:prstGeom prst="rect">
            <a:avLst/>
          </a:prstGeom>
          <a:noFill/>
          <a:ln>
            <a:noFill/>
          </a:ln>
        </p:spPr>
      </p:pic>
      <p:pic>
        <p:nvPicPr>
          <p:cNvPr id="61" name="Shape 61"/>
          <p:cNvPicPr preferRelativeResize="0"/>
          <p:nvPr/>
        </p:nvPicPr>
        <p:blipFill rotWithShape="1">
          <a:blip r:embed="rId4">
            <a:alphaModFix/>
          </a:blip>
          <a:srcRect/>
          <a:stretch/>
        </p:blipFill>
        <p:spPr>
          <a:xfrm>
            <a:off x="3657600" y="1084587"/>
            <a:ext cx="1825874" cy="1825874"/>
          </a:xfrm>
          <a:prstGeom prst="rect">
            <a:avLst/>
          </a:prstGeom>
          <a:noFill/>
          <a:ln>
            <a:noFill/>
          </a:ln>
        </p:spPr>
      </p:pic>
      <p:pic>
        <p:nvPicPr>
          <p:cNvPr id="62" name="Shape 62"/>
          <p:cNvPicPr preferRelativeResize="0"/>
          <p:nvPr/>
        </p:nvPicPr>
        <p:blipFill rotWithShape="1">
          <a:blip r:embed="rId5">
            <a:alphaModFix/>
          </a:blip>
          <a:srcRect/>
          <a:stretch/>
        </p:blipFill>
        <p:spPr>
          <a:xfrm>
            <a:off x="5486400" y="1084587"/>
            <a:ext cx="1825874" cy="1825874"/>
          </a:xfrm>
          <a:prstGeom prst="rect">
            <a:avLst/>
          </a:prstGeom>
          <a:noFill/>
          <a:ln>
            <a:noFill/>
          </a:ln>
        </p:spPr>
      </p:pic>
      <p:pic>
        <p:nvPicPr>
          <p:cNvPr id="63" name="Shape 63"/>
          <p:cNvPicPr preferRelativeResize="0"/>
          <p:nvPr/>
        </p:nvPicPr>
        <p:blipFill rotWithShape="1">
          <a:blip r:embed="rId6">
            <a:alphaModFix/>
          </a:blip>
          <a:srcRect/>
          <a:stretch/>
        </p:blipFill>
        <p:spPr>
          <a:xfrm>
            <a:off x="7315200" y="1084587"/>
            <a:ext cx="1825874" cy="182587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ntent Slide_BulletsTextObjectRight">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27" name="Shape 12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body" idx="2"/>
          </p:nvPr>
        </p:nvSpPr>
        <p:spPr>
          <a:xfrm>
            <a:off x="410743" y="4656488"/>
            <a:ext cx="4062403"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body" idx="3"/>
          </p:nvPr>
        </p:nvSpPr>
        <p:spPr>
          <a:xfrm>
            <a:off x="396815" y="1825625"/>
            <a:ext cx="4076331" cy="2659878"/>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4"/>
          </p:nvPr>
        </p:nvSpPr>
        <p:spPr>
          <a:xfrm>
            <a:off x="4606505" y="1825625"/>
            <a:ext cx="420969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13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Slide_TextA">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34" name="Shape 134"/>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body" idx="2"/>
          </p:nvPr>
        </p:nvSpPr>
        <p:spPr>
          <a:xfrm>
            <a:off x="410743" y="1839148"/>
            <a:ext cx="8405453" cy="79284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3"/>
          </p:nvPr>
        </p:nvSpPr>
        <p:spPr>
          <a:xfrm>
            <a:off x="396815" y="2706131"/>
            <a:ext cx="8419381" cy="2545491"/>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body" idx="4"/>
          </p:nvPr>
        </p:nvSpPr>
        <p:spPr>
          <a:xfrm>
            <a:off x="396815" y="5348467"/>
            <a:ext cx="8419381" cy="59513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Arial"/>
              <a:buChar char="●"/>
              <a:defRPr sz="1800" b="1" i="1" u="none" strike="noStrike" cap="none">
                <a:solidFill>
                  <a:srgbClr val="0066A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Slide_TextTwoColumn">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40" name="Shape 140"/>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body" idx="2"/>
          </p:nvPr>
        </p:nvSpPr>
        <p:spPr>
          <a:xfrm>
            <a:off x="410743" y="1825625"/>
            <a:ext cx="8405453" cy="226446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3"/>
          </p:nvPr>
        </p:nvSpPr>
        <p:spPr>
          <a:xfrm>
            <a:off x="396815" y="4213653"/>
            <a:ext cx="4076331" cy="1755825"/>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4"/>
          </p:nvPr>
        </p:nvSpPr>
        <p:spPr>
          <a:xfrm>
            <a:off x="4606505" y="4213653"/>
            <a:ext cx="4209691" cy="1755826"/>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Slide_OneColumnBullets">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3" name="Shape 83"/>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396815" y="1825625"/>
            <a:ext cx="8419381"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7" name="Shape 8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3"/>
          </p:nvPr>
        </p:nvSpPr>
        <p:spPr>
          <a:xfrm>
            <a:off x="473986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Slide_TwoColumnBulletsGraphic">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2" name="Shape 92"/>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3"/>
          </p:nvPr>
        </p:nvSpPr>
        <p:spPr>
          <a:xfrm>
            <a:off x="4621213" y="1825625"/>
            <a:ext cx="4195762" cy="4143375"/>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ntent Slide_TwoColumnBullets2Graphics">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97" name="Shape 9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3"/>
          </p:nvPr>
        </p:nvSpPr>
        <p:spPr>
          <a:xfrm>
            <a:off x="4621213" y="1825625"/>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4"/>
          </p:nvPr>
        </p:nvSpPr>
        <p:spPr>
          <a:xfrm>
            <a:off x="4621213" y="3976866"/>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Slide_BulletsTextObject">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03" name="Shape 103"/>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3"/>
          </p:nvPr>
        </p:nvSpPr>
        <p:spPr>
          <a:xfrm>
            <a:off x="4621213" y="3286898"/>
            <a:ext cx="4195762" cy="26825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body" idx="4"/>
          </p:nvPr>
        </p:nvSpPr>
        <p:spPr>
          <a:xfrm>
            <a:off x="4621213" y="1825625"/>
            <a:ext cx="4195762"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Slide_ObjectTextBullets">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09" name="Shape 109"/>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body" idx="2"/>
          </p:nvPr>
        </p:nvSpPr>
        <p:spPr>
          <a:xfrm>
            <a:off x="4621213" y="1825625"/>
            <a:ext cx="4195762" cy="1312991"/>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3"/>
          </p:nvPr>
        </p:nvSpPr>
        <p:spPr>
          <a:xfrm>
            <a:off x="4621602" y="3286898"/>
            <a:ext cx="4194983" cy="2682581"/>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body" idx="4"/>
          </p:nvPr>
        </p:nvSpPr>
        <p:spPr>
          <a:xfrm>
            <a:off x="396815" y="1825625"/>
            <a:ext cx="4076331"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ntent Slide_Bullets3Objects">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15" name="Shape 115"/>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396816" y="1825625"/>
            <a:ext cx="4076330" cy="1992613"/>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body" idx="3"/>
          </p:nvPr>
        </p:nvSpPr>
        <p:spPr>
          <a:xfrm>
            <a:off x="4621213" y="1825625"/>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4"/>
          </p:nvPr>
        </p:nvSpPr>
        <p:spPr>
          <a:xfrm>
            <a:off x="4621213" y="3976866"/>
            <a:ext cx="4195762"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5"/>
          </p:nvPr>
        </p:nvSpPr>
        <p:spPr>
          <a:xfrm>
            <a:off x="396815" y="3976866"/>
            <a:ext cx="4076331" cy="1992613"/>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ontent Slide_BulletsSmallObjectLarge">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122" name="Shape 122"/>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body" idx="2"/>
          </p:nvPr>
        </p:nvSpPr>
        <p:spPr>
          <a:xfrm>
            <a:off x="396816" y="1825625"/>
            <a:ext cx="2890081"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body" idx="3"/>
          </p:nvPr>
        </p:nvSpPr>
        <p:spPr>
          <a:xfrm>
            <a:off x="3459892" y="1825626"/>
            <a:ext cx="5357083" cy="4143854"/>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chemeClr val="dk1"/>
              </a:buClr>
              <a:buSzPct val="100000"/>
              <a:buFont typeface="Arial"/>
              <a:buChar char="●"/>
              <a:defRPr sz="1800" b="0" i="1"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11.gif"/><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0.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pic>
        <p:nvPicPr>
          <p:cNvPr id="51" name="Shape 51"/>
          <p:cNvPicPr preferRelativeResize="0"/>
          <p:nvPr/>
        </p:nvPicPr>
        <p:blipFill rotWithShape="1">
          <a:blip r:embed="rId3">
            <a:alphaModFix/>
          </a:blip>
          <a:srcRect/>
          <a:stretch/>
        </p:blipFill>
        <p:spPr>
          <a:xfrm>
            <a:off x="-3750" y="-13772"/>
            <a:ext cx="9144002" cy="6854998"/>
          </a:xfrm>
          <a:prstGeom prst="rect">
            <a:avLst/>
          </a:prstGeom>
          <a:noFill/>
          <a:ln>
            <a:noFill/>
          </a:ln>
        </p:spPr>
      </p:pic>
      <p:pic>
        <p:nvPicPr>
          <p:cNvPr id="52" name="Shape 52"/>
          <p:cNvPicPr preferRelativeResize="0"/>
          <p:nvPr/>
        </p:nvPicPr>
        <p:blipFill rotWithShape="1">
          <a:blip r:embed="rId4">
            <a:alphaModFix/>
          </a:blip>
          <a:srcRect/>
          <a:stretch/>
        </p:blipFill>
        <p:spPr>
          <a:xfrm>
            <a:off x="-3750" y="5021485"/>
            <a:ext cx="9143998" cy="1841341"/>
          </a:xfrm>
          <a:prstGeom prst="rect">
            <a:avLst/>
          </a:prstGeom>
          <a:noFill/>
          <a:ln>
            <a:noFill/>
          </a:ln>
        </p:spPr>
      </p:pic>
      <p:pic>
        <p:nvPicPr>
          <p:cNvPr id="53" name="Shape 53"/>
          <p:cNvPicPr preferRelativeResize="0"/>
          <p:nvPr/>
        </p:nvPicPr>
        <p:blipFill rotWithShape="1">
          <a:blip r:embed="rId5">
            <a:alphaModFix/>
          </a:blip>
          <a:srcRect/>
          <a:stretch/>
        </p:blipFill>
        <p:spPr>
          <a:xfrm>
            <a:off x="-3750" y="-13775"/>
            <a:ext cx="9144000" cy="927415"/>
          </a:xfrm>
          <a:prstGeom prst="rect">
            <a:avLst/>
          </a:prstGeom>
          <a:noFill/>
          <a:ln>
            <a:noFill/>
          </a:ln>
        </p:spPr>
      </p:pic>
      <p:pic>
        <p:nvPicPr>
          <p:cNvPr id="54" name="Shape 54"/>
          <p:cNvPicPr preferRelativeResize="0"/>
          <p:nvPr/>
        </p:nvPicPr>
        <p:blipFill rotWithShape="1">
          <a:blip r:embed="rId6">
            <a:alphaModFix/>
          </a:blip>
          <a:srcRect r="2161"/>
          <a:stretch/>
        </p:blipFill>
        <p:spPr>
          <a:xfrm>
            <a:off x="7676211" y="6080769"/>
            <a:ext cx="1143673" cy="665889"/>
          </a:xfrm>
          <a:prstGeom prst="rect">
            <a:avLst/>
          </a:prstGeom>
          <a:noFill/>
          <a:ln>
            <a:noFill/>
          </a:ln>
        </p:spPr>
      </p:pic>
      <p:sp>
        <p:nvSpPr>
          <p:cNvPr id="55" name="Shape 55"/>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chemeClr val="lt1"/>
                </a:solidFill>
                <a:latin typeface="Calibri"/>
                <a:ea typeface="Calibri"/>
                <a:cs typeface="Calibri"/>
                <a:sym typeface="Calibri"/>
              </a:rPr>
              <a:t>‹#›</a:t>
            </a:fld>
            <a:endParaRPr lang="en" sz="1200" b="0" i="0" u="none" strike="noStrike" cap="none" dirty="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pic>
        <p:nvPicPr>
          <p:cNvPr id="77" name="Shape 77"/>
          <p:cNvPicPr preferRelativeResize="0"/>
          <p:nvPr/>
        </p:nvPicPr>
        <p:blipFill rotWithShape="1">
          <a:blip r:embed="rId14">
            <a:alphaModFix/>
          </a:blip>
          <a:srcRect/>
          <a:stretch/>
        </p:blipFill>
        <p:spPr>
          <a:xfrm>
            <a:off x="0" y="5941775"/>
            <a:ext cx="9144220" cy="922725"/>
          </a:xfrm>
          <a:prstGeom prst="rect">
            <a:avLst/>
          </a:prstGeom>
          <a:noFill/>
          <a:ln>
            <a:noFill/>
          </a:ln>
        </p:spPr>
      </p:pic>
      <p:sp>
        <p:nvSpPr>
          <p:cNvPr id="78" name="Shape 78"/>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0066A1"/>
                </a:solidFill>
                <a:latin typeface="Calibri"/>
                <a:ea typeface="Calibri"/>
                <a:cs typeface="Calibri"/>
                <a:sym typeface="Calibri"/>
              </a:rPr>
              <a:t>‹#›</a:t>
            </a:fld>
            <a:endParaRPr lang="en" sz="1200" b="0" i="0" u="none" strike="noStrike" cap="none" dirty="0">
              <a:solidFill>
                <a:srgbClr val="0066A1"/>
              </a:solidFill>
              <a:latin typeface="Calibri"/>
              <a:ea typeface="Calibri"/>
              <a:cs typeface="Calibri"/>
              <a:sym typeface="Calibri"/>
            </a:endParaRPr>
          </a:p>
        </p:txBody>
      </p:sp>
      <p:pic>
        <p:nvPicPr>
          <p:cNvPr id="79" name="Shape 79"/>
          <p:cNvPicPr preferRelativeResize="0"/>
          <p:nvPr/>
        </p:nvPicPr>
        <p:blipFill rotWithShape="1">
          <a:blip r:embed="rId15">
            <a:alphaModFix/>
          </a:blip>
          <a:srcRect/>
          <a:stretch/>
        </p:blipFill>
        <p:spPr>
          <a:xfrm>
            <a:off x="0" y="-9950"/>
            <a:ext cx="9143998" cy="922727"/>
          </a:xfrm>
          <a:prstGeom prst="rect">
            <a:avLst/>
          </a:prstGeom>
          <a:noFill/>
          <a:ln>
            <a:noFill/>
          </a:ln>
        </p:spPr>
      </p:pic>
      <p:pic>
        <p:nvPicPr>
          <p:cNvPr id="80" name="Shape 80"/>
          <p:cNvPicPr preferRelativeResize="0"/>
          <p:nvPr/>
        </p:nvPicPr>
        <p:blipFill rotWithShape="1">
          <a:blip r:embed="rId16">
            <a:alphaModFix/>
          </a:blip>
          <a:srcRect/>
          <a:stretch/>
        </p:blipFill>
        <p:spPr>
          <a:xfrm>
            <a:off x="7802096" y="6078746"/>
            <a:ext cx="1145704" cy="3555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forms/about/?utm_source=product&amp;utm_medium=forms_logo&amp;utm_campaign=for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em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674225" y="3163100"/>
            <a:ext cx="8157258" cy="1170140"/>
          </a:xfrm>
          <a:prstGeom prst="rect">
            <a:avLst/>
          </a:prstGeom>
          <a:noFill/>
          <a:ln>
            <a:noFill/>
          </a:ln>
        </p:spPr>
        <p:txBody>
          <a:bodyPr wrap="square" lIns="91425" tIns="45700" rIns="91425" bIns="45700" anchor="t" anchorCtr="0">
            <a:noAutofit/>
          </a:bodyPr>
          <a:lstStyle/>
          <a:p>
            <a:pPr marL="0" marR="0" lvl="0" indent="-279400" algn="ctr" rtl="0">
              <a:lnSpc>
                <a:spcPct val="90000"/>
              </a:lnSpc>
              <a:spcBef>
                <a:spcPts val="0"/>
              </a:spcBef>
              <a:buClr>
                <a:srgbClr val="0066A1"/>
              </a:buClr>
              <a:buSzPct val="100000"/>
              <a:buFont typeface="Calibri"/>
              <a:buNone/>
            </a:pPr>
            <a:r>
              <a:rPr lang="en-US" b="1" i="0" u="none" strike="noStrike" cap="none" dirty="0">
                <a:solidFill>
                  <a:srgbClr val="0066A1"/>
                </a:solidFill>
                <a:latin typeface="Calibri"/>
                <a:ea typeface="Calibri"/>
                <a:cs typeface="Calibri"/>
                <a:sym typeface="Calibri"/>
              </a:rPr>
              <a:t>Women in Systems Engineering (WISE) Report</a:t>
            </a:r>
            <a:endParaRPr b="1" i="0" u="none" strike="noStrike" cap="none" dirty="0">
              <a:solidFill>
                <a:srgbClr val="0066A1"/>
              </a:solidFill>
              <a:latin typeface="Calibri"/>
              <a:ea typeface="Calibri"/>
              <a:cs typeface="Calibri"/>
              <a:sym typeface="Calibri"/>
            </a:endParaRPr>
          </a:p>
        </p:txBody>
      </p:sp>
      <p:sp>
        <p:nvSpPr>
          <p:cNvPr id="155" name="Shape 155"/>
          <p:cNvSpPr txBox="1">
            <a:spLocks noGrp="1"/>
          </p:cNvSpPr>
          <p:nvPr>
            <p:ph type="subTitle" idx="1"/>
          </p:nvPr>
        </p:nvSpPr>
        <p:spPr>
          <a:xfrm>
            <a:off x="218404" y="4483711"/>
            <a:ext cx="8730341" cy="1244282"/>
          </a:xfrm>
          <a:prstGeom prst="rect">
            <a:avLst/>
          </a:prstGeom>
          <a:noFill/>
          <a:ln>
            <a:noFill/>
          </a:ln>
        </p:spPr>
        <p:txBody>
          <a:bodyPr wrap="square" lIns="91425" tIns="45700" rIns="91425" bIns="45700" anchor="t" anchorCtr="0">
            <a:noAutofit/>
          </a:bodyPr>
          <a:lstStyle/>
          <a:p>
            <a:pPr indent="-177800" algn="ctr">
              <a:spcBef>
                <a:spcPts val="0"/>
              </a:spcBef>
            </a:pPr>
            <a:r>
              <a:rPr lang="en-US" dirty="0">
                <a:solidFill>
                  <a:schemeClr val="tx2">
                    <a:lumMod val="50000"/>
                  </a:schemeClr>
                </a:solidFill>
              </a:rPr>
              <a:t>Stephanie</a:t>
            </a:r>
            <a:r>
              <a:rPr lang="en-US" dirty="0"/>
              <a:t> </a:t>
            </a:r>
            <a:r>
              <a:rPr lang="en-US" dirty="0">
                <a:solidFill>
                  <a:schemeClr val="tx2">
                    <a:lumMod val="50000"/>
                  </a:schemeClr>
                </a:solidFill>
              </a:rPr>
              <a:t>White, Systems Council Past-President</a:t>
            </a:r>
          </a:p>
          <a:p>
            <a:pPr indent="-177800" algn="ctr">
              <a:spcBef>
                <a:spcPts val="0"/>
              </a:spcBef>
            </a:pPr>
            <a:endParaRPr lang="en-US" dirty="0">
              <a:solidFill>
                <a:schemeClr val="tx2">
                  <a:lumMod val="50000"/>
                </a:schemeClr>
              </a:solidFill>
            </a:endParaRPr>
          </a:p>
          <a:p>
            <a:pPr lvl="0" indent="-177800" algn="ctr">
              <a:spcBef>
                <a:spcPts val="0"/>
              </a:spcBef>
            </a:pPr>
            <a:r>
              <a:rPr lang="en-US" dirty="0">
                <a:solidFill>
                  <a:schemeClr val="tx2">
                    <a:lumMod val="50000"/>
                  </a:schemeClr>
                </a:solidFill>
              </a:rPr>
              <a:t>AdCom Meeting, April 24,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 name="Title 1">
            <a:extLst>
              <a:ext uri="{FF2B5EF4-FFF2-40B4-BE49-F238E27FC236}">
                <a16:creationId xmlns:a16="http://schemas.microsoft.com/office/drawing/2014/main" id="{E3F7A35E-B30F-EC43-9869-1ABE00E841B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66E2B1E-ED1D-0F42-8535-8232960B6440}"/>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106B1121-9572-AB43-8AB1-B7762044FBC2}"/>
              </a:ext>
            </a:extLst>
          </p:cNvPr>
          <p:cNvSpPr>
            <a:spLocks noGrp="1"/>
          </p:cNvSpPr>
          <p:nvPr>
            <p:ph type="body" idx="2"/>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CBB76F-3537-CB46-A101-BFFD60CFAE75}"/>
              </a:ext>
            </a:extLst>
          </p:cNvPr>
          <p:cNvSpPr>
            <a:spLocks noGrp="1"/>
          </p:cNvSpPr>
          <p:nvPr>
            <p:ph type="ctrTitle"/>
          </p:nvPr>
        </p:nvSpPr>
        <p:spPr/>
        <p:txBody>
          <a:bodyPr/>
          <a:lstStyle/>
          <a:p>
            <a:r>
              <a:rPr lang="en-US" dirty="0"/>
              <a:t>A proposal leading to a motion</a:t>
            </a:r>
          </a:p>
        </p:txBody>
      </p:sp>
      <p:sp>
        <p:nvSpPr>
          <p:cNvPr id="8" name="Text Placeholder 7">
            <a:extLst>
              <a:ext uri="{FF2B5EF4-FFF2-40B4-BE49-F238E27FC236}">
                <a16:creationId xmlns:a16="http://schemas.microsoft.com/office/drawing/2014/main" id="{64B86BC6-9AEA-CB4D-9193-0E6569DCAC87}"/>
              </a:ext>
            </a:extLst>
          </p:cNvPr>
          <p:cNvSpPr>
            <a:spLocks noGrp="1"/>
          </p:cNvSpPr>
          <p:nvPr>
            <p:ph type="body" idx="2"/>
          </p:nvPr>
        </p:nvSpPr>
        <p:spPr>
          <a:xfrm>
            <a:off x="396815" y="1473200"/>
            <a:ext cx="8419381" cy="4496279"/>
          </a:xfrm>
        </p:spPr>
        <p:txBody>
          <a:bodyPr/>
          <a:lstStyle/>
          <a:p>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The IEEE Systems Council proposes to create a page on the Council's website dedicated to Women in Systems Engineering</a:t>
            </a:r>
          </a:p>
          <a:p>
            <a:r>
              <a:rPr lang="en-US" sz="2800" dirty="0">
                <a:solidFill>
                  <a:srgbClr val="202124"/>
                </a:solidFill>
                <a:latin typeface="Calibri" panose="020F0502020204030204" pitchFamily="34" charset="0"/>
                <a:cs typeface="Calibri" panose="020F0502020204030204" pitchFamily="34" charset="0"/>
              </a:rPr>
              <a:t>Systems Council shall send email to women in the field and invite them to tell their stories</a:t>
            </a:r>
          </a:p>
          <a:p>
            <a:pPr lvl="1"/>
            <a:r>
              <a:rPr lang="en-US" sz="2800" dirty="0">
                <a:solidFill>
                  <a:srgbClr val="202124"/>
                </a:solidFill>
                <a:latin typeface="Calibri" panose="020F0502020204030204" pitchFamily="34" charset="0"/>
                <a:cs typeface="Calibri" panose="020F0502020204030204" pitchFamily="34" charset="0"/>
              </a:rPr>
              <a:t>How they entered the field of systems engineering</a:t>
            </a:r>
          </a:p>
          <a:p>
            <a:pPr lvl="1"/>
            <a:r>
              <a:rPr lang="en-US" sz="2800" dirty="0">
                <a:solidFill>
                  <a:srgbClr val="202124"/>
                </a:solidFill>
                <a:latin typeface="Calibri" panose="020F0502020204030204" pitchFamily="34" charset="0"/>
                <a:cs typeface="Calibri" panose="020F0502020204030204" pitchFamily="34" charset="0"/>
              </a:rPr>
              <a:t>What they find interesting or exciting about systems engineering</a:t>
            </a:r>
          </a:p>
          <a:p>
            <a:pPr lvl="1"/>
            <a:r>
              <a:rPr lang="en-US" sz="2800" dirty="0">
                <a:solidFill>
                  <a:srgbClr val="202124"/>
                </a:solidFill>
                <a:latin typeface="Calibri" panose="020F0502020204030204" pitchFamily="34" charset="0"/>
                <a:cs typeface="Calibri" panose="020F0502020204030204" pitchFamily="34" charset="0"/>
              </a:rPr>
              <a:t>What advice they have for women just starting out</a:t>
            </a:r>
          </a:p>
          <a:p>
            <a:pPr lvl="1"/>
            <a:endParaRPr lang="en-US" dirty="0"/>
          </a:p>
        </p:txBody>
      </p:sp>
    </p:spTree>
    <p:extLst>
      <p:ext uri="{BB962C8B-B14F-4D97-AF65-F5344CB8AC3E}">
        <p14:creationId xmlns:p14="http://schemas.microsoft.com/office/powerpoint/2010/main" val="354558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B5F659-17D8-8444-B694-EFE0AD53C904}"/>
              </a:ext>
            </a:extLst>
          </p:cNvPr>
          <p:cNvSpPr>
            <a:spLocks noGrp="1"/>
          </p:cNvSpPr>
          <p:nvPr>
            <p:ph type="ctrTitle"/>
          </p:nvPr>
        </p:nvSpPr>
        <p:spPr/>
        <p:txBody>
          <a:bodyPr/>
          <a:lstStyle/>
          <a:p>
            <a:r>
              <a:rPr lang="en-US" dirty="0"/>
              <a:t>Initial list of women to invite</a:t>
            </a:r>
          </a:p>
        </p:txBody>
      </p:sp>
      <p:sp>
        <p:nvSpPr>
          <p:cNvPr id="8" name="Text Placeholder 7">
            <a:extLst>
              <a:ext uri="{FF2B5EF4-FFF2-40B4-BE49-F238E27FC236}">
                <a16:creationId xmlns:a16="http://schemas.microsoft.com/office/drawing/2014/main" id="{13CEFA79-FF6B-A849-B4F3-A0F549445C00}"/>
              </a:ext>
            </a:extLst>
          </p:cNvPr>
          <p:cNvSpPr>
            <a:spLocks noGrp="1"/>
          </p:cNvSpPr>
          <p:nvPr>
            <p:ph type="body" idx="2"/>
          </p:nvPr>
        </p:nvSpPr>
        <p:spPr>
          <a:xfrm>
            <a:off x="396815" y="1626239"/>
            <a:ext cx="8419381" cy="4426218"/>
          </a:xfrm>
        </p:spPr>
        <p:txBody>
          <a:bodyPr/>
          <a:lstStyle/>
          <a:p>
            <a:r>
              <a:rPr lang="en-US" sz="2400" dirty="0"/>
              <a:t>Marina Ruggieri (VP, IEEE TAB &amp; ISSE keynote speaker)</a:t>
            </a:r>
          </a:p>
          <a:p>
            <a:r>
              <a:rPr lang="en-US" sz="2400" dirty="0"/>
              <a:t>Eileen Arnold (UTC Chief Systems Engineer)</a:t>
            </a:r>
          </a:p>
          <a:p>
            <a:r>
              <a:rPr lang="en-US" sz="2400" dirty="0"/>
              <a:t>Nancy Leveson, MIT, known for work in systems theoretic modeling for safety &amp; security</a:t>
            </a:r>
          </a:p>
          <a:p>
            <a:r>
              <a:rPr lang="en-US" sz="2400" dirty="0"/>
              <a:t>Pierangela Samarati, SysC Distinguished Lecturer &amp; Lead, TC on Systems Security &amp; Privacy</a:t>
            </a:r>
          </a:p>
          <a:p>
            <a:r>
              <a:rPr lang="en-US" sz="2400" dirty="0"/>
              <a:t>Donna Rhodes, SysC Distinguished Lecturer &amp; MIT Researcher on Model Curation, Systems Engineering Research Center UARC</a:t>
            </a:r>
          </a:p>
          <a:p>
            <a:r>
              <a:rPr lang="en-US" sz="2400" dirty="0"/>
              <a:t>Ferial El-Hawary, IEEE Director Canada R-7, SMC representative to SysC AdCom</a:t>
            </a:r>
          </a:p>
          <a:p>
            <a:endParaRPr lang="en-US" sz="2800" dirty="0"/>
          </a:p>
          <a:p>
            <a:endParaRPr lang="en-US" dirty="0"/>
          </a:p>
        </p:txBody>
      </p:sp>
    </p:spTree>
    <p:extLst>
      <p:ext uri="{BB962C8B-B14F-4D97-AF65-F5344CB8AC3E}">
        <p14:creationId xmlns:p14="http://schemas.microsoft.com/office/powerpoint/2010/main" val="1201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89AA42-A9CC-F945-AE0B-D5DFF63CF455}"/>
              </a:ext>
            </a:extLst>
          </p:cNvPr>
          <p:cNvSpPr>
            <a:spLocks noGrp="1"/>
          </p:cNvSpPr>
          <p:nvPr>
            <p:ph type="ctrTitle"/>
          </p:nvPr>
        </p:nvSpPr>
        <p:spPr/>
        <p:txBody>
          <a:bodyPr/>
          <a:lstStyle/>
          <a:p>
            <a:r>
              <a:rPr lang="en-US" dirty="0"/>
              <a:t>Initial list of women to invite, cont’d.</a:t>
            </a:r>
          </a:p>
        </p:txBody>
      </p:sp>
      <p:sp>
        <p:nvSpPr>
          <p:cNvPr id="8" name="Text Placeholder 7">
            <a:extLst>
              <a:ext uri="{FF2B5EF4-FFF2-40B4-BE49-F238E27FC236}">
                <a16:creationId xmlns:a16="http://schemas.microsoft.com/office/drawing/2014/main" id="{63ECB2C7-575A-D742-91E9-C06A8D0DB076}"/>
              </a:ext>
            </a:extLst>
          </p:cNvPr>
          <p:cNvSpPr>
            <a:spLocks noGrp="1"/>
          </p:cNvSpPr>
          <p:nvPr>
            <p:ph type="body" idx="2"/>
          </p:nvPr>
        </p:nvSpPr>
        <p:spPr>
          <a:xfrm>
            <a:off x="396815" y="1665968"/>
            <a:ext cx="8419381" cy="4143854"/>
          </a:xfrm>
        </p:spPr>
        <p:txBody>
          <a:bodyPr/>
          <a:lstStyle/>
          <a:p>
            <a:r>
              <a:rPr lang="en-US" sz="2400" dirty="0"/>
              <a:t>Holly Handley, SysC Distinguished Lecturer &amp; Chair, Technical Committee on Human Systems Integration</a:t>
            </a:r>
          </a:p>
          <a:p>
            <a:r>
              <a:rPr lang="en-US" sz="2400" dirty="0"/>
              <a:t>Ann Hodges, Sandia Nat’l Labs, Distinguished Member of the Technical Staff</a:t>
            </a:r>
          </a:p>
          <a:p>
            <a:r>
              <a:rPr lang="en-US" sz="2400" dirty="0"/>
              <a:t>Terry Doran, Received Hans Karlsson Standards Award for Harmonizing Systems and Software</a:t>
            </a:r>
          </a:p>
          <a:p>
            <a:r>
              <a:rPr lang="en-US" sz="2400" dirty="0"/>
              <a:t>Sarah Sheard, Chair, INCOSE Systems and Software Interface WG</a:t>
            </a:r>
          </a:p>
          <a:p>
            <a:r>
              <a:rPr lang="en-US" sz="2400" dirty="0"/>
              <a:t>Stephanie White, Past President, IEEE Systems Council and SysC Distinguished Lecturer</a:t>
            </a:r>
          </a:p>
          <a:p>
            <a:endParaRPr lang="en-US" dirty="0"/>
          </a:p>
        </p:txBody>
      </p:sp>
    </p:spTree>
    <p:extLst>
      <p:ext uri="{BB962C8B-B14F-4D97-AF65-F5344CB8AC3E}">
        <p14:creationId xmlns:p14="http://schemas.microsoft.com/office/powerpoint/2010/main" val="396205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80">
            <a:extLst>
              <a:ext uri="{FF2B5EF4-FFF2-40B4-BE49-F238E27FC236}">
                <a16:creationId xmlns:a16="http://schemas.microsoft.com/office/drawing/2014/main" id="{3670D893-18E6-B249-91C0-CEE452D3C9E8}"/>
              </a:ext>
            </a:extLst>
          </p:cNvPr>
          <p:cNvSpPr txBox="1">
            <a:spLocks/>
          </p:cNvSpPr>
          <p:nvPr/>
        </p:nvSpPr>
        <p:spPr>
          <a:xfrm>
            <a:off x="297611" y="424065"/>
            <a:ext cx="8531162" cy="599191"/>
          </a:xfrm>
          <a:prstGeom prst="rect">
            <a:avLst/>
          </a:prstGeom>
          <a:noFill/>
          <a:ln>
            <a:noFill/>
          </a:ln>
        </p:spPr>
        <p:txBody>
          <a:bodyPr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indent="-146050"/>
            <a:endParaRPr lang="en-US" sz="3200" b="1" dirty="0">
              <a:solidFill>
                <a:srgbClr val="0066A1"/>
              </a:solidFill>
              <a:latin typeface="Calibri"/>
              <a:ea typeface="Calibri"/>
              <a:cs typeface="Calibri"/>
              <a:sym typeface="Calibri"/>
            </a:endParaRPr>
          </a:p>
        </p:txBody>
      </p:sp>
      <p:sp>
        <p:nvSpPr>
          <p:cNvPr id="7" name="Shape 182">
            <a:extLst>
              <a:ext uri="{FF2B5EF4-FFF2-40B4-BE49-F238E27FC236}">
                <a16:creationId xmlns:a16="http://schemas.microsoft.com/office/drawing/2014/main" id="{00B78D7B-FE23-9340-9984-64363B0A77A4}"/>
              </a:ext>
            </a:extLst>
          </p:cNvPr>
          <p:cNvSpPr txBox="1">
            <a:spLocks/>
          </p:cNvSpPr>
          <p:nvPr/>
        </p:nvSpPr>
        <p:spPr>
          <a:xfrm>
            <a:off x="297611" y="1717553"/>
            <a:ext cx="4156479" cy="3107891"/>
          </a:xfrm>
          <a:prstGeom prst="rect">
            <a:avLst/>
          </a:prstGeom>
          <a:noFill/>
          <a:ln>
            <a:noFill/>
          </a:ln>
        </p:spPr>
        <p:txBody>
          <a:bodyPr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6350"/>
            <a:endParaRPr lang="en-US" sz="1500" dirty="0">
              <a:solidFill>
                <a:schemeClr val="dk1"/>
              </a:solidFill>
              <a:latin typeface="Calibri"/>
              <a:ea typeface="Calibri"/>
              <a:cs typeface="Calibri"/>
              <a:sym typeface="Calibri"/>
            </a:endParaRPr>
          </a:p>
        </p:txBody>
      </p:sp>
      <p:sp>
        <p:nvSpPr>
          <p:cNvPr id="8" name="Shape 183">
            <a:extLst>
              <a:ext uri="{FF2B5EF4-FFF2-40B4-BE49-F238E27FC236}">
                <a16:creationId xmlns:a16="http://schemas.microsoft.com/office/drawing/2014/main" id="{8674FC66-4759-FC47-9797-E4C7A725AC84}"/>
              </a:ext>
            </a:extLst>
          </p:cNvPr>
          <p:cNvSpPr txBox="1">
            <a:spLocks/>
          </p:cNvSpPr>
          <p:nvPr/>
        </p:nvSpPr>
        <p:spPr>
          <a:xfrm>
            <a:off x="4454090" y="1717553"/>
            <a:ext cx="4156479" cy="3107891"/>
          </a:xfrm>
          <a:prstGeom prst="rect">
            <a:avLst/>
          </a:prstGeom>
          <a:noFill/>
          <a:ln>
            <a:noFill/>
          </a:ln>
        </p:spPr>
        <p:txBody>
          <a:bodyPr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342900" indent="-336550">
              <a:lnSpc>
                <a:spcPct val="90000"/>
              </a:lnSpc>
              <a:buClr>
                <a:srgbClr val="0066A1"/>
              </a:buClr>
              <a:buSzPct val="60000"/>
              <a:buFont typeface="Merriweather Sans"/>
              <a:buNone/>
            </a:pPr>
            <a:endParaRPr lang="en-US" sz="1500" dirty="0">
              <a:solidFill>
                <a:schemeClr val="dk1"/>
              </a:solidFill>
              <a:latin typeface="Calibri"/>
              <a:ea typeface="Calibri"/>
              <a:cs typeface="Calibri"/>
              <a:sym typeface="Calibri"/>
            </a:endParaRPr>
          </a:p>
        </p:txBody>
      </p:sp>
      <p:sp>
        <p:nvSpPr>
          <p:cNvPr id="5" name="Title 4">
            <a:extLst>
              <a:ext uri="{FF2B5EF4-FFF2-40B4-BE49-F238E27FC236}">
                <a16:creationId xmlns:a16="http://schemas.microsoft.com/office/drawing/2014/main" id="{2572CAD8-B31F-674A-98FD-EE2C75BE073F}"/>
              </a:ext>
            </a:extLst>
          </p:cNvPr>
          <p:cNvSpPr>
            <a:spLocks noGrp="1"/>
          </p:cNvSpPr>
          <p:nvPr>
            <p:ph type="ctrTitle"/>
          </p:nvPr>
        </p:nvSpPr>
        <p:spPr/>
        <p:txBody>
          <a:bodyPr/>
          <a:lstStyle/>
          <a:p>
            <a:r>
              <a:rPr lang="en-US" altLang="en-US" dirty="0">
                <a:solidFill>
                  <a:srgbClr val="0070C0"/>
                </a:solidFill>
                <a:latin typeface="Calibri" panose="020F0502020204030204" pitchFamily="34" charset="0"/>
                <a:ea typeface="Times New Roman" panose="02020603050405020304" pitchFamily="18" charset="0"/>
                <a:cs typeface="Calibri" panose="020F0502020204030204" pitchFamily="34" charset="0"/>
              </a:rPr>
              <a:t>IEEE Systems Council Invitation</a:t>
            </a:r>
            <a:br>
              <a:rPr lang="en-US" altLang="en-US" dirty="0">
                <a:solidFill>
                  <a:srgbClr val="0070C0"/>
                </a:solidFill>
                <a:latin typeface="Calibri" panose="020F0502020204030204" pitchFamily="34" charset="0"/>
                <a:ea typeface="Times New Roman" panose="02020603050405020304" pitchFamily="18" charset="0"/>
                <a:cs typeface="Calibri" panose="020F0502020204030204" pitchFamily="34" charset="0"/>
              </a:rPr>
            </a:br>
            <a:br>
              <a:rPr lang="en-US" altLang="en-US" b="0" dirty="0">
                <a:solidFill>
                  <a:schemeClr val="tx1"/>
                </a:solidFill>
              </a:rPr>
            </a:br>
            <a:endParaRPr lang="en-US" dirty="0"/>
          </a:p>
        </p:txBody>
      </p:sp>
      <p:sp>
        <p:nvSpPr>
          <p:cNvPr id="2" name="Subtitle 1">
            <a:extLst>
              <a:ext uri="{FF2B5EF4-FFF2-40B4-BE49-F238E27FC236}">
                <a16:creationId xmlns:a16="http://schemas.microsoft.com/office/drawing/2014/main" id="{C6B0232C-43E3-F54C-B1C3-97BA159E099B}"/>
              </a:ext>
            </a:extLst>
          </p:cNvPr>
          <p:cNvSpPr>
            <a:spLocks noGrp="1"/>
          </p:cNvSpPr>
          <p:nvPr>
            <p:ph type="subTitle" idx="1"/>
          </p:nvPr>
        </p:nvSpPr>
        <p:spPr/>
        <p:txBody>
          <a:bodyPr/>
          <a:lstStyle/>
          <a:p>
            <a:r>
              <a:rPr lang="en-US" altLang="en-US" dirty="0">
                <a:solidFill>
                  <a:srgbClr val="0070C0"/>
                </a:solidFill>
                <a:latin typeface="Calibri" panose="020F0502020204030204" pitchFamily="34" charset="0"/>
                <a:ea typeface="Times New Roman" panose="02020603050405020304" pitchFamily="18" charset="0"/>
                <a:cs typeface="Calibri" panose="020F0502020204030204" pitchFamily="34" charset="0"/>
              </a:rPr>
              <a:t>Women in Systems Engineering (WISE)</a:t>
            </a:r>
            <a:endParaRPr lang="en-US" dirty="0"/>
          </a:p>
        </p:txBody>
      </p:sp>
      <p:sp>
        <p:nvSpPr>
          <p:cNvPr id="11" name="Text Placeholder 10">
            <a:extLst>
              <a:ext uri="{FF2B5EF4-FFF2-40B4-BE49-F238E27FC236}">
                <a16:creationId xmlns:a16="http://schemas.microsoft.com/office/drawing/2014/main" id="{1ACBD430-572D-694E-8756-7588A42B1C38}"/>
              </a:ext>
            </a:extLst>
          </p:cNvPr>
          <p:cNvSpPr>
            <a:spLocks noGrp="1"/>
          </p:cNvSpPr>
          <p:nvPr>
            <p:ph type="body" idx="2"/>
          </p:nvPr>
        </p:nvSpPr>
        <p:spPr/>
        <p:txBody>
          <a:bodyPr/>
          <a:lstStyle/>
          <a:p>
            <a:pPr marL="0" lvl="0" indent="0" eaLnBrk="0" fontAlgn="base" hangingPunct="0">
              <a:lnSpc>
                <a:spcPct val="100000"/>
              </a:lnSpc>
              <a:spcBef>
                <a:spcPct val="0"/>
              </a:spcBef>
              <a:spcAft>
                <a:spcPct val="0"/>
              </a:spcAft>
              <a:buClrTx/>
              <a:buSzTx/>
              <a:buNone/>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The IEEE Systems Council would like to create a page on the Council's website dedicated to Women in Systems Engineering and we need your help! We would like to feature YOU on our website.</a:t>
            </a:r>
            <a:b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br>
            <a:b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b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Please use the form below to help us tell your story about how you got started in the field of systems engineering and what you enjoy most about the field.</a:t>
            </a:r>
            <a:endParaRPr lang="en-US" altLang="en-US" sz="2800" dirty="0">
              <a:solidFill>
                <a:schemeClr val="tx1"/>
              </a:solidFill>
              <a:latin typeface="Calibri" panose="020F0502020204030204" pitchFamily="34" charset="0"/>
              <a:cs typeface="Calibri" panose="020F0502020204030204" pitchFamily="34" charset="0"/>
            </a:endParaRPr>
          </a:p>
          <a:p>
            <a:endParaRPr lang="en-US" dirty="0"/>
          </a:p>
        </p:txBody>
      </p:sp>
      <p:sp>
        <p:nvSpPr>
          <p:cNvPr id="16" name="Rectangle 1" descr="Google">
            <a:hlinkClick r:id="rId2"/>
            <a:extLst>
              <a:ext uri="{FF2B5EF4-FFF2-40B4-BE49-F238E27FC236}">
                <a16:creationId xmlns:a16="http://schemas.microsoft.com/office/drawing/2014/main" id="{0BA5FE11-0291-8841-BA07-DE78BFE0E6FB}"/>
              </a:ext>
            </a:extLst>
          </p:cNvPr>
          <p:cNvSpPr>
            <a:spLocks noChangeAspect="1" noChangeArrowheads="1"/>
          </p:cNvSpPr>
          <p:nvPr/>
        </p:nvSpPr>
        <p:spPr bwMode="auto">
          <a:xfrm>
            <a:off x="0" y="457200"/>
            <a:ext cx="309563"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40045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F1853A-0F00-2240-9F11-C5D77C7A6BF9}"/>
              </a:ext>
            </a:extLst>
          </p:cNvPr>
          <p:cNvSpPr>
            <a:spLocks noGrp="1"/>
          </p:cNvSpPr>
          <p:nvPr>
            <p:ph type="ctrTitle"/>
          </p:nvPr>
        </p:nvSpPr>
        <p:spPr>
          <a:xfrm>
            <a:off x="279401" y="552721"/>
            <a:ext cx="8597900" cy="521507"/>
          </a:xfrm>
        </p:spPr>
        <p:txBody>
          <a:bodyPr/>
          <a:lstStyle/>
          <a:p>
            <a:r>
              <a:rPr lang="en-US" altLang="en-US" sz="3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WISE Questionnaire</a:t>
            </a:r>
            <a:endParaRPr lang="en-US" sz="3200" dirty="0">
              <a:solidFill>
                <a:srgbClr val="0070C0"/>
              </a:solidFill>
              <a:latin typeface="Calibri" panose="020F0502020204030204" pitchFamily="34" charset="0"/>
              <a:cs typeface="Calibri" panose="020F0502020204030204" pitchFamily="34" charset="0"/>
            </a:endParaRPr>
          </a:p>
        </p:txBody>
      </p:sp>
      <p:sp>
        <p:nvSpPr>
          <p:cNvPr id="8" name="Text Placeholder 7">
            <a:extLst>
              <a:ext uri="{FF2B5EF4-FFF2-40B4-BE49-F238E27FC236}">
                <a16:creationId xmlns:a16="http://schemas.microsoft.com/office/drawing/2014/main" id="{0E39F8CC-D9BE-FB44-949A-4303EA506579}"/>
              </a:ext>
            </a:extLst>
          </p:cNvPr>
          <p:cNvSpPr>
            <a:spLocks noGrp="1"/>
          </p:cNvSpPr>
          <p:nvPr>
            <p:ph type="body" idx="2"/>
          </p:nvPr>
        </p:nvSpPr>
        <p:spPr>
          <a:xfrm>
            <a:off x="174393" y="1306640"/>
            <a:ext cx="8419381" cy="5128449"/>
          </a:xfrm>
        </p:spPr>
        <p:txBody>
          <a:bodyPr/>
          <a:lstStyle/>
          <a:p>
            <a:pPr marL="514350" lvl="0" indent="-514350" eaLnBrk="0" fontAlgn="base" hangingPunct="0">
              <a:lnSpc>
                <a:spcPct val="100000"/>
              </a:lnSpc>
              <a:spcBef>
                <a:spcPct val="0"/>
              </a:spcBef>
              <a:spcAft>
                <a:spcPct val="0"/>
              </a:spcAft>
              <a:buClrTx/>
              <a:buSzTx/>
              <a:buFont typeface="+mj-lt"/>
              <a:buAutoNum type="arabicPeriod"/>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Please provide the following</a:t>
            </a:r>
          </a:p>
          <a:p>
            <a:pPr lvl="1" indent="-457200" eaLnBrk="0" fontAlgn="base" hangingPunct="0">
              <a:lnSpc>
                <a:spcPct val="100000"/>
              </a:lnSpc>
              <a:spcBef>
                <a:spcPct val="0"/>
              </a:spcBef>
              <a:spcAft>
                <a:spcPct val="0"/>
              </a:spcAft>
              <a:buClrTx/>
              <a:buSzTx/>
              <a:buFont typeface="Arial" panose="020B0604020202020204" pitchFamily="34" charset="0"/>
              <a:buChar char="•"/>
            </a:pPr>
            <a:r>
              <a:rPr lang="en-US" altLang="en-US" sz="2600" dirty="0">
                <a:solidFill>
                  <a:srgbClr val="202124"/>
                </a:solidFill>
                <a:latin typeface="Calibri" panose="020F0502020204030204" pitchFamily="34" charset="0"/>
                <a:ea typeface="Times New Roman" panose="02020603050405020304" pitchFamily="18" charset="0"/>
                <a:cs typeface="Calibri" panose="020F0502020204030204" pitchFamily="34" charset="0"/>
              </a:rPr>
              <a:t>Name</a:t>
            </a:r>
            <a:r>
              <a:rPr lang="en-US" altLang="en-US" sz="2600" dirty="0">
                <a:solidFill>
                  <a:srgbClr val="D93025"/>
                </a:solidFill>
                <a:latin typeface="Calibri" panose="020F0502020204030204" pitchFamily="34" charset="0"/>
                <a:ea typeface="Times New Roman" panose="02020603050405020304" pitchFamily="18" charset="0"/>
                <a:cs typeface="Calibri" panose="020F0502020204030204" pitchFamily="34" charset="0"/>
              </a:rPr>
              <a:t>*</a:t>
            </a:r>
            <a:endParaRPr lang="en-US" altLang="en-US" sz="26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lvl="1" indent="-457200" eaLnBrk="0" fontAlgn="base" hangingPunct="0">
              <a:lnSpc>
                <a:spcPct val="100000"/>
              </a:lnSpc>
              <a:spcBef>
                <a:spcPct val="0"/>
              </a:spcBef>
              <a:spcAft>
                <a:spcPct val="0"/>
              </a:spcAft>
              <a:buClrTx/>
              <a:buSzTx/>
              <a:buFont typeface="Arial" panose="020B0604020202020204" pitchFamily="34" charset="0"/>
              <a:buChar char="•"/>
            </a:pPr>
            <a:r>
              <a:rPr lang="en-US" altLang="en-US" sz="2600" dirty="0">
                <a:solidFill>
                  <a:schemeClr val="tx1"/>
                </a:solidFill>
                <a:latin typeface="Calibri" panose="020F0502020204030204" pitchFamily="34" charset="0"/>
                <a:ea typeface="Times New Roman" panose="02020603050405020304" pitchFamily="18" charset="0"/>
                <a:cs typeface="Calibri" panose="020F0502020204030204" pitchFamily="34" charset="0"/>
              </a:rPr>
              <a:t>E</a:t>
            </a: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mail address</a:t>
            </a:r>
            <a:endPar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lvl="1" indent="-457200" eaLnBrk="0" fontAlgn="base" hangingPunct="0">
              <a:lnSpc>
                <a:spcPct val="100000"/>
              </a:lnSpc>
              <a:spcBef>
                <a:spcPct val="0"/>
              </a:spcBef>
              <a:spcAft>
                <a:spcPct val="0"/>
              </a:spcAft>
              <a:buClrTx/>
              <a:buSzTx/>
              <a:buFont typeface="Arial" panose="020B0604020202020204" pitchFamily="34" charset="0"/>
              <a:buChar char="•"/>
            </a:pPr>
            <a:r>
              <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Business, university or government a</a:t>
            </a: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ffiliation</a:t>
            </a:r>
            <a:endPar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lvl="1" indent="-457200" eaLnBrk="0" fontAlgn="base" hangingPunct="0">
              <a:lnSpc>
                <a:spcPct val="100000"/>
              </a:lnSpc>
              <a:spcBef>
                <a:spcPct val="0"/>
              </a:spcBef>
              <a:spcAft>
                <a:spcPct val="0"/>
              </a:spcAft>
              <a:buClrTx/>
              <a:buSzTx/>
              <a:buFont typeface="Arial" panose="020B0604020202020204" pitchFamily="34" charset="0"/>
              <a:buChar char="•"/>
            </a:pPr>
            <a:r>
              <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A </a:t>
            </a: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brief biography.</a:t>
            </a:r>
            <a:endParaRPr lang="en-US" altLang="en-US" sz="2800" dirty="0">
              <a:solidFill>
                <a:schemeClr val="tx1"/>
              </a:solidFill>
              <a:latin typeface="Calibri" panose="020F0502020204030204" pitchFamily="34" charset="0"/>
              <a:cs typeface="Calibri" panose="020F0502020204030204" pitchFamily="34" charset="0"/>
            </a:endParaRPr>
          </a:p>
          <a:p>
            <a:pPr marL="514350" lvl="0" indent="-514350" eaLnBrk="0" fontAlgn="base" hangingPunct="0">
              <a:lnSpc>
                <a:spcPct val="100000"/>
              </a:lnSpc>
              <a:spcBef>
                <a:spcPct val="0"/>
              </a:spcBef>
              <a:spcAft>
                <a:spcPct val="0"/>
              </a:spcAft>
              <a:buClrTx/>
              <a:buSzTx/>
              <a:buFont typeface="+mj-lt"/>
              <a:buAutoNum type="arabicPeriod"/>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How did you get started in the field of systems engineering or systems science?</a:t>
            </a:r>
          </a:p>
          <a:p>
            <a:pPr marL="514350" lvl="0" indent="-514350" eaLnBrk="0" fontAlgn="base" hangingPunct="0">
              <a:lnSpc>
                <a:spcPct val="100000"/>
              </a:lnSpc>
              <a:spcBef>
                <a:spcPct val="0"/>
              </a:spcBef>
              <a:spcAft>
                <a:spcPct val="0"/>
              </a:spcAft>
              <a:buClrTx/>
              <a:buSzTx/>
              <a:buFont typeface="+mj-lt"/>
              <a:buAutoNum type="arabicPeriod"/>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What do you find interesting or exciting about working in the systems field?</a:t>
            </a:r>
            <a:endParaRPr lang="en-US" altLang="en-US" sz="2800" dirty="0">
              <a:solidFill>
                <a:schemeClr val="tx1"/>
              </a:solidFill>
              <a:latin typeface="Calibri" panose="020F0502020204030204" pitchFamily="34" charset="0"/>
              <a:cs typeface="Calibri" panose="020F0502020204030204" pitchFamily="34" charset="0"/>
            </a:endParaRPr>
          </a:p>
          <a:p>
            <a:pPr marL="514350" lvl="0" indent="-514350" eaLnBrk="0" fontAlgn="base" hangingPunct="0">
              <a:lnSpc>
                <a:spcPct val="100000"/>
              </a:lnSpc>
              <a:spcBef>
                <a:spcPct val="0"/>
              </a:spcBef>
              <a:spcAft>
                <a:spcPct val="0"/>
              </a:spcAft>
              <a:buClrTx/>
              <a:buSzTx/>
              <a:buFont typeface="+mj-lt"/>
              <a:buAutoNum type="arabicPeriod"/>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What advice do you have for those just starting out in the field of systems engineering / systems science?</a:t>
            </a:r>
            <a:endParaRPr lang="en-US" altLang="en-US" sz="2800" dirty="0">
              <a:solidFill>
                <a:schemeClr val="tx1"/>
              </a:solidFill>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altLang="en-US" sz="1100" dirty="0">
              <a:solidFill>
                <a:schemeClr val="tx1"/>
              </a:solidFill>
            </a:endParaRPr>
          </a:p>
          <a:p>
            <a:endParaRPr lang="en-US" dirty="0"/>
          </a:p>
        </p:txBody>
      </p:sp>
    </p:spTree>
    <p:extLst>
      <p:ext uri="{BB962C8B-B14F-4D97-AF65-F5344CB8AC3E}">
        <p14:creationId xmlns:p14="http://schemas.microsoft.com/office/powerpoint/2010/main" val="48765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DDD6EA-9BC6-334A-8604-BF0C3E6E4185}"/>
              </a:ext>
            </a:extLst>
          </p:cNvPr>
          <p:cNvSpPr>
            <a:spLocks noGrp="1"/>
          </p:cNvSpPr>
          <p:nvPr>
            <p:ph type="ctrTitle"/>
          </p:nvPr>
        </p:nvSpPr>
        <p:spPr/>
        <p:txBody>
          <a:bodyPr/>
          <a:lstStyle/>
          <a:p>
            <a:r>
              <a:rPr lang="en-US" altLang="en-US" sz="3200" dirty="0">
                <a:solidFill>
                  <a:srgbClr val="0070C0"/>
                </a:solidFill>
                <a:latin typeface="Calibri" panose="020F0502020204030204" pitchFamily="34" charset="0"/>
                <a:ea typeface="Times New Roman" panose="02020603050405020304" pitchFamily="18" charset="0"/>
                <a:cs typeface="Calibri" panose="020F0502020204030204" pitchFamily="34" charset="0"/>
              </a:rPr>
              <a:t>WISE Questionnaire cont’d.</a:t>
            </a:r>
            <a:endParaRPr lang="en-US" sz="3200" dirty="0"/>
          </a:p>
        </p:txBody>
      </p:sp>
      <p:sp>
        <p:nvSpPr>
          <p:cNvPr id="8" name="Text Placeholder 7">
            <a:extLst>
              <a:ext uri="{FF2B5EF4-FFF2-40B4-BE49-F238E27FC236}">
                <a16:creationId xmlns:a16="http://schemas.microsoft.com/office/drawing/2014/main" id="{FFABA80B-C682-EA4D-AB21-E08F5BFB5454}"/>
              </a:ext>
            </a:extLst>
          </p:cNvPr>
          <p:cNvSpPr>
            <a:spLocks noGrp="1"/>
          </p:cNvSpPr>
          <p:nvPr>
            <p:ph type="body" idx="2"/>
          </p:nvPr>
        </p:nvSpPr>
        <p:spPr>
          <a:xfrm>
            <a:off x="396814" y="1334558"/>
            <a:ext cx="8419381" cy="4531404"/>
          </a:xfrm>
        </p:spPr>
        <p:txBody>
          <a:bodyPr/>
          <a:lstStyle/>
          <a:p>
            <a:pPr marL="514350" lvl="0" indent="-514350" eaLnBrk="0" fontAlgn="base" hangingPunct="0">
              <a:lnSpc>
                <a:spcPct val="100000"/>
              </a:lnSpc>
              <a:spcBef>
                <a:spcPct val="0"/>
              </a:spcBef>
              <a:spcAft>
                <a:spcPct val="0"/>
              </a:spcAft>
              <a:buClrTx/>
              <a:buSzTx/>
              <a:buAutoNum type="arabicPeriod" startAt="8"/>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Please provide a high-resolution photo of yourself.</a:t>
            </a:r>
            <a:endPar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514350" lvl="0" indent="-514350" eaLnBrk="0" fontAlgn="base" hangingPunct="0">
              <a:lnSpc>
                <a:spcPct val="100000"/>
              </a:lnSpc>
              <a:spcBef>
                <a:spcPct val="0"/>
              </a:spcBef>
              <a:spcAft>
                <a:spcPct val="0"/>
              </a:spcAft>
              <a:buClrTx/>
              <a:buSzTx/>
              <a:buAutoNum type="arabicPeriod" startAt="8"/>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Do you have a video of yourself speaking more about your career that you would like to be include on our website? If so, please provide a link to the video or upload the file below.</a:t>
            </a:r>
            <a:endParaRPr lang="en-US" altLang="en-US" sz="28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514350" lvl="0" indent="-514350" eaLnBrk="0" fontAlgn="base" hangingPunct="0">
              <a:lnSpc>
                <a:spcPct val="100000"/>
              </a:lnSpc>
              <a:spcBef>
                <a:spcPct val="0"/>
              </a:spcBef>
              <a:spcAft>
                <a:spcPct val="0"/>
              </a:spcAft>
              <a:buClrTx/>
              <a:buSzTx/>
              <a:buAutoNum type="arabicPeriod" startAt="8"/>
            </a:pPr>
            <a:r>
              <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rPr>
              <a:t> Is there anything else you would like to include about yourself or the systems field on our website?</a:t>
            </a:r>
            <a:endParaRPr lang="en-US" altLang="en-US" sz="2800" dirty="0">
              <a:solidFill>
                <a:schemeClr val="tx1"/>
              </a:solidFill>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altLang="en-US" sz="2800" dirty="0">
              <a:solidFill>
                <a:srgbClr val="202124"/>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ClrTx/>
              <a:buSzTx/>
              <a:buNone/>
            </a:pPr>
            <a:r>
              <a:rPr lang="en-US"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This form was created inside of Conference Catalysts, LLC by Brooke Johnson. </a:t>
            </a:r>
            <a:endParaRPr lang="en-US" altLang="en-US"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231300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00187-C36C-184B-A021-5067908DDF8D}"/>
              </a:ext>
            </a:extLst>
          </p:cNvPr>
          <p:cNvSpPr>
            <a:spLocks noGrp="1"/>
          </p:cNvSpPr>
          <p:nvPr>
            <p:ph type="ctrTitle"/>
          </p:nvPr>
        </p:nvSpPr>
        <p:spPr/>
        <p:txBody>
          <a:bodyPr/>
          <a:lstStyle/>
          <a:p>
            <a:r>
              <a:rPr lang="en-US" dirty="0"/>
              <a:t>Motion proposed:</a:t>
            </a:r>
          </a:p>
        </p:txBody>
      </p:sp>
      <p:sp>
        <p:nvSpPr>
          <p:cNvPr id="8" name="Text Placeholder 7">
            <a:extLst>
              <a:ext uri="{FF2B5EF4-FFF2-40B4-BE49-F238E27FC236}">
                <a16:creationId xmlns:a16="http://schemas.microsoft.com/office/drawing/2014/main" id="{6BF6CE09-ED88-B147-A481-7F538DBB116C}"/>
              </a:ext>
            </a:extLst>
          </p:cNvPr>
          <p:cNvSpPr>
            <a:spLocks noGrp="1"/>
          </p:cNvSpPr>
          <p:nvPr>
            <p:ph type="body" idx="2"/>
          </p:nvPr>
        </p:nvSpPr>
        <p:spPr>
          <a:xfrm>
            <a:off x="396814" y="1520825"/>
            <a:ext cx="8419381" cy="4143854"/>
          </a:xfrm>
        </p:spPr>
        <p:txBody>
          <a:bodyPr/>
          <a:lstStyle/>
          <a:p>
            <a:pPr marL="76200" indent="0">
              <a:buNone/>
            </a:pPr>
            <a:r>
              <a:rPr lang="en-US" sz="3200" dirty="0"/>
              <a:t>AdCom approves the creation of one or more pages on the Systems Council website dedicated to Women in Systems Engineering (WISE) and recommends that Systems Council invite women in systems engineering / systems science with interesting careers to “tell their stories” on these pages.</a:t>
            </a:r>
          </a:p>
        </p:txBody>
      </p:sp>
    </p:spTree>
    <p:extLst>
      <p:ext uri="{BB962C8B-B14F-4D97-AF65-F5344CB8AC3E}">
        <p14:creationId xmlns:p14="http://schemas.microsoft.com/office/powerpoint/2010/main" val="27913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1C66FBC-D854-9A47-88CA-FE3207023E7E}"/>
              </a:ext>
            </a:extLst>
          </p:cNvPr>
          <p:cNvPicPr>
            <a:picLocks noChangeAspect="1"/>
          </p:cNvPicPr>
          <p:nvPr/>
        </p:nvPicPr>
        <p:blipFill>
          <a:blip r:embed="rId2"/>
          <a:stretch>
            <a:fillRect/>
          </a:stretch>
        </p:blipFill>
        <p:spPr>
          <a:xfrm>
            <a:off x="0" y="0"/>
            <a:ext cx="9144000" cy="6858000"/>
          </a:xfrm>
          <a:prstGeom prst="rect">
            <a:avLst/>
          </a:prstGeom>
        </p:spPr>
      </p:pic>
      <p:pic>
        <p:nvPicPr>
          <p:cNvPr id="7" name="Picture 6">
            <a:extLst>
              <a:ext uri="{FF2B5EF4-FFF2-40B4-BE49-F238E27FC236}">
                <a16:creationId xmlns:a16="http://schemas.microsoft.com/office/drawing/2014/main" id="{B2A3A64A-3EC5-A544-B5FB-B37D5F6DE6C1}"/>
              </a:ext>
            </a:extLst>
          </p:cNvPr>
          <p:cNvPicPr>
            <a:picLocks noChangeAspect="1"/>
          </p:cNvPicPr>
          <p:nvPr/>
        </p:nvPicPr>
        <p:blipFill>
          <a:blip r:embed="rId3"/>
          <a:stretch>
            <a:fillRect/>
          </a:stretch>
        </p:blipFill>
        <p:spPr>
          <a:xfrm>
            <a:off x="2196042" y="906991"/>
            <a:ext cx="4514850" cy="4514850"/>
          </a:xfrm>
          <a:prstGeom prst="rect">
            <a:avLst/>
          </a:prstGeom>
        </p:spPr>
      </p:pic>
    </p:spTree>
    <p:extLst>
      <p:ext uri="{BB962C8B-B14F-4D97-AF65-F5344CB8AC3E}">
        <p14:creationId xmlns:p14="http://schemas.microsoft.com/office/powerpoint/2010/main" val="3389381164"/>
      </p:ext>
    </p:extLst>
  </p:cSld>
  <p:clrMapOvr>
    <a:masterClrMapping/>
  </p:clrMapOvr>
</p:sld>
</file>

<file path=ppt/theme/theme1.xml><?xml version="1.0" encoding="utf-8"?>
<a:theme xmlns:a="http://schemas.openxmlformats.org/drawingml/2006/main" name="Title Slides">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ld Systems Council President Presentation" id="{0EE85D55-67BF-2B4C-A1A1-A5847C5E9A15}" vid="{F97E311A-F9E1-B645-B0C6-58D69CCEDEA0}"/>
    </a:ext>
  </a:extLst>
</a:theme>
</file>

<file path=ppt/theme/theme2.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ld Systems Council President Presentation" id="{0EE85D55-67BF-2B4C-A1A1-A5847C5E9A15}" vid="{BB285E35-8FA4-8F45-9888-DB3DDF2DFF9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 Slides</Template>
  <TotalTime>49</TotalTime>
  <Words>540</Words>
  <Application>Microsoft Macintosh PowerPoint</Application>
  <PresentationFormat>On-screen Show (4:3)</PresentationFormat>
  <Paragraphs>45</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Merriweather Sans</vt:lpstr>
      <vt:lpstr>Noto Sans Symbols</vt:lpstr>
      <vt:lpstr>Times New Roman</vt:lpstr>
      <vt:lpstr>Title Slides</vt:lpstr>
      <vt:lpstr>Content Slides</vt:lpstr>
      <vt:lpstr>Women in Systems Engineering (WISE) Report</vt:lpstr>
      <vt:lpstr>A proposal leading to a motion</vt:lpstr>
      <vt:lpstr>Initial list of women to invite</vt:lpstr>
      <vt:lpstr>Initial list of women to invite, cont’d.</vt:lpstr>
      <vt:lpstr>IEEE Systems Council Invitation  </vt:lpstr>
      <vt:lpstr>WISE Questionnaire</vt:lpstr>
      <vt:lpstr>WISE Questionnaire cont’d.</vt:lpstr>
      <vt:lpstr>Motion proposed:</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Systems Engineering (WISE) Report</dc:title>
  <dc:creator>Microsoft Office User</dc:creator>
  <cp:lastModifiedBy>Microsoft Office User</cp:lastModifiedBy>
  <cp:revision>13</cp:revision>
  <dcterms:created xsi:type="dcterms:W3CDTF">2020-04-19T01:37:37Z</dcterms:created>
  <dcterms:modified xsi:type="dcterms:W3CDTF">2020-04-19T23:31:33Z</dcterms:modified>
</cp:coreProperties>
</file>