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89" r:id="rId10"/>
    <p:sldId id="288" r:id="rId11"/>
    <p:sldId id="297" r:id="rId12"/>
    <p:sldId id="265" r:id="rId13"/>
    <p:sldId id="291" r:id="rId14"/>
    <p:sldId id="293" r:id="rId15"/>
    <p:sldId id="295" r:id="rId16"/>
    <p:sldId id="264" r:id="rId17"/>
    <p:sldId id="29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rowanads.rowan.edu\home\schmalzel\Desktop\JMASS_Journal\Status_Summary_APR20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ACCEPT</a:t>
            </a:r>
          </a:p>
        </c:rich>
      </c:tx>
      <c:layout>
        <c:manualLayout>
          <c:xMode val="edge"/>
          <c:yMode val="edge"/>
          <c:x val="0.61694015444015449"/>
          <c:y val="5.0619349664915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A44-4B80-90C8-4F94B35448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A44-4B80-90C8-4F94B35448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A44-4B80-90C8-4F94B35448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A44-4B80-90C8-4F94B35448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A44-4B80-90C8-4F94B354489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Sheet1!$A$4:$A$8</c:f>
              <c:strCache>
                <c:ptCount val="5"/>
                <c:pt idx="0">
                  <c:v>Accept</c:v>
                </c:pt>
                <c:pt idx="1">
                  <c:v>Minor Rev</c:v>
                </c:pt>
                <c:pt idx="2">
                  <c:v>Major Rev</c:v>
                </c:pt>
                <c:pt idx="3">
                  <c:v>Reject</c:v>
                </c:pt>
                <c:pt idx="4">
                  <c:v>EIC Reject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44-4B80-90C8-4F94B354489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0.57133</cdr:x>
      <cdr:y>0.11221</cdr:y>
    </cdr:from>
    <cdr:to>
      <cdr:x>0.61142</cdr:x>
      <cdr:y>0.17763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27752141-6B8A-8341-A05F-2304F9DEBF22}"/>
            </a:ext>
          </a:extLst>
        </cdr:cNvPr>
        <cdr:cNvCxnSpPr/>
      </cdr:nvCxnSpPr>
      <cdr:spPr>
        <a:xfrm xmlns:a="http://schemas.openxmlformats.org/drawingml/2006/main" flipH="1">
          <a:off x="4510258" y="563075"/>
          <a:ext cx="316524" cy="32824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5B85C-BBBC-6E48-87F2-94B946477F9C}" type="datetimeFigureOut">
              <a:rPr lang="en-IT" smtClean="0"/>
              <a:t>13/04/2020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7326F-125C-5F47-9C26-FC66C63BD06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5008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83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EED6E3-0928-4A2D-9FC4-83D91F158584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150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1EDBD2-A306-41A7-AF90-E27D964DEAC0}" type="datetime1">
              <a:rPr lang="en-US" altLang="en-US" sz="1200" smtClean="0"/>
              <a:pPr/>
              <a:t>4/13/20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7917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EED6E3-0928-4A2D-9FC4-83D91F158584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150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1EDBD2-A306-41A7-AF90-E27D964DEAC0}" type="datetime1">
              <a:rPr lang="en-US" altLang="en-US" sz="1200" smtClean="0"/>
              <a:pPr/>
              <a:t>4/13/20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22976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7527"/>
            <a:ext cx="77724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857555"/>
            <a:ext cx="1456944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857555"/>
            <a:ext cx="1944624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857555"/>
            <a:ext cx="2365248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857555"/>
            <a:ext cx="1956816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857555"/>
            <a:ext cx="1499616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7457" y="6159501"/>
            <a:ext cx="9144000" cy="698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8F30F1-E6D7-48A7-ABFD-5D9AF5D164E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3792750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3792803"/>
            <a:ext cx="38862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825627"/>
            <a:ext cx="38862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37469"/>
            <a:ext cx="3886200" cy="2780906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825627"/>
            <a:ext cx="38862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815899"/>
            <a:ext cx="3886200" cy="3802265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837469"/>
            <a:ext cx="3886200" cy="2780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825627"/>
            <a:ext cx="38862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3807095"/>
            <a:ext cx="38862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7"/>
            <a:ext cx="3886200" cy="1833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847707"/>
            <a:ext cx="38862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3807095"/>
            <a:ext cx="38862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825625"/>
            <a:ext cx="3019523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825625"/>
            <a:ext cx="4725775" cy="3792538"/>
          </a:xfrm>
        </p:spPr>
        <p:txBody>
          <a:bodyPr>
            <a:norm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4788818"/>
            <a:ext cx="3886200" cy="82934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825627"/>
            <a:ext cx="3886200" cy="2963191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837467"/>
            <a:ext cx="7886700" cy="2139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25627"/>
            <a:ext cx="7886700" cy="10118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977353"/>
            <a:ext cx="7886700" cy="662890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4006393"/>
            <a:ext cx="3886200" cy="161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25626"/>
            <a:ext cx="7886700" cy="2075235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4006391"/>
            <a:ext cx="3886200" cy="1611772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8313" y="6159500"/>
            <a:ext cx="9144000" cy="69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7527"/>
            <a:ext cx="77724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1044735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1044735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1044735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1044735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7B3F3F-2431-40C0-BE14-99863075C7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6"/>
            <a:ext cx="4970872" cy="2887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4713403"/>
            <a:ext cx="4970872" cy="90476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825624"/>
            <a:ext cx="2802707" cy="3792539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DF47-5687-4D0A-AEE2-69CE6EFF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2E7AD-13A5-4AE5-9202-1BC73C912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89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EEE MB Blue 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867401"/>
            <a:ext cx="1381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B118-B79C-4183-8EA2-978B7F594B4F}" type="datetime5">
              <a:rPr lang="en-US" smtClean="0"/>
              <a:t>13-Apr-20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723B42-57BE-4A1C-A323-4E0838801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598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357187" y="2464594"/>
            <a:ext cx="5063133" cy="36368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687" i="1"/>
            </a:lvl1pPr>
          </a:lstStyle>
          <a:p>
            <a:r>
              <a:t>Lorem Ipsum Dolor</a:t>
            </a: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357187" y="2911078"/>
            <a:ext cx="5063133" cy="169664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Titolo Testo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5822156" y="2911078"/>
            <a:ext cx="2982516" cy="1696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687"/>
            </a:lvl1pPr>
            <a:lvl2pPr marL="0" indent="160729">
              <a:spcBef>
                <a:spcPts val="0"/>
              </a:spcBef>
              <a:buClrTx/>
              <a:buSzTx/>
              <a:buFontTx/>
              <a:buNone/>
              <a:defRPr sz="1687"/>
            </a:lvl2pPr>
            <a:lvl3pPr marL="0" indent="321457">
              <a:spcBef>
                <a:spcPts val="0"/>
              </a:spcBef>
              <a:buClrTx/>
              <a:buSzTx/>
              <a:buFontTx/>
              <a:buNone/>
              <a:defRPr sz="1687"/>
            </a:lvl3pPr>
            <a:lvl4pPr marL="0" indent="482186">
              <a:spcBef>
                <a:spcPts val="0"/>
              </a:spcBef>
              <a:buClrTx/>
              <a:buSzTx/>
              <a:buFontTx/>
              <a:buNone/>
              <a:defRPr sz="1687"/>
            </a:lvl4pPr>
            <a:lvl5pPr marL="0" indent="642915">
              <a:spcBef>
                <a:spcPts val="0"/>
              </a:spcBef>
              <a:buClrTx/>
              <a:buSzTx/>
              <a:buFontTx/>
              <a:buNone/>
              <a:defRPr sz="1687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0078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EEE MB Blue 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867401"/>
            <a:ext cx="1381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B118-B79C-4183-8EA2-978B7F594B4F}" type="datetime5">
              <a:rPr lang="en-US" smtClean="0"/>
              <a:t>13-Apr-20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723B42-57BE-4A1C-A323-4E0838801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544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EEE MB Blue 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867401"/>
            <a:ext cx="1381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B118-B79C-4183-8EA2-978B7F594B4F}" type="datetime5">
              <a:rPr lang="en-US" smtClean="0"/>
              <a:t>13-Apr-20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723B42-57BE-4A1C-A323-4E0838801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681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EEE MB Blue 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867401"/>
            <a:ext cx="1381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B118-B79C-4183-8EA2-978B7F594B4F}" type="datetime5">
              <a:rPr lang="en-US" smtClean="0"/>
              <a:t>13-Apr-20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723B42-57BE-4A1C-A323-4E0838801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453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EEE MB Blue 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867401"/>
            <a:ext cx="1381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B118-B79C-4183-8EA2-978B7F594B4F}" type="datetime5">
              <a:rPr lang="en-US" smtClean="0"/>
              <a:t>13-Apr-20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723B42-57BE-4A1C-A323-4E0838801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20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857555"/>
            <a:ext cx="1456944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857555"/>
            <a:ext cx="1944624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857555"/>
            <a:ext cx="2365248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857555"/>
            <a:ext cx="1956816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857555"/>
            <a:ext cx="1499616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21" y="5797549"/>
            <a:ext cx="1208500" cy="6745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15D6A7-20E3-476C-AA16-3D404FB1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48903F-E997-47FC-9023-11A5377277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7527"/>
            <a:ext cx="77724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1044735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1044735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1044735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1044735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21" y="5797549"/>
            <a:ext cx="1208500" cy="6745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52AFEE-78B7-4E14-8968-7908A0B29B8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262831"/>
            <a:ext cx="78867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117578"/>
            <a:ext cx="78867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7E5456-48E2-4C18-A2E3-8D6DD24DD4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/>
          <a:stretch/>
        </p:blipFill>
        <p:spPr>
          <a:xfrm rot="10800000" flipH="1">
            <a:off x="-23750" y="-1"/>
            <a:ext cx="916775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262831"/>
            <a:ext cx="7886700" cy="827758"/>
          </a:xfrm>
        </p:spPr>
        <p:txBody>
          <a:bodyPr anchor="b">
            <a:normAutofit/>
          </a:bodyPr>
          <a:lstStyle>
            <a:lvl1pPr>
              <a:defRPr sz="44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117578"/>
            <a:ext cx="78867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06" y="494096"/>
            <a:ext cx="1267968" cy="1286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8" y="1149416"/>
            <a:ext cx="1877568" cy="1895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/>
        </p:blipFill>
        <p:spPr>
          <a:xfrm>
            <a:off x="-2793" y="-3048"/>
            <a:ext cx="3263645" cy="33286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1" y="2921668"/>
            <a:ext cx="2298192" cy="2694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/>
          <a:stretch/>
        </p:blipFill>
        <p:spPr>
          <a:xfrm rot="10800000" flipH="1">
            <a:off x="-23750" y="-1"/>
            <a:ext cx="916775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262831"/>
            <a:ext cx="78867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117578"/>
            <a:ext cx="78867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78867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288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FA0E6-81B1-4763-8C92-FB6B77739D0E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61" r:id="rId3"/>
    <p:sldLayoutId id="2147483683" r:id="rId4"/>
    <p:sldLayoutId id="2147483663" r:id="rId5"/>
    <p:sldLayoutId id="2147483684" r:id="rId6"/>
    <p:sldLayoutId id="2147483673" r:id="rId7"/>
    <p:sldLayoutId id="2147483662" r:id="rId8"/>
    <p:sldLayoutId id="2147483675" r:id="rId9"/>
    <p:sldLayoutId id="2147483664" r:id="rId10"/>
    <p:sldLayoutId id="2147483674" r:id="rId11"/>
    <p:sldLayoutId id="2147483665" r:id="rId12"/>
    <p:sldLayoutId id="2147483676" r:id="rId13"/>
    <p:sldLayoutId id="2147483677" r:id="rId14"/>
    <p:sldLayoutId id="2147483678" r:id="rId15"/>
    <p:sldLayoutId id="2147483679" r:id="rId16"/>
    <p:sldLayoutId id="2147483667" r:id="rId17"/>
    <p:sldLayoutId id="2147483680" r:id="rId18"/>
    <p:sldLayoutId id="2147483682" r:id="rId19"/>
    <p:sldLayoutId id="2147483681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A1"/>
        </a:buClr>
        <a:buFont typeface="LucidaGrande" charset="0"/>
        <a:buChar char="▸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LucidaGrande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Courier New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6.tm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1C-F095-48E5-8B44-E138AD540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221373"/>
            <a:ext cx="7772400" cy="998290"/>
          </a:xfrm>
        </p:spPr>
        <p:txBody>
          <a:bodyPr>
            <a:noAutofit/>
          </a:bodyPr>
          <a:lstStyle/>
          <a:p>
            <a:r>
              <a:rPr lang="en-US" sz="3600" dirty="0"/>
              <a:t>IEEE Systems Council</a:t>
            </a:r>
            <a:br>
              <a:rPr lang="en-US" sz="3600" dirty="0"/>
            </a:br>
            <a:r>
              <a:rPr lang="en-US" sz="3200" dirty="0"/>
              <a:t>VP-Publications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B642-C925-470D-A2D9-02A0B8114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426915"/>
            <a:ext cx="7772400" cy="1453768"/>
          </a:xfrm>
        </p:spPr>
        <p:txBody>
          <a:bodyPr>
            <a:normAutofit/>
          </a:bodyPr>
          <a:lstStyle/>
          <a:p>
            <a:r>
              <a:rPr lang="en-US" dirty="0"/>
              <a:t>Paolo Carbone</a:t>
            </a:r>
          </a:p>
          <a:p>
            <a:endParaRPr lang="en-US" sz="1300" dirty="0"/>
          </a:p>
          <a:p>
            <a:r>
              <a:rPr lang="en-US" dirty="0"/>
              <a:t>Perugia, Italy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64347-7EB9-4FB8-B116-8BBBB3E66A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84238-95B1-494D-B2CE-F174645FB724}"/>
              </a:ext>
            </a:extLst>
          </p:cNvPr>
          <p:cNvSpPr txBox="1"/>
          <p:nvPr/>
        </p:nvSpPr>
        <p:spPr>
          <a:xfrm>
            <a:off x="685800" y="4784467"/>
            <a:ext cx="51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IT" dirty="0"/>
              <a:t>ith support by Vincenzo Piuri and John Schmalzel</a:t>
            </a: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CF104A7-FAF9-3641-87F2-E7E10F189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2"/>
          <p:cNvSpPr>
            <a:spLocks noGrp="1"/>
          </p:cNvSpPr>
          <p:nvPr>
            <p:ph idx="1"/>
          </p:nvPr>
        </p:nvSpPr>
        <p:spPr>
          <a:xfrm>
            <a:off x="533400" y="1993693"/>
            <a:ext cx="8077200" cy="3961596"/>
          </a:xfrm>
        </p:spPr>
        <p:txBody>
          <a:bodyPr>
            <a:normAutofit fontScale="62500" lnSpcReduction="20000"/>
          </a:bodyPr>
          <a:lstStyle/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sz="3164" dirty="0">
                <a:ea typeface="ＭＳ Ｐゴシック" panose="020B0600070205080204" pitchFamily="34" charset="-128"/>
              </a:rPr>
              <a:t>Journal on Miniaturization for Air and Space Systems (J-MASS)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3164" dirty="0">
                <a:ea typeface="ＭＳ Ｐゴシック" panose="020B0600070205080204" pitchFamily="34" charset="-128"/>
              </a:rPr>
              <a:t>Financial sponsors</a:t>
            </a:r>
            <a:endParaRPr lang="en-US" altLang="en-US" sz="2672" dirty="0"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b="1" dirty="0">
                <a:ea typeface="ＭＳ Ｐゴシック" panose="020B0600070205080204" pitchFamily="34" charset="-128"/>
              </a:rPr>
              <a:t>IEEE Systems Council: 35%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IEEE Geospatial &amp; Remote Sensing: 25%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IEEE Sensors Council: 25%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IEEE Instrumentation &amp; Measurement Society: 10%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IEEE Aerospace &amp; Electronic Systems Society: 5%</a:t>
            </a:r>
          </a:p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sz="3164" dirty="0">
                <a:ea typeface="ＭＳ Ｐゴシック" panose="020B0600070205080204" pitchFamily="34" charset="-128"/>
              </a:rPr>
              <a:t>Launch: 2019</a:t>
            </a:r>
          </a:p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sz="3164" dirty="0">
                <a:ea typeface="ＭＳ Ｐゴシック" panose="020B0600070205080204" pitchFamily="34" charset="-128"/>
              </a:rPr>
              <a:t>4 Issues per year, electronic only, available to all IEEE members, and non-members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3164" dirty="0">
                <a:ea typeface="ＭＳ Ｐゴシック" panose="020B0600070205080204" pitchFamily="34" charset="-128"/>
              </a:rPr>
              <a:t>Annual page count (</a:t>
            </a:r>
            <a:r>
              <a:rPr lang="en-US" altLang="en-US" sz="3164" dirty="0" err="1">
                <a:ea typeface="ＭＳ Ｐゴシック" panose="020B0600070205080204" pitchFamily="34" charset="-128"/>
              </a:rPr>
              <a:t>Overlength</a:t>
            </a:r>
            <a:r>
              <a:rPr lang="en-US" altLang="en-US" sz="3164" dirty="0">
                <a:ea typeface="ＭＳ Ｐゴシック" panose="020B0600070205080204" pitchFamily="34" charset="-128"/>
              </a:rPr>
              <a:t> &gt; 8 pages)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Year 1 (2019): 300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Year 2 (2020): 450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672" dirty="0">
                <a:ea typeface="ＭＳ Ｐゴシック" panose="020B0600070205080204" pitchFamily="34" charset="-128"/>
              </a:rPr>
              <a:t>Year 3 (2021): 600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sz="1900" dirty="0">
              <a:ea typeface="ＭＳ Ｐゴシック" panose="020B0600070205080204" pitchFamily="34" charset="-128"/>
            </a:endParaRPr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82333B-4A9C-4A4C-8ACC-EC7A604BDF2F}" type="datetime5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t>13-Apr-20</a:t>
            </a:fld>
            <a:r>
              <a:rPr lang="en-US" altLang="en-US" sz="1000" dirty="0" err="1">
                <a:solidFill>
                  <a:srgbClr val="898989"/>
                </a:solidFill>
                <a:latin typeface="Arial" panose="020B0604020202020204" pitchFamily="34" charset="0"/>
              </a:rPr>
              <a:t>ll</a:t>
            </a:r>
            <a:r>
              <a:rPr lang="en-US" altLang="en-US" sz="1000" dirty="0">
                <a:solidFill>
                  <a:srgbClr val="89898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err="1">
                <a:solidFill>
                  <a:srgbClr val="898989"/>
                </a:solidFill>
                <a:latin typeface="Arial" panose="020B0604020202020204" pitchFamily="34" charset="0"/>
              </a:rPr>
              <a:t>aas</a:t>
            </a:r>
            <a:endParaRPr lang="en-US" altLang="en-US" sz="10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88F83-8EDB-48C4-AA40-A6CA5674646C}" type="slidenum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0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900" y="383824"/>
            <a:ext cx="7886700" cy="1325563"/>
          </a:xfrm>
        </p:spPr>
        <p:txBody>
          <a:bodyPr>
            <a:normAutofit/>
          </a:bodyPr>
          <a:lstStyle/>
          <a:p>
            <a:r>
              <a:rPr lang="en-US" sz="4219" dirty="0"/>
              <a:t>J-MASS</a:t>
            </a:r>
            <a:br>
              <a:rPr lang="en-US" sz="4219" dirty="0"/>
            </a:br>
            <a:r>
              <a:rPr lang="en-US" sz="4219" i="1" dirty="0"/>
              <a:t>The Plan</a:t>
            </a:r>
            <a:endParaRPr lang="en-US" sz="4219" dirty="0"/>
          </a:p>
        </p:txBody>
      </p:sp>
      <p:pic>
        <p:nvPicPr>
          <p:cNvPr id="9" name="Picture 2" descr="Image result for cubesat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94" y="186965"/>
            <a:ext cx="2519374" cy="15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drone 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85" y="188350"/>
            <a:ext cx="2294021" cy="15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73F65B-0A39-3C4B-8703-8FC167D8E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28650" y="2555006"/>
          <a:ext cx="5550694" cy="3528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7" name="Content Placeholder 22"/>
          <p:cNvSpPr>
            <a:spLocks noGrp="1"/>
          </p:cNvSpPr>
          <p:nvPr>
            <p:ph idx="1"/>
          </p:nvPr>
        </p:nvSpPr>
        <p:spPr>
          <a:xfrm>
            <a:off x="533400" y="1993693"/>
            <a:ext cx="8077200" cy="39615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3164" dirty="0">
                <a:ea typeface="ＭＳ Ｐゴシック" panose="020B0600070205080204" pitchFamily="34" charset="-128"/>
              </a:rPr>
              <a:t>To Date: 17 Decisions; 5 New in Queue</a:t>
            </a:r>
          </a:p>
          <a:p>
            <a:pPr marL="342898" lvl="1" indent="0">
              <a:buNone/>
            </a:pPr>
            <a:endParaRPr lang="en-US" altLang="en-US" sz="1900" dirty="0">
              <a:ea typeface="ＭＳ Ｐゴシック" panose="020B0600070205080204" pitchFamily="34" charset="-128"/>
            </a:endParaRPr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82333B-4A9C-4A4C-8ACC-EC7A604BDF2F}" type="datetime5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t>13-Apr-20</a:t>
            </a:fld>
            <a:r>
              <a:rPr lang="en-US" altLang="en-US" sz="1000" dirty="0" err="1">
                <a:solidFill>
                  <a:srgbClr val="898989"/>
                </a:solidFill>
                <a:latin typeface="Arial" panose="020B0604020202020204" pitchFamily="34" charset="0"/>
              </a:rPr>
              <a:t>ll</a:t>
            </a:r>
            <a:r>
              <a:rPr lang="en-US" altLang="en-US" sz="1000" dirty="0">
                <a:solidFill>
                  <a:srgbClr val="89898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err="1">
                <a:solidFill>
                  <a:srgbClr val="898989"/>
                </a:solidFill>
                <a:latin typeface="Arial" panose="020B0604020202020204" pitchFamily="34" charset="0"/>
              </a:rPr>
              <a:t>aas</a:t>
            </a:r>
            <a:endParaRPr lang="en-US" altLang="en-US" sz="10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88F83-8EDB-48C4-AA40-A6CA5674646C}" type="slidenum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0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900" y="383824"/>
            <a:ext cx="7886700" cy="1325563"/>
          </a:xfrm>
        </p:spPr>
        <p:txBody>
          <a:bodyPr>
            <a:normAutofit/>
          </a:bodyPr>
          <a:lstStyle/>
          <a:p>
            <a:r>
              <a:rPr lang="en-US" sz="4219" dirty="0"/>
              <a:t>J-MASS</a:t>
            </a:r>
            <a:br>
              <a:rPr lang="en-US" sz="4219" dirty="0"/>
            </a:br>
            <a:r>
              <a:rPr lang="en-US" sz="4219" i="1" dirty="0"/>
              <a:t>The Reality</a:t>
            </a:r>
            <a:endParaRPr lang="en-US" sz="4219" dirty="0"/>
          </a:p>
        </p:txBody>
      </p:sp>
      <p:pic>
        <p:nvPicPr>
          <p:cNvPr id="9" name="Picture 2" descr="Image result for cubesat 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94" y="186965"/>
            <a:ext cx="2519374" cy="15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drone imag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85" y="188350"/>
            <a:ext cx="2294021" cy="15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3147675"/>
            <a:ext cx="120344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/>
              <a:t>EIC Reject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7250" y="5357813"/>
            <a:ext cx="120344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/>
              <a:t>Major Rev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787" y="2619198"/>
            <a:ext cx="120344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/>
              <a:t>Minor Rev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900" y="3420847"/>
            <a:ext cx="79313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/>
              <a:t>Reject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365928" y="3420847"/>
            <a:ext cx="222556" cy="230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4365929" y="5357814"/>
            <a:ext cx="301321" cy="1435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25234" y="2848256"/>
            <a:ext cx="132618" cy="23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79668" y="3653267"/>
            <a:ext cx="366716" cy="1766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21866" y="2819737"/>
            <a:ext cx="2461631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69" b="1" dirty="0"/>
              <a:t>First Issue Pending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5D09959-BEEC-BD47-8872-92DB99D72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C536-96EF-E341-84B5-71590AA3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J-MASS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F26D0-0681-2243-911E-899E9896F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63042"/>
            <a:ext cx="7886700" cy="44651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IT" dirty="0"/>
          </a:p>
          <a:p>
            <a:pPr marL="457200" lvl="1" indent="0">
              <a:buNone/>
            </a:pPr>
            <a:r>
              <a:rPr lang="en-IT" dirty="0"/>
              <a:t>A </a:t>
            </a:r>
            <a:r>
              <a:rPr lang="en-GB" dirty="0"/>
              <a:t>subcommittee on Revitalization/Termination (R/T) of the IEEE TAB Periodical Committee is chartered to check the progress of this publication</a:t>
            </a:r>
          </a:p>
          <a:p>
            <a:pPr marL="457200" lvl="1" indent="0">
              <a:buNone/>
            </a:pPr>
            <a:endParaRPr lang="en-IT" dirty="0"/>
          </a:p>
          <a:p>
            <a:pPr marL="457200" lvl="1" indent="0">
              <a:buNone/>
            </a:pPr>
            <a:r>
              <a:rPr lang="en-IT" dirty="0"/>
              <a:t>Effort are being spent by the EIC who proposed an Action Plan to revitalize the journal</a:t>
            </a:r>
          </a:p>
          <a:p>
            <a:pPr lvl="1"/>
            <a:endParaRPr lang="en-IT" dirty="0"/>
          </a:p>
          <a:p>
            <a:pPr lvl="1"/>
            <a:r>
              <a:rPr lang="en-IT" dirty="0"/>
              <a:t>As part of this activity the steering committe</a:t>
            </a:r>
            <a:r>
              <a:rPr lang="en-GB" dirty="0"/>
              <a:t>e</a:t>
            </a:r>
            <a:r>
              <a:rPr lang="en-IT" dirty="0"/>
              <a:t> chaired by Bill Emery met recently twice to talk about possible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7CD60-7560-5443-8732-34BB68DBA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C096F-7A1B-2742-8058-74FEBEDAD7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dirty="0"/>
              <a:t>EiC - John Schmalzel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485BE1-347E-5046-9FF0-C0D5D0FA1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33309" y="1514486"/>
            <a:ext cx="6201049" cy="476651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sz="2531" dirty="0">
                <a:ea typeface="ＭＳ Ｐゴシック" panose="020B0600070205080204" pitchFamily="34" charset="-128"/>
              </a:rPr>
              <a:t>Steering Committee (W. Emery, Chair)</a:t>
            </a:r>
          </a:p>
          <a:p>
            <a:pPr lvl="1">
              <a:defRPr/>
            </a:pPr>
            <a:r>
              <a:rPr lang="en-US" altLang="en-US" sz="2531" b="1" dirty="0">
                <a:ea typeface="ＭＳ Ｐゴシック" panose="020B0600070205080204" pitchFamily="34" charset="-128"/>
              </a:rPr>
              <a:t>NEW</a:t>
            </a:r>
            <a:r>
              <a:rPr lang="en-US" altLang="en-US" sz="2531" dirty="0">
                <a:ea typeface="ＭＳ Ｐゴシック" panose="020B0600070205080204" pitchFamily="34" charset="-128"/>
              </a:rPr>
              <a:t> Assoc EICs</a:t>
            </a:r>
          </a:p>
          <a:p>
            <a:pPr lvl="2">
              <a:defRPr/>
            </a:pPr>
            <a:r>
              <a:rPr lang="en-US" altLang="en-US" sz="2250" dirty="0">
                <a:ea typeface="ＭＳ Ｐゴシック" panose="020B0600070205080204" pitchFamily="34" charset="-128"/>
              </a:rPr>
              <a:t>S. Dyer</a:t>
            </a:r>
          </a:p>
          <a:p>
            <a:pPr lvl="2">
              <a:defRPr/>
            </a:pPr>
            <a:r>
              <a:rPr lang="en-US" altLang="en-US" sz="2250" dirty="0">
                <a:ea typeface="ＭＳ Ｐゴシック" panose="020B0600070205080204" pitchFamily="34" charset="-128"/>
              </a:rPr>
              <a:t>K. Fowler</a:t>
            </a:r>
          </a:p>
          <a:p>
            <a:pPr lvl="1">
              <a:defRPr/>
            </a:pPr>
            <a:r>
              <a:rPr lang="en-US" altLang="en-US" sz="2531" dirty="0">
                <a:ea typeface="ＭＳ Ｐゴシック" panose="020B0600070205080204" pitchFamily="34" charset="-128"/>
              </a:rPr>
              <a:t>Special Issues (See ieee-jmass.org)</a:t>
            </a:r>
          </a:p>
          <a:p>
            <a:pPr lvl="2">
              <a:defRPr/>
            </a:pPr>
            <a:r>
              <a:rPr lang="en-US" altLang="en-US" sz="2250" b="1" dirty="0">
                <a:ea typeface="ＭＳ Ｐゴシック" panose="020B0600070205080204" pitchFamily="34" charset="-128"/>
              </a:rPr>
              <a:t>NEW</a:t>
            </a:r>
            <a:r>
              <a:rPr lang="en-US" altLang="en-US" sz="2250" dirty="0">
                <a:ea typeface="ＭＳ Ｐゴシック" panose="020B0600070205080204" pitchFamily="34" charset="-128"/>
              </a:rPr>
              <a:t> “</a:t>
            </a:r>
            <a:r>
              <a:rPr lang="en-US" sz="2531" dirty="0"/>
              <a:t>Advanced Processing of Remotely Sensed Data Collected by Unmanned Aerial Vehicles (UAVs)” </a:t>
            </a:r>
            <a:r>
              <a:rPr lang="en-US" altLang="en-US" sz="2531" dirty="0">
                <a:ea typeface="ＭＳ Ｐゴシック" panose="020B0600070205080204" pitchFamily="34" charset="-128"/>
              </a:rPr>
              <a:t>(A. Plaza) </a:t>
            </a:r>
            <a:endParaRPr lang="en-US" sz="2531" dirty="0"/>
          </a:p>
          <a:p>
            <a:pPr lvl="2">
              <a:defRPr/>
            </a:pPr>
            <a:r>
              <a:rPr lang="en-US" sz="2531" dirty="0"/>
              <a:t>“From Payload to Uses” (E. Kerstel)</a:t>
            </a:r>
          </a:p>
          <a:p>
            <a:pPr lvl="2">
              <a:defRPr/>
            </a:pPr>
            <a:r>
              <a:rPr lang="en-US" sz="2531" dirty="0"/>
              <a:t>“Innovative Approaches for Measurements in Small Aerospace Platforms” (P. Daponte)</a:t>
            </a:r>
          </a:p>
          <a:p>
            <a:pPr lvl="2">
              <a:defRPr/>
            </a:pPr>
            <a:r>
              <a:rPr lang="en-US" sz="2531" dirty="0"/>
              <a:t>“2020 Federated Satellite Systems Workshop” (A. Golkar)</a:t>
            </a:r>
          </a:p>
          <a:p>
            <a:pPr lvl="2">
              <a:defRPr/>
            </a:pPr>
            <a:r>
              <a:rPr lang="en-US" sz="2531" dirty="0"/>
              <a:t>“2019 </a:t>
            </a:r>
            <a:r>
              <a:rPr lang="en-US" sz="2531" dirty="0" err="1"/>
              <a:t>MetroAeroSpace</a:t>
            </a:r>
            <a:r>
              <a:rPr lang="en-US" sz="2531" dirty="0"/>
              <a:t> Workshop” (P. Daponte) </a:t>
            </a:r>
            <a:r>
              <a:rPr lang="en-US" altLang="en-US" sz="1969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en-US" i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440F734-4DE6-407A-A32B-515983485C8B}" type="datetime5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t>13-Apr-20</a:t>
            </a:fld>
            <a:endParaRPr lang="en-US" altLang="en-US" sz="10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514919" y="6356350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F4D377-CB0A-4FB1-82E6-927DC909C388}" type="slidenum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0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511"/>
            <a:ext cx="5353966" cy="879548"/>
          </a:xfrm>
        </p:spPr>
        <p:txBody>
          <a:bodyPr>
            <a:normAutofit fontScale="90000"/>
          </a:bodyPr>
          <a:lstStyle/>
          <a:p>
            <a:r>
              <a:rPr lang="en-US" sz="4219" dirty="0"/>
              <a:t>Turning the J-MASS Corner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69" y="125042"/>
            <a:ext cx="2018177" cy="3625427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0ED75CC-53C7-8542-A4B6-2275D716F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00326" y="1498000"/>
            <a:ext cx="4000224" cy="4321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531" dirty="0">
                <a:ea typeface="ＭＳ Ｐゴシック" panose="020B0600070205080204" pitchFamily="34" charset="-128"/>
              </a:rPr>
              <a:t>Have booth for 2020</a:t>
            </a:r>
          </a:p>
          <a:p>
            <a:pPr>
              <a:defRPr/>
            </a:pPr>
            <a:r>
              <a:rPr lang="en-US" altLang="en-US" sz="2531" dirty="0">
                <a:ea typeface="ＭＳ Ｐゴシック" panose="020B0600070205080204" pitchFamily="34" charset="-128"/>
              </a:rPr>
              <a:t>2019 Stats (Aug 2019)</a:t>
            </a:r>
          </a:p>
          <a:p>
            <a:pPr lvl="1">
              <a:defRPr/>
            </a:pPr>
            <a:r>
              <a:rPr lang="en-US" altLang="en-US" sz="2231" dirty="0">
                <a:ea typeface="ＭＳ Ｐゴシック" panose="020B0600070205080204" pitchFamily="34" charset="-128"/>
              </a:rPr>
              <a:t>3460 Participants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1100 Organizations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45 Countries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383 Students</a:t>
            </a:r>
          </a:p>
          <a:p>
            <a:pPr lvl="1">
              <a:defRPr/>
            </a:pPr>
            <a:r>
              <a:rPr lang="en-US" altLang="en-US" sz="2231" dirty="0">
                <a:ea typeface="ＭＳ Ｐゴシック" panose="020B0600070205080204" pitchFamily="34" charset="-128"/>
              </a:rPr>
              <a:t>Exhibitors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235 Commercial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20 University</a:t>
            </a:r>
          </a:p>
          <a:p>
            <a:pPr lvl="1">
              <a:defRPr/>
            </a:pPr>
            <a:r>
              <a:rPr lang="en-US" altLang="en-US" sz="2231" dirty="0">
                <a:ea typeface="ＭＳ Ｐゴシック" panose="020B0600070205080204" pitchFamily="34" charset="-128"/>
              </a:rPr>
              <a:t>Presentations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134 Poster</a:t>
            </a:r>
          </a:p>
          <a:p>
            <a:pPr lvl="2">
              <a:defRPr/>
            </a:pPr>
            <a:r>
              <a:rPr lang="en-US" altLang="en-US" sz="1931" dirty="0">
                <a:ea typeface="ＭＳ Ｐゴシック" panose="020B0600070205080204" pitchFamily="34" charset="-128"/>
              </a:rPr>
              <a:t>150 Oral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440F734-4DE6-407A-A32B-515983485C8B}" type="datetime5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t>13-Apr-20</a:t>
            </a:fld>
            <a:endParaRPr lang="en-US" altLang="en-US" sz="10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514919" y="6356350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F4D377-CB0A-4FB1-82E6-927DC909C388}" type="slidenum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0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511"/>
            <a:ext cx="7886700" cy="879548"/>
          </a:xfrm>
        </p:spPr>
        <p:txBody>
          <a:bodyPr>
            <a:normAutofit/>
          </a:bodyPr>
          <a:lstStyle/>
          <a:p>
            <a:r>
              <a:rPr lang="en-US" sz="4219" dirty="0"/>
              <a:t>J-MASS Marketing: Small Sat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76" y="1326059"/>
            <a:ext cx="4420882" cy="3315662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82B3C83-5ACB-3649-B87A-0842ADB66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00326" y="1498000"/>
            <a:ext cx="8486820" cy="45934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094" dirty="0">
                <a:ea typeface="ＭＳ Ｐゴシック" panose="020B0600070205080204" pitchFamily="34" charset="-128"/>
              </a:rPr>
              <a:t>Additional AEs</a:t>
            </a:r>
          </a:p>
          <a:p>
            <a:pPr lvl="1">
              <a:defRPr/>
            </a:pPr>
            <a:r>
              <a:rPr lang="en-US" altLang="en-US" sz="2793" dirty="0">
                <a:ea typeface="ＭＳ Ｐゴシック" panose="020B0600070205080204" pitchFamily="34" charset="-128"/>
              </a:rPr>
              <a:t>Broader representation of Member Councils/Societies</a:t>
            </a:r>
          </a:p>
          <a:p>
            <a:pPr lvl="1">
              <a:defRPr/>
            </a:pPr>
            <a:r>
              <a:rPr lang="en-US" altLang="en-US" sz="2793" dirty="0">
                <a:ea typeface="ＭＳ Ｐゴシック" panose="020B0600070205080204" pitchFamily="34" charset="-128"/>
              </a:rPr>
              <a:t>Expanded map to scope—e.g., UAS</a:t>
            </a:r>
          </a:p>
          <a:p>
            <a:pPr>
              <a:defRPr/>
            </a:pPr>
            <a:r>
              <a:rPr lang="en-US" altLang="en-US" sz="3094" dirty="0">
                <a:ea typeface="ＭＳ Ｐゴシック" panose="020B0600070205080204" pitchFamily="34" charset="-128"/>
              </a:rPr>
              <a:t>Special Issues: Best short-term way to get papers</a:t>
            </a:r>
          </a:p>
          <a:p>
            <a:pPr>
              <a:defRPr/>
            </a:pPr>
            <a:r>
              <a:rPr lang="en-US" altLang="en-US" sz="3094" dirty="0">
                <a:ea typeface="ＭＳ Ｐゴシック" panose="020B0600070205080204" pitchFamily="34" charset="-128"/>
              </a:rPr>
              <a:t>Marketing</a:t>
            </a:r>
          </a:p>
          <a:p>
            <a:pPr lvl="1">
              <a:defRPr/>
            </a:pPr>
            <a:r>
              <a:rPr lang="en-US" altLang="en-US" sz="2793" dirty="0">
                <a:ea typeface="ＭＳ Ｐゴシック" panose="020B0600070205080204" pitchFamily="34" charset="-128"/>
              </a:rPr>
              <a:t>Directed mailers</a:t>
            </a:r>
          </a:p>
          <a:p>
            <a:pPr lvl="1">
              <a:defRPr/>
            </a:pPr>
            <a:r>
              <a:rPr lang="en-US" altLang="en-US" sz="2793" dirty="0">
                <a:ea typeface="ＭＳ Ｐゴシック" panose="020B0600070205080204" pitchFamily="34" charset="-128"/>
              </a:rPr>
              <a:t>Help from Member Councils/Societies</a:t>
            </a:r>
          </a:p>
          <a:p>
            <a:pPr>
              <a:defRPr/>
            </a:pPr>
            <a:endParaRPr lang="en-US" altLang="en-US" sz="2812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en-US" sz="2812" i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2812" dirty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440F734-4DE6-407A-A32B-515983485C8B}" type="datetime5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t>13-Apr-20</a:t>
            </a:fld>
            <a:endParaRPr lang="en-US" altLang="en-US" sz="10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514919" y="6356350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12" indent="-285736"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2942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118" indent="-228588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295" indent="-22858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47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648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8825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001" indent="-2285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F4D377-CB0A-4FB1-82E6-927DC909C388}" type="slidenum">
              <a:rPr lang="en-US" altLang="en-US" sz="10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0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511"/>
            <a:ext cx="7886700" cy="879548"/>
          </a:xfrm>
        </p:spPr>
        <p:txBody>
          <a:bodyPr>
            <a:normAutofit fontScale="90000"/>
          </a:bodyPr>
          <a:lstStyle/>
          <a:p>
            <a:r>
              <a:rPr lang="en-US" sz="4219" dirty="0"/>
              <a:t>J-MASS Challenges &amp; Actions Ongoing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904B97F-677B-944C-9C97-0B4B06848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C536-96EF-E341-84B5-71590AA3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Sponsored </a:t>
            </a:r>
            <a:r>
              <a:rPr lang="en-IT" dirty="0"/>
              <a:t>publications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F26D0-0681-2243-911E-899E9896F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63042"/>
            <a:ext cx="7886700" cy="4465147"/>
          </a:xfrm>
        </p:spPr>
        <p:txBody>
          <a:bodyPr>
            <a:normAutofit fontScale="92500" lnSpcReduction="10000"/>
          </a:bodyPr>
          <a:lstStyle/>
          <a:p>
            <a:r>
              <a:rPr lang="en-IT" dirty="0"/>
              <a:t>IEEE Transactions on Cloud Computing: financial cosponsorhip</a:t>
            </a:r>
          </a:p>
          <a:p>
            <a:pPr lvl="1"/>
            <a:r>
              <a:rPr lang="en-IT" dirty="0"/>
              <a:t>Computer Society</a:t>
            </a:r>
          </a:p>
          <a:p>
            <a:pPr lvl="1"/>
            <a:r>
              <a:rPr lang="en-IT" dirty="0"/>
              <a:t>Communications Society</a:t>
            </a:r>
          </a:p>
          <a:p>
            <a:pPr lvl="1"/>
            <a:r>
              <a:rPr lang="en-IT" b="1" dirty="0"/>
              <a:t>Systems Council (7%)</a:t>
            </a:r>
          </a:p>
          <a:p>
            <a:pPr lvl="1"/>
            <a:r>
              <a:rPr lang="en-IT" dirty="0"/>
              <a:t>Power and Energy Society</a:t>
            </a:r>
          </a:p>
          <a:p>
            <a:pPr lvl="1"/>
            <a:r>
              <a:rPr lang="en-IT" dirty="0"/>
              <a:t>Consumer Electronics Society</a:t>
            </a:r>
          </a:p>
          <a:p>
            <a:r>
              <a:rPr lang="en-IT" dirty="0"/>
              <a:t>IEEE Transactions on Big Data: financial cosponsorhip</a:t>
            </a:r>
          </a:p>
          <a:p>
            <a:pPr lvl="1"/>
            <a:r>
              <a:rPr lang="en-IT" dirty="0"/>
              <a:t>Computer Society</a:t>
            </a:r>
          </a:p>
          <a:p>
            <a:pPr lvl="1"/>
            <a:r>
              <a:rPr lang="en-IT" dirty="0"/>
              <a:t>Communications Society</a:t>
            </a:r>
          </a:p>
          <a:p>
            <a:pPr lvl="1"/>
            <a:r>
              <a:rPr lang="en-IT" dirty="0"/>
              <a:t>Computational Intelligence Society</a:t>
            </a:r>
          </a:p>
          <a:p>
            <a:pPr lvl="1"/>
            <a:r>
              <a:rPr lang="en-IT" dirty="0"/>
              <a:t>Sensors Council</a:t>
            </a:r>
          </a:p>
          <a:p>
            <a:pPr lvl="1"/>
            <a:r>
              <a:rPr lang="en-IT" dirty="0"/>
              <a:t>Signal Processing Society</a:t>
            </a:r>
          </a:p>
          <a:p>
            <a:pPr lvl="1"/>
            <a:r>
              <a:rPr lang="en-IT" dirty="0"/>
              <a:t>Systems, Man, and Cybernetics Society</a:t>
            </a:r>
          </a:p>
          <a:p>
            <a:pPr lvl="1"/>
            <a:r>
              <a:rPr lang="en-IT" b="1" dirty="0"/>
              <a:t>Systems Council (5%)</a:t>
            </a:r>
          </a:p>
          <a:p>
            <a:pPr lvl="1"/>
            <a:r>
              <a:rPr lang="en-IT" dirty="0"/>
              <a:t>Vehicular Technology Society</a:t>
            </a:r>
          </a:p>
          <a:p>
            <a:pPr lvl="1"/>
            <a:endParaRPr lang="en-IT" dirty="0"/>
          </a:p>
          <a:p>
            <a:pPr lvl="1"/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7CD60-7560-5443-8732-34BB68DBA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C096F-7A1B-2742-8058-74FEBEDAD7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IT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E0A8A6-C6EF-0D4A-91D1-CDE6B2639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E6723-FB27-474D-8250-736376EF3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IT" sz="4000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EE48B-D9B6-1C46-89E6-F1D8C27346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A7DC44-D289-9A4A-8EE0-406D397B9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&amp; Achievements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/>
          <a:lstStyle/>
          <a:p>
            <a:r>
              <a:rPr lang="en-US" dirty="0"/>
              <a:t>IEEE Systems Journal</a:t>
            </a:r>
          </a:p>
          <a:p>
            <a:r>
              <a:rPr lang="en-US" dirty="0"/>
              <a:t>IEEE J-MASS -</a:t>
            </a:r>
            <a:r>
              <a:rPr lang="en-GB" dirty="0"/>
              <a:t>Journal on Miniaturization for Air and Space Systems</a:t>
            </a:r>
            <a:endParaRPr lang="en-US" dirty="0"/>
          </a:p>
          <a:p>
            <a:r>
              <a:rPr lang="en-US" dirty="0"/>
              <a:t>Sponsored publications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D08DA8-E78A-294C-8A0E-22770E3CE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8279044" cy="553336"/>
          </a:xfrm>
        </p:spPr>
        <p:txBody>
          <a:bodyPr/>
          <a:lstStyle/>
          <a:p>
            <a:r>
              <a:rPr lang="en-US" dirty="0"/>
              <a:t>IEEE Systems Journal – </a:t>
            </a:r>
            <a:r>
              <a:rPr lang="en-US" dirty="0" err="1"/>
              <a:t>EiC</a:t>
            </a:r>
            <a:r>
              <a:rPr lang="en-US" dirty="0"/>
              <a:t> Amir G. </a:t>
            </a:r>
            <a:r>
              <a:rPr lang="en-US" dirty="0" err="1"/>
              <a:t>Aghdam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60126-4C87-D748-AFA5-95CD9DA23D75}"/>
              </a:ext>
            </a:extLst>
          </p:cNvPr>
          <p:cNvSpPr txBox="1"/>
          <p:nvPr/>
        </p:nvSpPr>
        <p:spPr>
          <a:xfrm>
            <a:off x="3236360" y="15000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graphicFrame>
        <p:nvGraphicFramePr>
          <p:cNvPr id="6" name="Table 146">
            <a:extLst>
              <a:ext uri="{FF2B5EF4-FFF2-40B4-BE49-F238E27FC236}">
                <a16:creationId xmlns:a16="http://schemas.microsoft.com/office/drawing/2014/main" id="{F0B0A2DF-F93C-3B47-A0D0-59E61B354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634904"/>
              </p:ext>
            </p:extLst>
          </p:nvPr>
        </p:nvGraphicFramePr>
        <p:xfrm>
          <a:off x="871980" y="1035615"/>
          <a:ext cx="6847686" cy="5243681"/>
        </p:xfrm>
        <a:graphic>
          <a:graphicData uri="http://schemas.openxmlformats.org/drawingml/2006/table">
            <a:tbl>
              <a:tblPr bandRow="1"/>
              <a:tblGrid>
                <a:gridCol w="1108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086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Year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Submitted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414141"/>
                          </a:solidFill>
                          <a:latin typeface="+mn-lt"/>
                        </a:rPr>
                        <a:t>Published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414141"/>
                          </a:solidFill>
                          <a:latin typeface="+mn-lt"/>
                        </a:rPr>
                        <a:t>Rejected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414141"/>
                          </a:solidFill>
                          <a:latin typeface="+mn-lt"/>
                        </a:rPr>
                        <a:t>Withdrawn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414141"/>
                          </a:solidFill>
                          <a:latin typeface="+mn-lt"/>
                        </a:rPr>
                        <a:t>In-process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2007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140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7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2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2008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9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2009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111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268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11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5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46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2011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417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90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309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2012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50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5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62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420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537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160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56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2014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9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7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310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634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414141"/>
                          </a:solidFill>
                          <a:latin typeface="+mn-lt"/>
                        </a:rPr>
                        <a:t>2015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840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204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617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19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2016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781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185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570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26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</a:t>
                      </a:r>
                      <a:r>
                        <a:rPr lang="en-US" sz="1200" baseline="0" dirty="0">
                          <a:solidFill>
                            <a:srgbClr val="414141"/>
                          </a:solidFill>
                          <a:latin typeface="+mn-lt"/>
                        </a:rPr>
                        <a:t>  </a:t>
                      </a: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2017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785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261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506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18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2018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1142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aseline="0" dirty="0">
                          <a:solidFill>
                            <a:srgbClr val="414141"/>
                          </a:solidFill>
                          <a:latin typeface="+mn-lt"/>
                        </a:rPr>
                        <a:t>   433</a:t>
                      </a:r>
                      <a:endParaRPr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669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28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12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2019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1489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</a:t>
                      </a:r>
                      <a:r>
                        <a:rPr lang="en-US" sz="1200" baseline="0" dirty="0">
                          <a:solidFill>
                            <a:srgbClr val="414141"/>
                          </a:solidFill>
                          <a:latin typeface="+mn-lt"/>
                        </a:rPr>
                        <a:t>394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FontTx/>
                        <a:buNone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877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27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191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2020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544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10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FontTx/>
                        <a:buNone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182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>
                          <a:solidFill>
                            <a:srgbClr val="414141"/>
                          </a:solidFill>
                          <a:latin typeface="+mn-lt"/>
                        </a:rPr>
                        <a:t>         8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>
                          <a:solidFill>
                            <a:srgbClr val="414141"/>
                          </a:solidFill>
                          <a:latin typeface="+mn-lt"/>
                        </a:rPr>
                        <a:t>     344</a:t>
                      </a: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2738081401"/>
                  </a:ext>
                </a:extLst>
              </a:tr>
              <a:tr h="3223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20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B9A0A6-96A0-9B49-B1C5-72179EF89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Systems Journal – processing times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8124932" cy="1218760"/>
          </a:xfrm>
        </p:spPr>
        <p:txBody>
          <a:bodyPr>
            <a:normAutofit/>
          </a:bodyPr>
          <a:lstStyle/>
          <a:p>
            <a:r>
              <a:rPr lang="en-GB" sz="1600" dirty="0"/>
              <a:t>Average time from submission to first decision (days):    62 (67-77-66-80-65-49-42-43-59-47) </a:t>
            </a:r>
          </a:p>
          <a:p>
            <a:r>
              <a:rPr lang="en-GB" sz="1600" dirty="0"/>
              <a:t>Average reviewer-turnaround time (days):	      16 (18-19-19-18-20-20-19-18-17-18) </a:t>
            </a:r>
          </a:p>
          <a:p>
            <a:r>
              <a:rPr lang="en-GB" sz="1600" dirty="0"/>
              <a:t>Average time from submission to final decision (days):    83 (91-97-85-90-75-56-50-50-77-55)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DCBDE-19E9-C74F-90CB-F5DDBEE66938}"/>
              </a:ext>
            </a:extLst>
          </p:cNvPr>
          <p:cNvSpPr/>
          <p:nvPr/>
        </p:nvSpPr>
        <p:spPr>
          <a:xfrm>
            <a:off x="628650" y="2726609"/>
            <a:ext cx="2083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ISJ:  Citation Metrics</a:t>
            </a:r>
            <a:endParaRPr lang="en-IT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EC375C-0B39-2041-8A3C-BE3B7A4E4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642554"/>
              </p:ext>
            </p:extLst>
          </p:nvPr>
        </p:nvGraphicFramePr>
        <p:xfrm>
          <a:off x="455002" y="3350580"/>
          <a:ext cx="8472227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3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1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2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Year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Impact Factor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Eigenfactor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Article Influence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2018</a:t>
                      </a:r>
                    </a:p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4.463</a:t>
                      </a:r>
                    </a:p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0.00867</a:t>
                      </a:r>
                    </a:p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0.878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2017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/>
                        <a:t>4.337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0.00786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1.047</a:t>
                      </a:r>
                      <a:endParaRPr lang="en-US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2016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3.882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0.00660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0.987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2015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2.114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0.00444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0.773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2014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1.980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0.00336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0.691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2013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1.746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0.00272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0.592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2012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1.270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0.00173</a:t>
                      </a:r>
                    </a:p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0.592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01E5CBC-9D8A-684C-9BCD-9A80762B7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C4FB-98AF-6744-BD59-4651B796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</a:t>
            </a:r>
            <a:r>
              <a:rPr lang="en-GB" dirty="0"/>
              <a:t>p</a:t>
            </a:r>
            <a:r>
              <a:rPr lang="en-IT" dirty="0"/>
              <a:t>en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14722-D3C3-664E-89FA-946F70DD1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ISJ: about 5-7 papers per year in the past few years - not enough to sustain a new open-access journal (at least 20 per year are required)</a:t>
            </a:r>
          </a:p>
          <a:p>
            <a:r>
              <a:rPr lang="en-US" sz="2400" dirty="0"/>
              <a:t>Special Section in IEEE Access: feasible, but the review process does not include innovation</a:t>
            </a:r>
          </a:p>
          <a:p>
            <a:r>
              <a:rPr lang="en-US" sz="2400" dirty="0"/>
              <a:t>Open-access journal across multiple S/Cs: not enough actual interest – S/Cs are still waiting to see how the situation evolves or choosing Special Section in IEEE Access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77343-89AF-9D42-87BC-BB64C18E64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2A10C8-D350-3843-9769-10620544F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E182-FA13-2043-8DDA-9C51645E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IEEE Systems Journal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15AEB-367A-7849-8B9A-E503E23254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B99EEE-F033-0143-8C3B-2A4C0B3A8B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dirty="0"/>
              <a:t>Additional information</a:t>
            </a:r>
          </a:p>
        </p:txBody>
      </p:sp>
      <p:sp>
        <p:nvSpPr>
          <p:cNvPr id="6" name="Shape 156">
            <a:extLst>
              <a:ext uri="{FF2B5EF4-FFF2-40B4-BE49-F238E27FC236}">
                <a16:creationId xmlns:a16="http://schemas.microsoft.com/office/drawing/2014/main" id="{B2EFD80E-A12B-FA48-90F6-6837CC503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558300"/>
            <a:ext cx="7886700" cy="464709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dirty="0"/>
              <a:t>A</a:t>
            </a:r>
            <a:r>
              <a:rPr sz="2400" dirty="0"/>
              <a:t>ll papers submitted </a:t>
            </a:r>
            <a:r>
              <a:rPr lang="en-US" sz="2400" dirty="0"/>
              <a:t>by the end of </a:t>
            </a:r>
            <a:r>
              <a:rPr sz="2400" dirty="0"/>
              <a:t>201</a:t>
            </a:r>
            <a:r>
              <a:rPr lang="en-US" sz="2400" dirty="0"/>
              <a:t>8</a:t>
            </a:r>
            <a:r>
              <a:rPr sz="2400" dirty="0"/>
              <a:t> </a:t>
            </a:r>
            <a:r>
              <a:rPr lang="en-US" sz="2400" dirty="0"/>
              <a:t>have </a:t>
            </a:r>
            <a:r>
              <a:rPr sz="2400" dirty="0"/>
              <a:t>be</a:t>
            </a:r>
            <a:r>
              <a:rPr lang="en-US" sz="2400" dirty="0"/>
              <a:t>en</a:t>
            </a:r>
            <a:r>
              <a:rPr sz="2400" dirty="0"/>
              <a:t> </a:t>
            </a:r>
            <a:r>
              <a:rPr lang="en-US" sz="2400" dirty="0"/>
              <a:t>included in issues by the second 2020 issue.</a:t>
            </a:r>
            <a:endParaRPr sz="2400" dirty="0"/>
          </a:p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dirty="0"/>
              <a:t>Current page limits (apply to papers submitted from 1 Jan 2015): 8 complimentary pages for regular papers; up to 12 pages, with overlength page charge of US$150 per page.  No complaints received from authors.</a:t>
            </a:r>
          </a:p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dirty="0"/>
              <a:t>B</a:t>
            </a:r>
            <a:r>
              <a:rPr sz="2400" dirty="0"/>
              <a:t>acklog </a:t>
            </a:r>
            <a:r>
              <a:rPr lang="en-US" sz="2400" dirty="0"/>
              <a:t>of papers accepted and posted as advance posting </a:t>
            </a:r>
            <a:r>
              <a:rPr sz="2400" dirty="0"/>
              <a:t>(</a:t>
            </a:r>
            <a:r>
              <a:rPr lang="en-US" sz="2400" dirty="0"/>
              <a:t>about 4,500 pages ready for inclusion in issues in 2020, about 3,000 pages available in 2020 issues; about 4,000 pages accepted by the end of 2020 ready for inclusion in 2021; </a:t>
            </a:r>
            <a:r>
              <a:rPr sz="2400" dirty="0"/>
              <a:t>the cost of </a:t>
            </a:r>
            <a:r>
              <a:rPr lang="en-US" sz="2400" dirty="0"/>
              <a:t>IEEE page production is about US$56 per page</a:t>
            </a:r>
            <a:r>
              <a:rPr sz="2400" dirty="0"/>
              <a:t>)</a:t>
            </a:r>
            <a:r>
              <a:rPr lang="en-US" sz="2400" dirty="0"/>
              <a:t>.</a:t>
            </a:r>
            <a:r>
              <a:rPr sz="2400" dirty="0"/>
              <a:t> </a:t>
            </a:r>
            <a:endParaRPr lang="en-US" sz="2400" dirty="0"/>
          </a:p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dirty="0"/>
              <a:t>No publicity since beginning of 2015 to limit the increase of the backlog of accepted papers</a:t>
            </a:r>
          </a:p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dirty="0"/>
              <a:t>No special issues approved since the last quarter of 2014 to limit the increase of the backlog of accepted papers. One exception in 2019 to support the IEEE Brain Initiative</a:t>
            </a:r>
          </a:p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dirty="0"/>
              <a:t>P</a:t>
            </a:r>
            <a:r>
              <a:rPr sz="2400" dirty="0"/>
              <a:t>age budget</a:t>
            </a:r>
            <a:r>
              <a:rPr lang="en-US" sz="2400" dirty="0"/>
              <a:t>: 4,500 </a:t>
            </a:r>
            <a:r>
              <a:rPr sz="2400" dirty="0"/>
              <a:t>pages</a:t>
            </a:r>
            <a:r>
              <a:rPr lang="en-US" sz="2400" dirty="0"/>
              <a:t> in 2019 - 4,500 pages in 2020 – </a:t>
            </a:r>
            <a:r>
              <a:rPr lang="en-US" sz="2400" b="1" dirty="0"/>
              <a:t>5,000 pages in 2021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/>
              <a:t>Add 500 pages in 2020 (total 5,000) – about 27,500 US$</a:t>
            </a:r>
            <a:endParaRPr lang="en-US" sz="2400" b="1" i="1" dirty="0"/>
          </a:p>
          <a:p>
            <a:pPr marL="305434" indent="-305434" defTabSz="379729">
              <a:spcBef>
                <a:spcPts val="1500"/>
              </a:spcBef>
              <a:defRPr sz="2340"/>
            </a:pPr>
            <a:r>
              <a:rPr lang="en-US" sz="2400" b="1" dirty="0"/>
              <a:t>Manuscript assistant to support the EIC in 2021: US$10K to be added to the 2021 budget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3F4D280-1B2F-E242-B087-8BBCD832B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 add 500 pages to the page budget in 2020 (total 5,000 pages)</a:t>
            </a:r>
          </a:p>
          <a:p>
            <a:r>
              <a:rPr lang="en-US" dirty="0"/>
              <a:t>Pros: </a:t>
            </a:r>
          </a:p>
          <a:p>
            <a:pPr lvl="1"/>
            <a:r>
              <a:rPr lang="en-US" dirty="0"/>
              <a:t>Sustain the increased number of submission and keep publication times under control</a:t>
            </a:r>
          </a:p>
          <a:p>
            <a:r>
              <a:rPr lang="en-US" dirty="0"/>
              <a:t>Cons: </a:t>
            </a:r>
          </a:p>
          <a:p>
            <a:pPr lvl="1"/>
            <a:r>
              <a:rPr lang="en-US" dirty="0"/>
              <a:t>Financial implications as below noted</a:t>
            </a:r>
          </a:p>
          <a:p>
            <a:r>
              <a:rPr lang="en-US" dirty="0"/>
              <a:t>Financial Implications: about 27,500USD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D7AECF-97C9-AA4D-B4E6-4911E6421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 add US$ 10,000 to the 2021 budget for a </a:t>
            </a:r>
            <a:r>
              <a:rPr lang="en-US" sz="2000" dirty="0"/>
              <a:t>manuscript assistant to support the EIC in 2021</a:t>
            </a:r>
          </a:p>
          <a:p>
            <a:endParaRPr lang="en-US" dirty="0"/>
          </a:p>
          <a:p>
            <a:r>
              <a:rPr lang="en-US" dirty="0"/>
              <a:t>Pros: </a:t>
            </a:r>
          </a:p>
          <a:p>
            <a:pPr lvl="1"/>
            <a:r>
              <a:rPr lang="en-US" dirty="0"/>
              <a:t>support the journal and the </a:t>
            </a:r>
            <a:r>
              <a:rPr lang="en-US" dirty="0" err="1"/>
              <a:t>EiC</a:t>
            </a:r>
            <a:endParaRPr lang="en-US" dirty="0"/>
          </a:p>
          <a:p>
            <a:r>
              <a:rPr lang="en-US" dirty="0"/>
              <a:t>Cons: </a:t>
            </a:r>
          </a:p>
          <a:p>
            <a:pPr lvl="1"/>
            <a:r>
              <a:rPr lang="en-US" dirty="0"/>
              <a:t>Financial implications</a:t>
            </a:r>
          </a:p>
          <a:p>
            <a:r>
              <a:rPr lang="en-US" dirty="0"/>
              <a:t>Financial Implications: 10,000 USD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5670EA5-58AE-B34A-B1C4-2461ACDD4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357187" y="2342508"/>
            <a:ext cx="7821042" cy="226521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75203">
              <a:spcBef>
                <a:spcPts val="703"/>
              </a:spcBef>
              <a:defRPr sz="4690"/>
            </a:pPr>
            <a:r>
              <a:rPr sz="3726" dirty="0"/>
              <a:t>Publication</a:t>
            </a:r>
            <a:r>
              <a:rPr lang="en-US" sz="3726" dirty="0"/>
              <a:t>s </a:t>
            </a:r>
            <a:r>
              <a:rPr sz="3726" dirty="0"/>
              <a:t>Report</a:t>
            </a:r>
            <a:r>
              <a:rPr lang="en-US" sz="3726" dirty="0"/>
              <a:t>: J-MASS</a:t>
            </a:r>
            <a:endParaRPr sz="3726" dirty="0"/>
          </a:p>
          <a:p>
            <a:pPr defTabSz="275203">
              <a:spcBef>
                <a:spcPts val="703"/>
              </a:spcBef>
              <a:defRPr sz="1206"/>
            </a:pPr>
            <a:endParaRPr dirty="0"/>
          </a:p>
          <a:p>
            <a:pPr defTabSz="275203">
              <a:spcBef>
                <a:spcPts val="703"/>
              </a:spcBef>
              <a:defRPr sz="2412"/>
            </a:pPr>
            <a:br>
              <a:rPr lang="en-US" dirty="0"/>
            </a:br>
            <a:r>
              <a:rPr lang="en-US" sz="2180" dirty="0"/>
              <a:t>John L. Schmalzel</a:t>
            </a:r>
            <a:br>
              <a:rPr lang="en-US" sz="2180" dirty="0"/>
            </a:br>
            <a:r>
              <a:rPr lang="en-US" sz="2180" dirty="0"/>
              <a:t>EIC, J-MASS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DEB1356-F316-C84F-B996-456FC3D22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88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EEE SC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SC Template" id="{A5B3FA8A-C4AC-46E0-B60A-A521DC20E911}" vid="{5233A342-BF21-46C2-B5B3-60409B8AB4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 Sensors Council Template</Template>
  <TotalTime>304</TotalTime>
  <Words>1184</Words>
  <Application>Microsoft Macintosh PowerPoint</Application>
  <PresentationFormat>On-screen Show (4:3)</PresentationFormat>
  <Paragraphs>256</Paragraphs>
  <Slides>17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LucidaGrande</vt:lpstr>
      <vt:lpstr>Wingdings</vt:lpstr>
      <vt:lpstr>IEEE SC Template</vt:lpstr>
      <vt:lpstr>IEEE Systems Council VP-Publications</vt:lpstr>
      <vt:lpstr>Current Status &amp; Achievements</vt:lpstr>
      <vt:lpstr>IEEE Systems Journal – EiC Amir G. Aghdam</vt:lpstr>
      <vt:lpstr>IEEE Systems Journal – processing times</vt:lpstr>
      <vt:lpstr>Open access</vt:lpstr>
      <vt:lpstr>IEEE Systems Journal</vt:lpstr>
      <vt:lpstr>Motion I</vt:lpstr>
      <vt:lpstr>Motion II</vt:lpstr>
      <vt:lpstr>Publications Report: J-MASS   John L. Schmalzel EIC, J-MASS </vt:lpstr>
      <vt:lpstr>J-MASS The Plan</vt:lpstr>
      <vt:lpstr>J-MASS The Reality</vt:lpstr>
      <vt:lpstr>J-MASS</vt:lpstr>
      <vt:lpstr>Turning the J-MASS Corner</vt:lpstr>
      <vt:lpstr>J-MASS Marketing: Small Sat</vt:lpstr>
      <vt:lpstr>J-MASS Challenges &amp; Actions Ongoing</vt:lpstr>
      <vt:lpstr>Sponsored publications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Sensors Council &lt;&lt;Report’s Name&gt;&gt;</dc:title>
  <dc:creator>Brooke Johnson</dc:creator>
  <cp:lastModifiedBy>Carbone, Paolo</cp:lastModifiedBy>
  <cp:revision>26</cp:revision>
  <dcterms:created xsi:type="dcterms:W3CDTF">2020-02-18T14:58:53Z</dcterms:created>
  <dcterms:modified xsi:type="dcterms:W3CDTF">2020-04-13T08:54:01Z</dcterms:modified>
</cp:coreProperties>
</file>