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8" r:id="rId9"/>
    <p:sldId id="266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7527"/>
            <a:ext cx="77724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857555"/>
            <a:ext cx="1456944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857555"/>
            <a:ext cx="1944624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857555"/>
            <a:ext cx="2365248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857555"/>
            <a:ext cx="1956816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857555"/>
            <a:ext cx="1499616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7457" y="6159501"/>
            <a:ext cx="9144000" cy="698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8F30F1-E6D7-48A7-ABFD-5D9AF5D164E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3792750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3792803"/>
            <a:ext cx="38862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825627"/>
            <a:ext cx="38862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37469"/>
            <a:ext cx="3886200" cy="2780906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825627"/>
            <a:ext cx="38862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815899"/>
            <a:ext cx="3886200" cy="3802265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837469"/>
            <a:ext cx="3886200" cy="2780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825627"/>
            <a:ext cx="38862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3807095"/>
            <a:ext cx="38862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7"/>
            <a:ext cx="3886200" cy="1833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847707"/>
            <a:ext cx="38862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3807095"/>
            <a:ext cx="38862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825625"/>
            <a:ext cx="3019523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825625"/>
            <a:ext cx="4725775" cy="3792538"/>
          </a:xfrm>
        </p:spPr>
        <p:txBody>
          <a:bodyPr>
            <a:norm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4788818"/>
            <a:ext cx="3886200" cy="82934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825627"/>
            <a:ext cx="3886200" cy="2963191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837467"/>
            <a:ext cx="7886700" cy="2139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25627"/>
            <a:ext cx="7886700" cy="10118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977353"/>
            <a:ext cx="7886700" cy="662890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4006393"/>
            <a:ext cx="3886200" cy="1611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825626"/>
            <a:ext cx="7886700" cy="2075235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4006391"/>
            <a:ext cx="3886200" cy="1611772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8313" y="6159500"/>
            <a:ext cx="9144000" cy="69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7527"/>
            <a:ext cx="77724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1044735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1044735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1044735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1044735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7B3F3F-2431-40C0-BE14-99863075C7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6"/>
            <a:ext cx="4970872" cy="2887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4713403"/>
            <a:ext cx="4970872" cy="90476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825624"/>
            <a:ext cx="2802707" cy="3792539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CDF47-5687-4D0A-AEE2-69CE6EFF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2E7AD-13A5-4AE5-9202-1BC73C912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8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857555"/>
            <a:ext cx="1456944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6" y="857555"/>
            <a:ext cx="1944624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31" y="857555"/>
            <a:ext cx="2365248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6" y="857555"/>
            <a:ext cx="1956816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6" y="857555"/>
            <a:ext cx="1499616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21" y="5797549"/>
            <a:ext cx="1208500" cy="6745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15D6A7-20E3-476C-AA16-3D404FB1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48903F-E997-47FC-9023-11A5377277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37527"/>
            <a:ext cx="77724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26915"/>
            <a:ext cx="77724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1044735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1044735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1044735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1044735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21" y="5797549"/>
            <a:ext cx="1208500" cy="6745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52AFEE-78B7-4E14-8968-7908A0B29B8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" y="0"/>
            <a:ext cx="916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262831"/>
            <a:ext cx="78867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117578"/>
            <a:ext cx="78867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7E5456-48E2-4C18-A2E3-8D6DD24DD4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/>
          <a:stretch/>
        </p:blipFill>
        <p:spPr>
          <a:xfrm rot="10800000" flipH="1">
            <a:off x="-23750" y="-1"/>
            <a:ext cx="916775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262831"/>
            <a:ext cx="7886700" cy="827758"/>
          </a:xfrm>
        </p:spPr>
        <p:txBody>
          <a:bodyPr anchor="b">
            <a:normAutofit/>
          </a:bodyPr>
          <a:lstStyle>
            <a:lvl1pPr>
              <a:defRPr sz="44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117578"/>
            <a:ext cx="78867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06" y="494096"/>
            <a:ext cx="1267968" cy="1286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8" y="1149416"/>
            <a:ext cx="1877568" cy="1895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7771"/>
          <a:stretch/>
        </p:blipFill>
        <p:spPr>
          <a:xfrm>
            <a:off x="-2793" y="-3048"/>
            <a:ext cx="3263645" cy="33286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1" y="2921668"/>
            <a:ext cx="2298192" cy="2694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/>
          <a:stretch/>
        </p:blipFill>
        <p:spPr>
          <a:xfrm rot="10800000" flipH="1">
            <a:off x="-23750" y="-1"/>
            <a:ext cx="916775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3262831"/>
            <a:ext cx="78867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117578"/>
            <a:ext cx="78867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788670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825625"/>
            <a:ext cx="3886200" cy="3792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288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50" y="0"/>
            <a:ext cx="9191500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1" y="5982007"/>
            <a:ext cx="1215715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91440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FA0E6-81B1-4763-8C92-FB6B77739D0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628650" y="5853560"/>
            <a:ext cx="746066" cy="6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61" r:id="rId3"/>
    <p:sldLayoutId id="2147483683" r:id="rId4"/>
    <p:sldLayoutId id="2147483663" r:id="rId5"/>
    <p:sldLayoutId id="2147483684" r:id="rId6"/>
    <p:sldLayoutId id="2147483673" r:id="rId7"/>
    <p:sldLayoutId id="2147483662" r:id="rId8"/>
    <p:sldLayoutId id="2147483675" r:id="rId9"/>
    <p:sldLayoutId id="2147483664" r:id="rId10"/>
    <p:sldLayoutId id="2147483674" r:id="rId11"/>
    <p:sldLayoutId id="2147483665" r:id="rId12"/>
    <p:sldLayoutId id="2147483676" r:id="rId13"/>
    <p:sldLayoutId id="2147483677" r:id="rId14"/>
    <p:sldLayoutId id="2147483678" r:id="rId15"/>
    <p:sldLayoutId id="2147483679" r:id="rId16"/>
    <p:sldLayoutId id="2147483667" r:id="rId17"/>
    <p:sldLayoutId id="2147483680" r:id="rId18"/>
    <p:sldLayoutId id="2147483682" r:id="rId19"/>
    <p:sldLayoutId id="2147483681" r:id="rId20"/>
    <p:sldLayoutId id="214748368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A1"/>
        </a:buClr>
        <a:buFont typeface="LucidaGrande" charset="0"/>
        <a:buChar char="▸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LucidaGrande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Courier New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1C-F095-48E5-8B44-E138AD540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221373"/>
            <a:ext cx="7772400" cy="1379020"/>
          </a:xfrm>
        </p:spPr>
        <p:txBody>
          <a:bodyPr>
            <a:noAutofit/>
          </a:bodyPr>
          <a:lstStyle/>
          <a:p>
            <a:r>
              <a:rPr lang="en-US" sz="3600" dirty="0"/>
              <a:t>IEEE Systems Council</a:t>
            </a:r>
            <a:br>
              <a:rPr lang="en-US" sz="3600" dirty="0"/>
            </a:br>
            <a:r>
              <a:rPr lang="en-US" sz="3600" dirty="0"/>
              <a:t>Remote Meeting Apr 2020</a:t>
            </a:r>
            <a:br>
              <a:rPr lang="en-US" sz="3600" dirty="0"/>
            </a:br>
            <a:r>
              <a:rPr lang="en-US" sz="3600" dirty="0"/>
              <a:t>VP Member Services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B642-C925-470D-A2D9-02A0B8114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600393"/>
            <a:ext cx="7772400" cy="13790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Marco Parvis</a:t>
            </a:r>
            <a:endParaRPr lang="en-US" sz="1300" dirty="0"/>
          </a:p>
          <a:p>
            <a:r>
              <a:rPr lang="en-US" dirty="0"/>
              <a:t>April 24</a:t>
            </a:r>
            <a:r>
              <a:rPr lang="en-US" baseline="30000" dirty="0"/>
              <a:t>th</a:t>
            </a:r>
            <a:r>
              <a:rPr lang="en-US" dirty="0"/>
              <a:t>, 2020</a:t>
            </a:r>
          </a:p>
          <a:p>
            <a:r>
              <a:rPr lang="en-US" dirty="0"/>
              <a:t>Torino, ITALY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64347-7EB9-4FB8-B116-8BBBB3E66A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5321" y="6205394"/>
            <a:ext cx="486659" cy="365125"/>
          </a:xfrm>
          <a:prstGeom prst="rect">
            <a:avLst/>
          </a:prstGeom>
        </p:spPr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94F464-4214-3F4E-ABC5-5DF0A232D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8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5"/>
    </mc:Choice>
    <mc:Fallback>
      <p:transition spd="slow" advTm="2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>
            <a:normAutofit/>
          </a:bodyPr>
          <a:lstStyle/>
          <a:p>
            <a:r>
              <a:rPr lang="en-US" dirty="0"/>
              <a:t>In the Fall </a:t>
            </a:r>
            <a:r>
              <a:rPr lang="en-US" dirty="0" err="1"/>
              <a:t>AdCom</a:t>
            </a:r>
            <a:r>
              <a:rPr lang="en-US" dirty="0"/>
              <a:t> discuss if we can set apart 5k$ to arrange a video to be put on You Tube and other social networks to increase the system council visibility</a:t>
            </a:r>
          </a:p>
          <a:p>
            <a:r>
              <a:rPr lang="en-US" dirty="0"/>
              <a:t>Pros: </a:t>
            </a:r>
          </a:p>
          <a:p>
            <a:pPr lvl="1"/>
            <a:r>
              <a:rPr lang="en-US" dirty="0"/>
              <a:t>Will increase the System Council visibility</a:t>
            </a:r>
          </a:p>
          <a:p>
            <a:r>
              <a:rPr lang="en-US" dirty="0"/>
              <a:t>Cons: </a:t>
            </a:r>
          </a:p>
          <a:p>
            <a:pPr lvl="1"/>
            <a:r>
              <a:rPr lang="en-US" dirty="0"/>
              <a:t>We spend part of our money we could spend as an example in more pages on journals</a:t>
            </a:r>
          </a:p>
          <a:p>
            <a:r>
              <a:rPr lang="en-US" dirty="0"/>
              <a:t>Financial Implications: nothing now, about 5k$ if we decide in the fall </a:t>
            </a:r>
            <a:r>
              <a:rPr lang="en-US" dirty="0" err="1"/>
              <a:t>AdCom</a:t>
            </a:r>
            <a:r>
              <a:rPr lang="en-US" dirty="0"/>
              <a:t> to start the video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EFA14D-8AD2-A64F-B7D7-48DA84F71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38"/>
    </mc:Choice>
    <mc:Fallback>
      <p:transition spd="slow" advTm="120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&amp; Achievements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/>
          <a:lstStyle/>
          <a:p>
            <a:r>
              <a:rPr lang="en-US" dirty="0"/>
              <a:t>The situation is good!. Four units in 2019 and 2 new units in 2020. One new student chapter and one new chapter in 2020 for a total of 19 chapters</a:t>
            </a:r>
          </a:p>
          <a:p>
            <a:r>
              <a:rPr lang="en-US" dirty="0"/>
              <a:t>Two vacant chapters which might disappear</a:t>
            </a:r>
          </a:p>
          <a:p>
            <a:r>
              <a:rPr lang="en-US" dirty="0"/>
              <a:t>Chairs contacted to get data regarding their activity</a:t>
            </a:r>
          </a:p>
          <a:p>
            <a:r>
              <a:rPr lang="en-US" dirty="0"/>
              <a:t>World reasonably covered with a prevalence of USA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F6D9DB-13B1-9F4E-B5E8-208AB5513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70"/>
    </mc:Choice>
    <mc:Fallback>
      <p:transition spd="slow" advTm="4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4AC19F-E338-A044-A6DA-7DAEB5D0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05AEDB1-EAF8-434D-9D55-B56F3DF06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599874"/>
              </p:ext>
            </p:extLst>
          </p:nvPr>
        </p:nvGraphicFramePr>
        <p:xfrm>
          <a:off x="743578" y="1842399"/>
          <a:ext cx="7886701" cy="3916779"/>
        </p:xfrm>
        <a:graphic>
          <a:graphicData uri="http://schemas.openxmlformats.org/drawingml/2006/table">
            <a:tbl>
              <a:tblPr/>
              <a:tblGrid>
                <a:gridCol w="4417653">
                  <a:extLst>
                    <a:ext uri="{9D8B030D-6E8A-4147-A177-3AD203B41FA5}">
                      <a16:colId xmlns:a16="http://schemas.microsoft.com/office/drawing/2014/main" val="4430066"/>
                    </a:ext>
                  </a:extLst>
                </a:gridCol>
                <a:gridCol w="1723067">
                  <a:extLst>
                    <a:ext uri="{9D8B030D-6E8A-4147-A177-3AD203B41FA5}">
                      <a16:colId xmlns:a16="http://schemas.microsoft.com/office/drawing/2014/main" val="3831911932"/>
                    </a:ext>
                  </a:extLst>
                </a:gridCol>
                <a:gridCol w="1745981">
                  <a:extLst>
                    <a:ext uri="{9D8B030D-6E8A-4147-A177-3AD203B41FA5}">
                      <a16:colId xmlns:a16="http://schemas.microsoft.com/office/drawing/2014/main" val="2599490664"/>
                    </a:ext>
                  </a:extLst>
                </a:gridCol>
              </a:tblGrid>
              <a:tr h="520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 Start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44898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Coastal Los Angeles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06-May-09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124874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Italy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Moschitta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02-Sep-15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622972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Mohawk Valley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Riley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01-Sep-16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874257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Island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30-Dec-16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556360"/>
                  </a:ext>
                </a:extLst>
              </a:tr>
              <a:tr h="48323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Kingdom and Ireland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Hessami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28-Mar-17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641546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Israel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Mordecai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02-Oct-18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46176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Island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Lanzisero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01-Jan-19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027964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Tunisia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Baklouti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01-Jan-19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305693"/>
                  </a:ext>
                </a:extLst>
              </a:tr>
              <a:tr h="39371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Egypt Section 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Saeed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01-Feb-20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634659"/>
                  </a:ext>
                </a:extLst>
              </a:tr>
            </a:tbl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550027F-71D4-924F-9D80-76F84A2FA4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1124440"/>
            <a:ext cx="7886700" cy="553336"/>
          </a:xfrm>
        </p:spPr>
        <p:txBody>
          <a:bodyPr/>
          <a:lstStyle/>
          <a:p>
            <a:r>
              <a:rPr lang="en-US" dirty="0"/>
              <a:t>Nine system council only chapters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8146D5-D27C-EF4D-850D-822C2198D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49"/>
    </mc:Choice>
    <mc:Fallback>
      <p:transition spd="slow" advTm="5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67B309-2DB6-E740-85E4-79DD42B3D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25787"/>
              </p:ext>
            </p:extLst>
          </p:nvPr>
        </p:nvGraphicFramePr>
        <p:xfrm>
          <a:off x="753625" y="2341268"/>
          <a:ext cx="7886699" cy="3145133"/>
        </p:xfrm>
        <a:graphic>
          <a:graphicData uri="http://schemas.openxmlformats.org/drawingml/2006/table">
            <a:tbl>
              <a:tblPr/>
              <a:tblGrid>
                <a:gridCol w="3768089">
                  <a:extLst>
                    <a:ext uri="{9D8B030D-6E8A-4147-A177-3AD203B41FA5}">
                      <a16:colId xmlns:a16="http://schemas.microsoft.com/office/drawing/2014/main" val="2524296298"/>
                    </a:ext>
                  </a:extLst>
                </a:gridCol>
                <a:gridCol w="1524761">
                  <a:extLst>
                    <a:ext uri="{9D8B030D-6E8A-4147-A177-3AD203B41FA5}">
                      <a16:colId xmlns:a16="http://schemas.microsoft.com/office/drawing/2014/main" val="820109881"/>
                    </a:ext>
                  </a:extLst>
                </a:gridCol>
                <a:gridCol w="2593849">
                  <a:extLst>
                    <a:ext uri="{9D8B030D-6E8A-4147-A177-3AD203B41FA5}">
                      <a16:colId xmlns:a16="http://schemas.microsoft.com/office/drawing/2014/main" val="1684633679"/>
                    </a:ext>
                  </a:extLst>
                </a:gridCol>
              </a:tblGrid>
              <a:tr h="35286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Chapter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 Start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330953"/>
                  </a:ext>
                </a:extLst>
              </a:tr>
              <a:tr h="6516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Shanghai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01-Aug-16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797701"/>
                  </a:ext>
                </a:extLst>
              </a:tr>
              <a:tr h="512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Velazquez Vazquez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31-Jul-17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772248"/>
                  </a:ext>
                </a:extLst>
              </a:tr>
              <a:tr h="56752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Toronto Section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Tirandazian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01-Jan-18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304126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Douglass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01-Jan-18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774760"/>
                  </a:ext>
                </a:extLst>
              </a:tr>
              <a:tr h="4923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Galveston Bay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Taqvi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28-Aug-18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84804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4D429E73-01E4-A84F-8D42-3BECE94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376E15E-9717-734E-A555-928D445BE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1124440"/>
            <a:ext cx="7886700" cy="553336"/>
          </a:xfrm>
        </p:spPr>
        <p:txBody>
          <a:bodyPr/>
          <a:lstStyle/>
          <a:p>
            <a:r>
              <a:rPr lang="en-US" dirty="0"/>
              <a:t>Five joint chapters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578030-0B27-8143-BAA7-45CEEF2BE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8"/>
    </mc:Choice>
    <mc:Fallback>
      <p:transition spd="slow" advTm="3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7B499E-C110-0F4D-AE70-3D620E5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101543-967B-934A-A9C0-B7901FA7C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675840"/>
              </p:ext>
            </p:extLst>
          </p:nvPr>
        </p:nvGraphicFramePr>
        <p:xfrm>
          <a:off x="472275" y="2682910"/>
          <a:ext cx="8043075" cy="2552281"/>
        </p:xfrm>
        <a:graphic>
          <a:graphicData uri="http://schemas.openxmlformats.org/drawingml/2006/table">
            <a:tbl>
              <a:tblPr/>
              <a:tblGrid>
                <a:gridCol w="1904940">
                  <a:extLst>
                    <a:ext uri="{9D8B030D-6E8A-4147-A177-3AD203B41FA5}">
                      <a16:colId xmlns:a16="http://schemas.microsoft.com/office/drawing/2014/main" val="2157144850"/>
                    </a:ext>
                  </a:extLst>
                </a:gridCol>
                <a:gridCol w="1227627">
                  <a:extLst>
                    <a:ext uri="{9D8B030D-6E8A-4147-A177-3AD203B41FA5}">
                      <a16:colId xmlns:a16="http://schemas.microsoft.com/office/drawing/2014/main" val="805929044"/>
                    </a:ext>
                  </a:extLst>
                </a:gridCol>
                <a:gridCol w="1227627">
                  <a:extLst>
                    <a:ext uri="{9D8B030D-6E8A-4147-A177-3AD203B41FA5}">
                      <a16:colId xmlns:a16="http://schemas.microsoft.com/office/drawing/2014/main" val="423966545"/>
                    </a:ext>
                  </a:extLst>
                </a:gridCol>
                <a:gridCol w="1227627">
                  <a:extLst>
                    <a:ext uri="{9D8B030D-6E8A-4147-A177-3AD203B41FA5}">
                      <a16:colId xmlns:a16="http://schemas.microsoft.com/office/drawing/2014/main" val="2105903316"/>
                    </a:ext>
                  </a:extLst>
                </a:gridCol>
                <a:gridCol w="1227627">
                  <a:extLst>
                    <a:ext uri="{9D8B030D-6E8A-4147-A177-3AD203B41FA5}">
                      <a16:colId xmlns:a16="http://schemas.microsoft.com/office/drawing/2014/main" val="515833429"/>
                    </a:ext>
                  </a:extLst>
                </a:gridCol>
                <a:gridCol w="1227627">
                  <a:extLst>
                    <a:ext uri="{9D8B030D-6E8A-4147-A177-3AD203B41FA5}">
                      <a16:colId xmlns:a16="http://schemas.microsoft.com/office/drawing/2014/main" val="2585944831"/>
                    </a:ext>
                  </a:extLst>
                </a:gridCol>
              </a:tblGrid>
              <a:tr h="54400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 branch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 Start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650241"/>
                  </a:ext>
                </a:extLst>
              </a:tr>
              <a:tr h="54400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Malaviya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Natl Inst of Tech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15-Mar-19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Delhi Section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914114"/>
                  </a:ext>
                </a:extLst>
              </a:tr>
              <a:tr h="80910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Magdalena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09-Oct-19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Colombian Caribbean Section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827031"/>
                  </a:ext>
                </a:extLst>
              </a:tr>
              <a:tr h="60346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Adi </a:t>
                      </a:r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Shankara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Inst of </a:t>
                      </a:r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&amp;Tech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ABHIJITH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24-Jan-20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Kerala Section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339901"/>
                  </a:ext>
                </a:extLst>
              </a:tr>
            </a:tbl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6571C-5A0D-D247-B841-EF703B457B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1124440"/>
            <a:ext cx="7886700" cy="553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Three student branches, all started in 2019 and later all from regions 9 and 10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53A8C5-4630-094D-ACB1-B8C5AAA82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7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6"/>
    </mc:Choice>
    <mc:Fallback>
      <p:transition spd="slow" advTm="5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2895FA-CE7C-5D45-8936-B46C2A2B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379094"/>
              </p:ext>
            </p:extLst>
          </p:nvPr>
        </p:nvGraphicFramePr>
        <p:xfrm>
          <a:off x="1929283" y="1949380"/>
          <a:ext cx="5637125" cy="1858240"/>
        </p:xfrm>
        <a:graphic>
          <a:graphicData uri="http://schemas.openxmlformats.org/drawingml/2006/table">
            <a:tbl>
              <a:tblPr/>
              <a:tblGrid>
                <a:gridCol w="5637125">
                  <a:extLst>
                    <a:ext uri="{9D8B030D-6E8A-4147-A177-3AD203B41FA5}">
                      <a16:colId xmlns:a16="http://schemas.microsoft.com/office/drawing/2014/main" val="195120988"/>
                    </a:ext>
                  </a:extLst>
                </a:gridCol>
              </a:tblGrid>
              <a:tr h="92912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 Council Jt. Chapter, SEN39/SYSC45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471232"/>
                  </a:ext>
                </a:extLst>
              </a:tr>
              <a:tr h="92912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Madras Section Jt. Chapter, BT02/SYS45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43385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39A853A-4E47-3245-BA00-580B2C2D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D6E9AF-7632-8149-8F9F-2E8D68FE14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1124440"/>
            <a:ext cx="7886700" cy="553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chapters without chair, all joint chapters. Might disappear in future, no way of having them re-vitalized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ACC0FA-AA03-1C4E-95A8-09A571A4D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0"/>
    </mc:Choice>
    <mc:Fallback>
      <p:transition spd="slow" advTm="2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DEF3016-1BF7-244A-819B-AFFBD7EE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BBCB3-6F4B-924D-B73E-F6A69BFF4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0" y="1109517"/>
            <a:ext cx="8098040" cy="381837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13533B-C8D7-5A48-A468-B2190022B0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309" y="5113636"/>
            <a:ext cx="8098039" cy="5533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are missing south America, south Africa and partially far east. We have three (almost new) student branches (in green), two from India (?!).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C52C5D-3EA0-1144-ADF4-F74D1BDE1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2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85"/>
    </mc:Choice>
    <mc:Fallback>
      <p:transition spd="slow" advTm="7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4487-F266-4BB0-894C-BF4C0B081A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/>
          <a:lstStyle/>
          <a:p>
            <a:r>
              <a:rPr lang="en-US" dirty="0"/>
              <a:t>Difficult to ‘push’ any ‘new’ chapter, it is reasonably easy to find 12 members signing the petition, </a:t>
            </a:r>
            <a:r>
              <a:rPr lang="en-US"/>
              <a:t>much more </a:t>
            </a:r>
            <a:r>
              <a:rPr lang="en-US" dirty="0"/>
              <a:t>difficult to have the new chapter organizing events (especially in this time)</a:t>
            </a:r>
          </a:p>
          <a:p>
            <a:r>
              <a:rPr lang="en-US" dirty="0"/>
              <a:t>Assist any person willing to start a new chapter (and work for the System council)</a:t>
            </a:r>
          </a:p>
          <a:p>
            <a:r>
              <a:rPr lang="en-US" dirty="0"/>
              <a:t>Might contact again the chairs and tell them of the new ‘remote’ opportunities (which have a small cost, even though also a small impact…)</a:t>
            </a:r>
          </a:p>
          <a:p>
            <a:r>
              <a:rPr lang="en-US" dirty="0"/>
              <a:t>The system council is not so visible, we might try to increase our visibility going social, but we need help from our sponsoring societies.</a:t>
            </a:r>
          </a:p>
          <a:p>
            <a:r>
              <a:rPr lang="en-US" dirty="0"/>
              <a:t>Should we set apart money for recording videos?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81B7-BFF7-4234-BAB3-D7C97520A7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6AAAEF-30C2-444E-80A2-13EC63B38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7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73"/>
    </mc:Choice>
    <mc:Fallback>
      <p:transition spd="slow" advTm="13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EB47EF-7897-8A4C-B30E-AB7F7707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181"/>
            <a:ext cx="7886700" cy="553336"/>
          </a:xfrm>
        </p:spPr>
        <p:txBody>
          <a:bodyPr/>
          <a:lstStyle/>
          <a:p>
            <a:r>
              <a:rPr lang="en-US" dirty="0"/>
              <a:t>Motion #1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272DD6-E8C1-BC4C-AB3F-34E45CFAF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8683"/>
            <a:ext cx="7886700" cy="4460292"/>
          </a:xfrm>
        </p:spPr>
        <p:txBody>
          <a:bodyPr>
            <a:normAutofit/>
          </a:bodyPr>
          <a:lstStyle/>
          <a:p>
            <a:r>
              <a:rPr lang="en-US" dirty="0"/>
              <a:t>Ask all supporting society to provide 30-60 s videos by the fall </a:t>
            </a:r>
            <a:r>
              <a:rPr lang="en-US" dirty="0" err="1"/>
              <a:t>AdCom</a:t>
            </a:r>
            <a:r>
              <a:rPr lang="en-US" dirty="0"/>
              <a:t> which content related to the system council without audio, and to provide a text to be read by a professional who will put together the different videos in a 3-5 min overall video</a:t>
            </a:r>
          </a:p>
          <a:p>
            <a:r>
              <a:rPr lang="en-US" dirty="0"/>
              <a:t>Pros: </a:t>
            </a:r>
          </a:p>
          <a:p>
            <a:pPr lvl="1"/>
            <a:r>
              <a:rPr lang="en-US" dirty="0"/>
              <a:t>If the support society send all data we may decide in the fall </a:t>
            </a:r>
            <a:r>
              <a:rPr lang="en-US" dirty="0" err="1"/>
              <a:t>AdCom</a:t>
            </a:r>
            <a:r>
              <a:rPr lang="en-US" dirty="0"/>
              <a:t> to create a video to increase the System Council visibility</a:t>
            </a:r>
          </a:p>
          <a:p>
            <a:r>
              <a:rPr lang="en-US" dirty="0"/>
              <a:t>Cons: </a:t>
            </a:r>
          </a:p>
          <a:p>
            <a:pPr lvl="1"/>
            <a:r>
              <a:rPr lang="en-US" dirty="0"/>
              <a:t>Require all supporting societies to provide some material</a:t>
            </a:r>
          </a:p>
          <a:p>
            <a:r>
              <a:rPr lang="en-US" dirty="0"/>
              <a:t>No </a:t>
            </a:r>
            <a:r>
              <a:rPr lang="en-US"/>
              <a:t>Financial Implication now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21BF331-6C17-964C-9F9B-94174117E0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5321" y="6205394"/>
            <a:ext cx="486659" cy="365125"/>
          </a:xfrm>
        </p:spPr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68BDAE-6829-BE4D-90B2-27DD21C69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6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88"/>
    </mc:Choice>
    <mc:Fallback>
      <p:transition spd="slow" advTm="12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EEE SC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SC Template" id="{A5B3FA8A-C4AC-46E0-B60A-A521DC20E911}" vid="{5233A342-BF21-46C2-B5B3-60409B8AB4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 Sensors Council Template</Template>
  <TotalTime>259</TotalTime>
  <Words>604</Words>
  <Application>Microsoft Macintosh PowerPoint</Application>
  <PresentationFormat>On-screen Show (4:3)</PresentationFormat>
  <Paragraphs>118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LucidaGrande</vt:lpstr>
      <vt:lpstr>Wingdings</vt:lpstr>
      <vt:lpstr>IEEE SC Template</vt:lpstr>
      <vt:lpstr>IEEE Systems Council Remote Meeting Apr 2020 VP Member Services </vt:lpstr>
      <vt:lpstr>Current Status &amp; Achievements</vt:lpstr>
      <vt:lpstr>Current Status</vt:lpstr>
      <vt:lpstr>Current Status</vt:lpstr>
      <vt:lpstr>Current Status</vt:lpstr>
      <vt:lpstr>Current Status</vt:lpstr>
      <vt:lpstr>Current Status</vt:lpstr>
      <vt:lpstr>Challenges and Actions</vt:lpstr>
      <vt:lpstr>Motion #1</vt:lpstr>
      <vt:lpstr>Motion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Sensors Council &lt;&lt;Report’s Name&gt;&gt;</dc:title>
  <dc:creator>Brooke Johnson</dc:creator>
  <cp:lastModifiedBy>Microsoft Office User</cp:lastModifiedBy>
  <cp:revision>20</cp:revision>
  <cp:lastPrinted>2020-04-11T09:14:24Z</cp:lastPrinted>
  <dcterms:created xsi:type="dcterms:W3CDTF">2020-02-18T14:58:53Z</dcterms:created>
  <dcterms:modified xsi:type="dcterms:W3CDTF">2020-04-13T08:20:37Z</dcterms:modified>
</cp:coreProperties>
</file>