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7"/>
  </p:notesMasterIdLst>
  <p:sldIdLst>
    <p:sldId id="261" r:id="rId2"/>
    <p:sldId id="291" r:id="rId3"/>
    <p:sldId id="327" r:id="rId4"/>
    <p:sldId id="293" r:id="rId5"/>
    <p:sldId id="292" r:id="rId6"/>
    <p:sldId id="295" r:id="rId7"/>
    <p:sldId id="296" r:id="rId8"/>
    <p:sldId id="337" r:id="rId9"/>
    <p:sldId id="297" r:id="rId10"/>
    <p:sldId id="331" r:id="rId11"/>
    <p:sldId id="332" r:id="rId12"/>
    <p:sldId id="333" r:id="rId13"/>
    <p:sldId id="334" r:id="rId14"/>
    <p:sldId id="336" r:id="rId15"/>
    <p:sldId id="290" r:id="rId16"/>
  </p:sldIdLst>
  <p:sldSz cx="12192000" cy="6858000"/>
  <p:notesSz cx="6858000" cy="9313863"/>
  <p:defaultTextStyle>
    <a:defPPr>
      <a:defRPr lang="en-US"/>
    </a:defPPr>
    <a:lvl1pPr algn="l" rtl="0" fontAlgn="base">
      <a:spcBef>
        <a:spcPct val="0"/>
      </a:spcBef>
      <a:spcAft>
        <a:spcPct val="0"/>
      </a:spcAft>
      <a:defRPr sz="24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A50021"/>
    <a:srgbClr val="000099"/>
    <a:srgbClr val="CC3300"/>
    <a:srgbClr val="9900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0" autoAdjust="0"/>
    <p:restoredTop sz="94670" autoAdjust="0"/>
  </p:normalViewPr>
  <p:slideViewPr>
    <p:cSldViewPr>
      <p:cViewPr varScale="1">
        <p:scale>
          <a:sx n="104" d="100"/>
          <a:sy n="104" d="100"/>
        </p:scale>
        <p:origin x="858" y="102"/>
      </p:cViewPr>
      <p:guideLst>
        <p:guide orient="horz" pos="2160"/>
        <p:guide pos="3840"/>
      </p:guideLst>
    </p:cSldViewPr>
  </p:slideViewPr>
  <p:outlineViewPr>
    <p:cViewPr>
      <p:scale>
        <a:sx n="33" d="100"/>
        <a:sy n="33" d="100"/>
      </p:scale>
      <p:origin x="0" y="196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C95A2F-18C7-47DF-A569-04C8ED74AEB9}"/>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C40D6ADE-9C1F-4AD5-94C7-87C5A35344DB}"/>
              </a:ext>
            </a:extLst>
          </p:cNvPr>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latin typeface="Arial" charset="0"/>
              </a:defRPr>
            </a:lvl1pPr>
          </a:lstStyle>
          <a:p>
            <a:pPr>
              <a:defRPr/>
            </a:pPr>
            <a:fld id="{08F15CF0-594F-46D4-B61E-739710F5C0BE}" type="datetimeFigureOut">
              <a:rPr lang="en-US"/>
              <a:pPr>
                <a:defRPr/>
              </a:pPr>
              <a:t>8/28/2020</a:t>
            </a:fld>
            <a:endParaRPr lang="en-US"/>
          </a:p>
        </p:txBody>
      </p:sp>
      <p:sp>
        <p:nvSpPr>
          <p:cNvPr id="4" name="Slide Image Placeholder 3">
            <a:extLst>
              <a:ext uri="{FF2B5EF4-FFF2-40B4-BE49-F238E27FC236}">
                <a16:creationId xmlns:a16="http://schemas.microsoft.com/office/drawing/2014/main" id="{5F68C781-BEBE-4FF3-B04E-2FCF8D766756}"/>
              </a:ext>
            </a:extLst>
          </p:cNvPr>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EE9438A-03C6-497B-9377-9A1CB0D398E6}"/>
              </a:ext>
            </a:extLst>
          </p:cNvPr>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4DF201-63EB-42DF-B6EF-C6C448B8539C}"/>
              </a:ext>
            </a:extLst>
          </p:cNvPr>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61A84D6-3862-4312-B462-0D4A2D598E25}"/>
              </a:ext>
            </a:extLst>
          </p:cNvPr>
          <p:cNvSpPr>
            <a:spLocks noGrp="1"/>
          </p:cNvSpPr>
          <p:nvPr>
            <p:ph type="sldNum" sz="quarter" idx="5"/>
          </p:nvPr>
        </p:nvSpPr>
        <p:spPr>
          <a:xfrm>
            <a:off x="3884613" y="8847138"/>
            <a:ext cx="2971800" cy="46513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CD465193-FCBC-4CF8-8E4A-F8D1D4F1F11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36B6545-8781-4896-8A05-01454AD6C8D2}"/>
              </a:ext>
            </a:extLst>
          </p:cNvPr>
          <p:cNvSpPr>
            <a:spLocks noGrp="1" noRot="1" noChangeAspect="1" noTextEdit="1"/>
          </p:cNvSpPr>
          <p:nvPr>
            <p:ph type="sldImg"/>
          </p:nvPr>
        </p:nvSpPr>
        <p:spPr bwMode="auto">
          <a:xfrm>
            <a:off x="325438" y="698500"/>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6A6E8943-E96C-4103-800D-6461BE6982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9C60FFCE-5734-4375-A51C-D45826A8C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005E1E-8741-4057-A433-6CFD442F055E}"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b="1">
                <a:solidFill>
                  <a:srgbClr val="002060"/>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52971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73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8839200" cy="1143000"/>
          </a:xfrm>
          <a:prstGeom prst="rect">
            <a:avLst/>
          </a:prstGeom>
        </p:spPr>
        <p:txBody>
          <a:bodyPr/>
          <a:lstStyle>
            <a:lvl1pPr>
              <a:defRPr sz="3200" b="1"/>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sz="2400" b="1">
                <a:solidFill>
                  <a:srgbClr val="002060"/>
                </a:solidFill>
                <a:latin typeface="+mj-lt"/>
              </a:defRPr>
            </a:lvl1pPr>
            <a:lvl2pPr>
              <a:defRPr sz="2000" b="1">
                <a:latin typeface="+mj-lt"/>
              </a:defRPr>
            </a:lvl2pPr>
            <a:lvl3pPr>
              <a:defRPr sz="1800">
                <a:latin typeface="+mj-lt"/>
              </a:defRPr>
            </a:lvl3pPr>
            <a:lvl4pPr>
              <a:defRPr sz="1800">
                <a:latin typeface="+mj-lt"/>
              </a:defRPr>
            </a:lvl4pPr>
            <a:lvl5pPr>
              <a:defRPr sz="18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77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5833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466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22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8069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83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415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439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3in_color_150dpi.jpg                                           0004F6D7Mac OS X                       C0910281:">
            <a:extLst>
              <a:ext uri="{FF2B5EF4-FFF2-40B4-BE49-F238E27FC236}">
                <a16:creationId xmlns:a16="http://schemas.microsoft.com/office/drawing/2014/main" id="{C6A51EAB-6BDC-4F52-8692-8F9E493275B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2133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Line 5">
            <a:extLst>
              <a:ext uri="{FF2B5EF4-FFF2-40B4-BE49-F238E27FC236}">
                <a16:creationId xmlns:a16="http://schemas.microsoft.com/office/drawing/2014/main" id="{5585CD73-1FE8-4974-8404-FECB6C78500C}"/>
              </a:ext>
            </a:extLst>
          </p:cNvPr>
          <p:cNvSpPr>
            <a:spLocks noChangeShapeType="1"/>
          </p:cNvSpPr>
          <p:nvPr/>
        </p:nvSpPr>
        <p:spPr bwMode="auto">
          <a:xfrm flipV="1">
            <a:off x="2133600" y="4267200"/>
            <a:ext cx="7696200" cy="0"/>
          </a:xfrm>
          <a:prstGeom prst="line">
            <a:avLst/>
          </a:prstGeom>
          <a:noFill/>
          <a:ln w="19050">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1" name="Picture 4" descr="ieeeblu">
            <a:extLst>
              <a:ext uri="{FF2B5EF4-FFF2-40B4-BE49-F238E27FC236}">
                <a16:creationId xmlns:a16="http://schemas.microsoft.com/office/drawing/2014/main" id="{5E1AB34F-EBF6-4EA3-A06D-59C354E3D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228601"/>
            <a:ext cx="2286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
            <a:extLst>
              <a:ext uri="{FF2B5EF4-FFF2-40B4-BE49-F238E27FC236}">
                <a16:creationId xmlns:a16="http://schemas.microsoft.com/office/drawing/2014/main" id="{DEE44D37-5ABE-41A0-A1E8-DF2060CF3771}"/>
              </a:ext>
            </a:extLst>
          </p:cNvPr>
          <p:cNvSpPr txBox="1">
            <a:spLocks noChangeArrowheads="1"/>
          </p:cNvSpPr>
          <p:nvPr/>
        </p:nvSpPr>
        <p:spPr bwMode="auto">
          <a:xfrm>
            <a:off x="3352800" y="2089151"/>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a:solidFill>
                  <a:srgbClr val="C00000"/>
                </a:solidFill>
              </a:rPr>
              <a:t>Conference Report</a:t>
            </a:r>
          </a:p>
        </p:txBody>
      </p:sp>
      <p:sp>
        <p:nvSpPr>
          <p:cNvPr id="2053" name="TextBox 2">
            <a:extLst>
              <a:ext uri="{FF2B5EF4-FFF2-40B4-BE49-F238E27FC236}">
                <a16:creationId xmlns:a16="http://schemas.microsoft.com/office/drawing/2014/main" id="{467642E2-8730-4228-8DB0-56E578EEE492}"/>
              </a:ext>
            </a:extLst>
          </p:cNvPr>
          <p:cNvSpPr txBox="1">
            <a:spLocks noChangeArrowheads="1"/>
          </p:cNvSpPr>
          <p:nvPr/>
        </p:nvSpPr>
        <p:spPr bwMode="auto">
          <a:xfrm>
            <a:off x="3352800" y="4572001"/>
            <a:ext cx="51054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dirty="0">
                <a:solidFill>
                  <a:srgbClr val="002060"/>
                </a:solidFill>
              </a:rPr>
              <a:t>IEEE Systems Council </a:t>
            </a:r>
            <a:r>
              <a:rPr lang="en-US" altLang="en-US" dirty="0" err="1">
                <a:solidFill>
                  <a:srgbClr val="002060"/>
                </a:solidFill>
              </a:rPr>
              <a:t>AdCom</a:t>
            </a:r>
            <a:endParaRPr lang="en-US" altLang="en-US" dirty="0">
              <a:solidFill>
                <a:srgbClr val="002060"/>
              </a:solidFill>
            </a:endParaRPr>
          </a:p>
          <a:p>
            <a:pPr algn="ctr" eaLnBrk="1" hangingPunct="1"/>
            <a:r>
              <a:rPr lang="en-US" altLang="en-US" dirty="0">
                <a:solidFill>
                  <a:srgbClr val="002060"/>
                </a:solidFill>
              </a:rPr>
              <a:t>August 28, 2020</a:t>
            </a:r>
          </a:p>
          <a:p>
            <a:pPr algn="ctr" eaLnBrk="1" hangingPunct="1"/>
            <a:endParaRPr lang="en-US" altLang="en-US" dirty="0">
              <a:solidFill>
                <a:srgbClr val="002060"/>
              </a:solidFill>
            </a:endParaRPr>
          </a:p>
          <a:p>
            <a:pPr algn="ctr" eaLnBrk="1" hangingPunct="1"/>
            <a:r>
              <a:rPr lang="en-US" altLang="en-US" sz="1400" dirty="0">
                <a:solidFill>
                  <a:srgbClr val="002060"/>
                </a:solidFill>
              </a:rPr>
              <a:t>Bob Rassa</a:t>
            </a:r>
          </a:p>
          <a:p>
            <a:pPr algn="ctr" eaLnBrk="1" hangingPunct="1"/>
            <a:r>
              <a:rPr lang="en-US" altLang="en-US" sz="1400" dirty="0">
                <a:solidFill>
                  <a:srgbClr val="002060"/>
                </a:solidFill>
              </a:rPr>
              <a:t>Past President</a:t>
            </a:r>
          </a:p>
          <a:p>
            <a:pPr algn="ctr" eaLnBrk="1" hangingPunct="1"/>
            <a:r>
              <a:rPr lang="en-US" altLang="en-US" sz="1400" dirty="0">
                <a:solidFill>
                  <a:srgbClr val="002060"/>
                </a:solidFill>
              </a:rPr>
              <a:t>VP Conferences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6F80-0369-4F40-AB9F-00421032A112}"/>
              </a:ext>
            </a:extLst>
          </p:cNvPr>
          <p:cNvSpPr>
            <a:spLocks noGrp="1"/>
          </p:cNvSpPr>
          <p:nvPr>
            <p:ph type="title"/>
          </p:nvPr>
        </p:nvSpPr>
        <p:spPr>
          <a:xfrm>
            <a:off x="3581400" y="274638"/>
            <a:ext cx="3429000" cy="1143000"/>
          </a:xfrm>
        </p:spPr>
        <p:txBody>
          <a:bodyPr/>
          <a:lstStyle/>
          <a:p>
            <a:pPr>
              <a:defRPr/>
            </a:pPr>
            <a:r>
              <a:rPr lang="en-US" sz="3200" b="1" kern="1200" dirty="0">
                <a:solidFill>
                  <a:srgbClr val="990033"/>
                </a:solidFill>
                <a:latin typeface="Arial" charset="0"/>
              </a:rPr>
              <a:t>Also Announcing--</a:t>
            </a:r>
            <a:endParaRPr lang="en-US" dirty="0"/>
          </a:p>
        </p:txBody>
      </p:sp>
      <p:sp>
        <p:nvSpPr>
          <p:cNvPr id="38915" name="TextBox 2">
            <a:extLst>
              <a:ext uri="{FF2B5EF4-FFF2-40B4-BE49-F238E27FC236}">
                <a16:creationId xmlns:a16="http://schemas.microsoft.com/office/drawing/2014/main" id="{729D5251-6A82-4287-91BF-1BA0A5FB15AD}"/>
              </a:ext>
            </a:extLst>
          </p:cNvPr>
          <p:cNvSpPr txBox="1">
            <a:spLocks noChangeArrowheads="1"/>
          </p:cNvSpPr>
          <p:nvPr/>
        </p:nvSpPr>
        <p:spPr bwMode="auto">
          <a:xfrm>
            <a:off x="2743200" y="2229035"/>
            <a:ext cx="708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baseline="30000" dirty="0">
                <a:solidFill>
                  <a:srgbClr val="A50021"/>
                </a:solidFill>
              </a:rPr>
              <a:t>1st</a:t>
            </a:r>
            <a:r>
              <a:rPr lang="en-US" altLang="en-US" dirty="0">
                <a:solidFill>
                  <a:srgbClr val="A50021"/>
                </a:solidFill>
              </a:rPr>
              <a:t> Annual</a:t>
            </a:r>
          </a:p>
          <a:p>
            <a:pPr algn="ctr" eaLnBrk="1" hangingPunct="1"/>
            <a:r>
              <a:rPr lang="en-US" altLang="en-US" sz="3600" dirty="0">
                <a:solidFill>
                  <a:srgbClr val="A50021"/>
                </a:solidFill>
              </a:rPr>
              <a:t>Systems Security Symposium</a:t>
            </a:r>
          </a:p>
          <a:p>
            <a:pPr algn="ctr" eaLnBrk="1" hangingPunct="1"/>
            <a:endParaRPr lang="en-US" altLang="en-US" dirty="0">
              <a:solidFill>
                <a:srgbClr val="A50021"/>
              </a:solidFill>
            </a:endParaRPr>
          </a:p>
          <a:p>
            <a:pPr algn="ctr" eaLnBrk="1" hangingPunct="1"/>
            <a:r>
              <a:rPr lang="en-US" altLang="en-US" sz="4000" dirty="0">
                <a:solidFill>
                  <a:srgbClr val="002060"/>
                </a:solidFill>
              </a:rPr>
              <a:t>April 6 - 9, 2020</a:t>
            </a:r>
          </a:p>
          <a:p>
            <a:pPr algn="ctr" eaLnBrk="1" hangingPunct="1"/>
            <a:endParaRPr lang="en-US" altLang="en-US" dirty="0">
              <a:solidFill>
                <a:srgbClr val="A50021"/>
              </a:solidFill>
            </a:endParaRPr>
          </a:p>
          <a:p>
            <a:pPr algn="ctr" eaLnBrk="1" hangingPunct="1"/>
            <a:r>
              <a:rPr lang="en-US" altLang="en-US" sz="2800" dirty="0">
                <a:solidFill>
                  <a:srgbClr val="A50021"/>
                </a:solidFill>
              </a:rPr>
              <a:t>Marriott Crystal Gateway</a:t>
            </a:r>
          </a:p>
          <a:p>
            <a:pPr algn="ctr" eaLnBrk="1" hangingPunct="1"/>
            <a:r>
              <a:rPr lang="en-US" altLang="en-US" dirty="0">
                <a:solidFill>
                  <a:srgbClr val="A50021"/>
                </a:solidFill>
              </a:rPr>
              <a:t>Washington, DC area</a:t>
            </a:r>
          </a:p>
          <a:p>
            <a:pPr algn="ctr" eaLnBrk="1" hangingPunct="1"/>
            <a:r>
              <a:rPr lang="en-US" altLang="en-US" dirty="0">
                <a:solidFill>
                  <a:srgbClr val="A50021"/>
                </a:solidFill>
              </a:rPr>
              <a:t>(Crystal City, VA)</a:t>
            </a:r>
          </a:p>
          <a:p>
            <a:pPr algn="ctr" eaLnBrk="1" hangingPunct="1"/>
            <a:endParaRPr lang="en-US" altLang="en-US" dirty="0">
              <a:solidFill>
                <a:srgbClr val="A50021"/>
              </a:solidFill>
            </a:endParaRPr>
          </a:p>
          <a:p>
            <a:pPr algn="ctr" eaLnBrk="1" hangingPunct="1"/>
            <a:r>
              <a:rPr lang="en-US" altLang="en-US" i="1" dirty="0">
                <a:solidFill>
                  <a:srgbClr val="002060"/>
                </a:solidFill>
              </a:rPr>
              <a:t>Postponed; may be canceled for 2021</a:t>
            </a:r>
          </a:p>
          <a:p>
            <a:pPr eaLnBrk="1" hangingPunct="1"/>
            <a:endParaRPr lang="en-US" altLang="en-US" dirty="0"/>
          </a:p>
        </p:txBody>
      </p:sp>
      <p:pic>
        <p:nvPicPr>
          <p:cNvPr id="4" name="Picture 3">
            <a:extLst>
              <a:ext uri="{FF2B5EF4-FFF2-40B4-BE49-F238E27FC236}">
                <a16:creationId xmlns:a16="http://schemas.microsoft.com/office/drawing/2014/main" id="{98401D6E-6C5D-4DF5-B9A5-20396C6ED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152401"/>
            <a:ext cx="2965704" cy="22085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FC10-382A-4BA9-B876-52002179DBB0}"/>
              </a:ext>
            </a:extLst>
          </p:cNvPr>
          <p:cNvSpPr>
            <a:spLocks noGrp="1"/>
          </p:cNvSpPr>
          <p:nvPr>
            <p:ph type="title"/>
          </p:nvPr>
        </p:nvSpPr>
        <p:spPr>
          <a:xfrm>
            <a:off x="3657600" y="274638"/>
            <a:ext cx="6553200" cy="1143000"/>
          </a:xfrm>
        </p:spPr>
        <p:txBody>
          <a:bodyPr/>
          <a:lstStyle/>
          <a:p>
            <a:r>
              <a:rPr lang="en-US" sz="3600" b="1" dirty="0"/>
              <a:t>IEEE SSS 2020</a:t>
            </a:r>
          </a:p>
        </p:txBody>
      </p:sp>
      <p:sp>
        <p:nvSpPr>
          <p:cNvPr id="3" name="TextBox 2">
            <a:extLst>
              <a:ext uri="{FF2B5EF4-FFF2-40B4-BE49-F238E27FC236}">
                <a16:creationId xmlns:a16="http://schemas.microsoft.com/office/drawing/2014/main" id="{CA39F049-6243-432D-A7CC-F195465A36C1}"/>
              </a:ext>
            </a:extLst>
          </p:cNvPr>
          <p:cNvSpPr txBox="1"/>
          <p:nvPr/>
        </p:nvSpPr>
        <p:spPr>
          <a:xfrm>
            <a:off x="1905000" y="1828800"/>
            <a:ext cx="9448800" cy="4524315"/>
          </a:xfrm>
          <a:prstGeom prst="rect">
            <a:avLst/>
          </a:prstGeom>
          <a:noFill/>
        </p:spPr>
        <p:txBody>
          <a:bodyPr wrap="square" rtlCol="0">
            <a:spAutoFit/>
          </a:bodyPr>
          <a:lstStyle/>
          <a:p>
            <a:r>
              <a:rPr lang="en-US" dirty="0"/>
              <a:t>The IEEE-INCOSE-NDIA-</a:t>
            </a:r>
            <a:r>
              <a:rPr lang="en-US" dirty="0" err="1"/>
              <a:t>UVa</a:t>
            </a:r>
            <a:r>
              <a:rPr lang="en-US" dirty="0"/>
              <a:t> Systems Security Symposium seeks research papers and application studies which focus on the development of secure, safe, and resilient systems. This symposium attempts to address the convergence of cybersecurity, safety, and engineering with interest in the effective application of security principles, methods, and tools to complex systems such as cyber-physical systems, autonomous systems, transportation vehicles, medical devices, large IoT systems, and other systems of interest. Preference will be given to papers and case studies which bridge theory to practice. </a:t>
            </a:r>
          </a:p>
          <a:p>
            <a:endParaRPr lang="en-US" dirty="0"/>
          </a:p>
        </p:txBody>
      </p:sp>
    </p:spTree>
    <p:extLst>
      <p:ext uri="{BB962C8B-B14F-4D97-AF65-F5344CB8AC3E}">
        <p14:creationId xmlns:p14="http://schemas.microsoft.com/office/powerpoint/2010/main" val="332619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2BD94-B74C-4CAF-9999-82BD89E68B46}"/>
              </a:ext>
            </a:extLst>
          </p:cNvPr>
          <p:cNvSpPr>
            <a:spLocks noGrp="1"/>
          </p:cNvSpPr>
          <p:nvPr>
            <p:ph type="title"/>
          </p:nvPr>
        </p:nvSpPr>
        <p:spPr/>
        <p:txBody>
          <a:bodyPr/>
          <a:lstStyle/>
          <a:p>
            <a:r>
              <a:rPr lang="en-US" sz="3600" b="1" dirty="0"/>
              <a:t>IEEE SSS 2020</a:t>
            </a:r>
            <a:endParaRPr lang="en-US" sz="3600" dirty="0"/>
          </a:p>
        </p:txBody>
      </p:sp>
      <p:sp>
        <p:nvSpPr>
          <p:cNvPr id="3" name="Content Placeholder 2">
            <a:extLst>
              <a:ext uri="{FF2B5EF4-FFF2-40B4-BE49-F238E27FC236}">
                <a16:creationId xmlns:a16="http://schemas.microsoft.com/office/drawing/2014/main" id="{99139706-C8A5-44C4-9BF6-70A4C31855A0}"/>
              </a:ext>
            </a:extLst>
          </p:cNvPr>
          <p:cNvSpPr>
            <a:spLocks noGrp="1"/>
          </p:cNvSpPr>
          <p:nvPr>
            <p:ph idx="1"/>
          </p:nvPr>
        </p:nvSpPr>
        <p:spPr>
          <a:xfrm>
            <a:off x="1965036" y="1536955"/>
            <a:ext cx="9617364" cy="4076533"/>
          </a:xfrm>
        </p:spPr>
        <p:txBody>
          <a:bodyPr/>
          <a:lstStyle/>
          <a:p>
            <a:r>
              <a:rPr lang="en-US" sz="1800" b="1" dirty="0">
                <a:latin typeface="+mj-lt"/>
              </a:rPr>
              <a:t>Financial sponsors</a:t>
            </a:r>
            <a:r>
              <a:rPr lang="en-US" sz="1800" dirty="0"/>
              <a:t>: </a:t>
            </a:r>
          </a:p>
          <a:p>
            <a:pPr lvl="1"/>
            <a:r>
              <a:rPr lang="en-US" sz="1600" b="1" dirty="0">
                <a:solidFill>
                  <a:srgbClr val="002060"/>
                </a:solidFill>
                <a:latin typeface="+mj-lt"/>
              </a:rPr>
              <a:t>Systems Council 75%; AESS 25%</a:t>
            </a:r>
          </a:p>
          <a:p>
            <a:r>
              <a:rPr lang="en-US" sz="1800" b="1" dirty="0">
                <a:solidFill>
                  <a:srgbClr val="002060"/>
                </a:solidFill>
                <a:latin typeface="+mj-lt"/>
              </a:rPr>
              <a:t>Technical Co-sponsors:</a:t>
            </a:r>
          </a:p>
          <a:p>
            <a:pPr lvl="1"/>
            <a:r>
              <a:rPr lang="en-US" sz="1600" b="1" dirty="0">
                <a:solidFill>
                  <a:srgbClr val="002060"/>
                </a:solidFill>
                <a:latin typeface="+mj-lt"/>
              </a:rPr>
              <a:t>INCOSE (International Council on Systems Engineering)</a:t>
            </a:r>
          </a:p>
          <a:p>
            <a:pPr lvl="1"/>
            <a:r>
              <a:rPr lang="en-US" sz="1600" b="1" dirty="0">
                <a:solidFill>
                  <a:srgbClr val="002060"/>
                </a:solidFill>
                <a:latin typeface="+mj-lt"/>
              </a:rPr>
              <a:t>NDIA (National Defense Industrial Association)</a:t>
            </a:r>
          </a:p>
          <a:p>
            <a:pPr lvl="1"/>
            <a:r>
              <a:rPr lang="en-US" sz="1600" b="1" dirty="0">
                <a:solidFill>
                  <a:srgbClr val="002060"/>
                </a:solidFill>
                <a:latin typeface="+mj-lt"/>
              </a:rPr>
              <a:t>SERC (Systems Engineering Research Center)</a:t>
            </a:r>
          </a:p>
          <a:p>
            <a:pPr lvl="1"/>
            <a:r>
              <a:rPr lang="en-US" sz="1600" b="1" dirty="0" err="1">
                <a:solidFill>
                  <a:srgbClr val="002060"/>
                </a:solidFill>
                <a:latin typeface="+mj-lt"/>
              </a:rPr>
              <a:t>UVa</a:t>
            </a:r>
            <a:r>
              <a:rPr lang="en-US" sz="1600" b="1" dirty="0">
                <a:solidFill>
                  <a:srgbClr val="002060"/>
                </a:solidFill>
                <a:latin typeface="+mj-lt"/>
              </a:rPr>
              <a:t> (University of Virginia)</a:t>
            </a:r>
          </a:p>
          <a:p>
            <a:pPr lvl="1"/>
            <a:r>
              <a:rPr lang="en-US" sz="1600" b="1" dirty="0">
                <a:solidFill>
                  <a:srgbClr val="002060"/>
                </a:solidFill>
                <a:latin typeface="+mj-lt"/>
              </a:rPr>
              <a:t>And in conjunction with Office of Secretary of Defense, Research &amp; Engineering</a:t>
            </a:r>
          </a:p>
          <a:p>
            <a:r>
              <a:rPr lang="en-US" sz="1800" b="1" dirty="0">
                <a:solidFill>
                  <a:srgbClr val="002060"/>
                </a:solidFill>
                <a:latin typeface="+mj-lt"/>
              </a:rPr>
              <a:t>Focus on Five Eyes (US, Canada, UK, Australia, NZ)</a:t>
            </a:r>
          </a:p>
          <a:p>
            <a:pPr lvl="1"/>
            <a:r>
              <a:rPr lang="en-US" sz="1600" b="1" dirty="0">
                <a:solidFill>
                  <a:srgbClr val="002060"/>
                </a:solidFill>
                <a:latin typeface="+mj-lt"/>
              </a:rPr>
              <a:t>Only papers from Five Eyes accepted; </a:t>
            </a:r>
          </a:p>
          <a:p>
            <a:pPr lvl="1"/>
            <a:r>
              <a:rPr lang="en-US" sz="1600" b="1" dirty="0">
                <a:solidFill>
                  <a:srgbClr val="002060"/>
                </a:solidFill>
                <a:latin typeface="+mj-lt"/>
              </a:rPr>
              <a:t>Attendance may also be limited</a:t>
            </a:r>
          </a:p>
          <a:p>
            <a:r>
              <a:rPr lang="en-US" sz="1800" b="1" dirty="0">
                <a:solidFill>
                  <a:srgbClr val="002060"/>
                </a:solidFill>
                <a:latin typeface="+mj-lt"/>
              </a:rPr>
              <a:t>Ran as virtual on-demand conference, July 1 – August 1</a:t>
            </a:r>
          </a:p>
          <a:p>
            <a:pPr lvl="1"/>
            <a:r>
              <a:rPr lang="en-US" sz="1600" b="1" dirty="0">
                <a:solidFill>
                  <a:srgbClr val="002060"/>
                </a:solidFill>
                <a:latin typeface="+mj-lt"/>
              </a:rPr>
              <a:t>Income $16,725, 62 registrants</a:t>
            </a:r>
          </a:p>
        </p:txBody>
      </p:sp>
      <p:pic>
        <p:nvPicPr>
          <p:cNvPr id="5" name="Picture 4">
            <a:extLst>
              <a:ext uri="{FF2B5EF4-FFF2-40B4-BE49-F238E27FC236}">
                <a16:creationId xmlns:a16="http://schemas.microsoft.com/office/drawing/2014/main" id="{C18EA76D-D47F-476E-AFB4-A093C8815D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116360"/>
            <a:ext cx="1950720" cy="530352"/>
          </a:xfrm>
          <a:prstGeom prst="rect">
            <a:avLst/>
          </a:prstGeom>
        </p:spPr>
      </p:pic>
      <p:pic>
        <p:nvPicPr>
          <p:cNvPr id="7" name="Picture 6">
            <a:extLst>
              <a:ext uri="{FF2B5EF4-FFF2-40B4-BE49-F238E27FC236}">
                <a16:creationId xmlns:a16="http://schemas.microsoft.com/office/drawing/2014/main" id="{91DF5AB9-D86C-4FEA-9C5A-1DF5E4F5D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760" y="6167168"/>
            <a:ext cx="2057400" cy="428737"/>
          </a:xfrm>
          <a:prstGeom prst="rect">
            <a:avLst/>
          </a:prstGeom>
        </p:spPr>
      </p:pic>
      <p:pic>
        <p:nvPicPr>
          <p:cNvPr id="8" name="Picture 7" descr="Connect">
            <a:extLst>
              <a:ext uri="{FF2B5EF4-FFF2-40B4-BE49-F238E27FC236}">
                <a16:creationId xmlns:a16="http://schemas.microsoft.com/office/drawing/2014/main" id="{D67FE283-48C8-41DC-838A-3C768A6C409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6457" y="5949526"/>
            <a:ext cx="1021082" cy="697187"/>
          </a:xfrm>
          <a:prstGeom prst="rect">
            <a:avLst/>
          </a:prstGeom>
          <a:noFill/>
          <a:ln>
            <a:noFill/>
          </a:ln>
        </p:spPr>
      </p:pic>
      <p:pic>
        <p:nvPicPr>
          <p:cNvPr id="10" name="Picture 9">
            <a:extLst>
              <a:ext uri="{FF2B5EF4-FFF2-40B4-BE49-F238E27FC236}">
                <a16:creationId xmlns:a16="http://schemas.microsoft.com/office/drawing/2014/main" id="{A17BC324-8964-4F1E-8661-5F8FB3940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3410" y="5613488"/>
            <a:ext cx="2430780" cy="1368320"/>
          </a:xfrm>
          <a:prstGeom prst="rect">
            <a:avLst/>
          </a:prstGeom>
        </p:spPr>
      </p:pic>
      <p:pic>
        <p:nvPicPr>
          <p:cNvPr id="12" name="Picture 11">
            <a:extLst>
              <a:ext uri="{FF2B5EF4-FFF2-40B4-BE49-F238E27FC236}">
                <a16:creationId xmlns:a16="http://schemas.microsoft.com/office/drawing/2014/main" id="{DCD2B894-B3A1-4019-8E34-329C7373E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173794"/>
            <a:ext cx="2133600" cy="1061466"/>
          </a:xfrm>
          <a:prstGeom prst="rect">
            <a:avLst/>
          </a:prstGeom>
        </p:spPr>
      </p:pic>
    </p:spTree>
    <p:extLst>
      <p:ext uri="{BB962C8B-B14F-4D97-AF65-F5344CB8AC3E}">
        <p14:creationId xmlns:p14="http://schemas.microsoft.com/office/powerpoint/2010/main" val="339707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9057-E3A4-4C37-A728-8F50F1F06FAD}"/>
              </a:ext>
            </a:extLst>
          </p:cNvPr>
          <p:cNvSpPr>
            <a:spLocks noGrp="1"/>
          </p:cNvSpPr>
          <p:nvPr>
            <p:ph type="title"/>
          </p:nvPr>
        </p:nvSpPr>
        <p:spPr>
          <a:xfrm>
            <a:off x="3429000" y="274638"/>
            <a:ext cx="6781800" cy="1143000"/>
          </a:xfrm>
        </p:spPr>
        <p:txBody>
          <a:bodyPr/>
          <a:lstStyle/>
          <a:p>
            <a:r>
              <a:rPr lang="en-US" sz="3200" b="1" dirty="0"/>
              <a:t>Post-conference download Revenues</a:t>
            </a:r>
          </a:p>
        </p:txBody>
      </p:sp>
      <p:graphicFrame>
        <p:nvGraphicFramePr>
          <p:cNvPr id="4" name="Table 3">
            <a:extLst>
              <a:ext uri="{FF2B5EF4-FFF2-40B4-BE49-F238E27FC236}">
                <a16:creationId xmlns:a16="http://schemas.microsoft.com/office/drawing/2014/main" id="{1A00490C-A8F7-41BA-B9AD-45DC2B700EA9}"/>
              </a:ext>
            </a:extLst>
          </p:cNvPr>
          <p:cNvGraphicFramePr>
            <a:graphicFrameLocks noGrp="1"/>
          </p:cNvGraphicFramePr>
          <p:nvPr>
            <p:extLst>
              <p:ext uri="{D42A27DB-BD31-4B8C-83A1-F6EECF244321}">
                <p14:modId xmlns:p14="http://schemas.microsoft.com/office/powerpoint/2010/main" val="4089676091"/>
              </p:ext>
            </p:extLst>
          </p:nvPr>
        </p:nvGraphicFramePr>
        <p:xfrm>
          <a:off x="2743200" y="1577182"/>
          <a:ext cx="4724400" cy="4221159"/>
        </p:xfrm>
        <a:graphic>
          <a:graphicData uri="http://schemas.openxmlformats.org/drawingml/2006/table">
            <a:tbl>
              <a:tblPr>
                <a:tableStyleId>{5C22544A-7EE6-4342-B048-85BDC9FD1C3A}</a:tableStyleId>
              </a:tblPr>
              <a:tblGrid>
                <a:gridCol w="1495235">
                  <a:extLst>
                    <a:ext uri="{9D8B030D-6E8A-4147-A177-3AD203B41FA5}">
                      <a16:colId xmlns:a16="http://schemas.microsoft.com/office/drawing/2014/main" val="3711285210"/>
                    </a:ext>
                  </a:extLst>
                </a:gridCol>
                <a:gridCol w="3229165">
                  <a:extLst>
                    <a:ext uri="{9D8B030D-6E8A-4147-A177-3AD203B41FA5}">
                      <a16:colId xmlns:a16="http://schemas.microsoft.com/office/drawing/2014/main" val="3640630526"/>
                    </a:ext>
                  </a:extLst>
                </a:gridCol>
              </a:tblGrid>
              <a:tr h="682835">
                <a:tc>
                  <a:txBody>
                    <a:bodyPr/>
                    <a:lstStyle/>
                    <a:p>
                      <a:pPr algn="ctr" fontAlgn="b"/>
                      <a:r>
                        <a:rPr lang="en-US" sz="2400" b="1" u="none" strike="noStrike" dirty="0">
                          <a:effectLst/>
                          <a:latin typeface="+mj-lt"/>
                        </a:rPr>
                        <a:t>Year</a:t>
                      </a:r>
                      <a:endParaRPr lang="en-US" sz="2400" b="1" i="0" u="none" strike="noStrike" dirty="0">
                        <a:solidFill>
                          <a:srgbClr val="C00000"/>
                        </a:solidFill>
                        <a:effectLst/>
                        <a:latin typeface="+mj-lt"/>
                      </a:endParaRPr>
                    </a:p>
                  </a:txBody>
                  <a:tcPr marL="9525" marR="9525" marT="9525" marB="0" anchor="b"/>
                </a:tc>
                <a:tc>
                  <a:txBody>
                    <a:bodyPr/>
                    <a:lstStyle/>
                    <a:p>
                      <a:pPr algn="ctr" fontAlgn="b"/>
                      <a:r>
                        <a:rPr lang="en-US" sz="2400" b="1" u="none" strike="noStrike" dirty="0">
                          <a:effectLst/>
                          <a:latin typeface="+mj-lt"/>
                        </a:rPr>
                        <a:t>Net Amount</a:t>
                      </a:r>
                      <a:endParaRPr lang="en-US" sz="2400" b="1" i="0" u="none" strike="noStrike" dirty="0">
                        <a:solidFill>
                          <a:srgbClr val="C00000"/>
                        </a:solidFill>
                        <a:effectLst/>
                        <a:latin typeface="+mj-lt"/>
                      </a:endParaRPr>
                    </a:p>
                  </a:txBody>
                  <a:tcPr marL="9525" marR="9525" marT="9525" marB="0" anchor="b"/>
                </a:tc>
                <a:extLst>
                  <a:ext uri="{0D108BD9-81ED-4DB2-BD59-A6C34878D82A}">
                    <a16:rowId xmlns:a16="http://schemas.microsoft.com/office/drawing/2014/main" val="2085775907"/>
                  </a:ext>
                </a:extLst>
              </a:tr>
              <a:tr h="509022">
                <a:tc>
                  <a:txBody>
                    <a:bodyPr/>
                    <a:lstStyle/>
                    <a:p>
                      <a:pPr algn="ctr" rtl="0" fontAlgn="b"/>
                      <a:r>
                        <a:rPr lang="en-US" sz="2400" b="1" u="none" strike="noStrike" dirty="0">
                          <a:effectLst/>
                          <a:latin typeface="+mj-lt"/>
                        </a:rPr>
                        <a:t>2013</a:t>
                      </a:r>
                      <a:endParaRPr lang="en-US" sz="2400" b="1" i="0" u="none" strike="noStrike" dirty="0">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$8,111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3164857"/>
                  </a:ext>
                </a:extLst>
              </a:tr>
              <a:tr h="509022">
                <a:tc>
                  <a:txBody>
                    <a:bodyPr/>
                    <a:lstStyle/>
                    <a:p>
                      <a:pPr algn="ctr" rtl="0" fontAlgn="b"/>
                      <a:r>
                        <a:rPr lang="en-US" sz="2400" b="1" u="none" strike="noStrike">
                          <a:effectLst/>
                          <a:latin typeface="+mj-lt"/>
                        </a:rPr>
                        <a:t>2014</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$6,267</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053266969"/>
                  </a:ext>
                </a:extLst>
              </a:tr>
              <a:tr h="509022">
                <a:tc>
                  <a:txBody>
                    <a:bodyPr/>
                    <a:lstStyle/>
                    <a:p>
                      <a:pPr algn="ctr" rtl="0" fontAlgn="b"/>
                      <a:r>
                        <a:rPr lang="en-US" sz="2400" b="1" u="none" strike="noStrike">
                          <a:effectLst/>
                          <a:latin typeface="+mj-lt"/>
                        </a:rPr>
                        <a:t>2015</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$8,589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2782866314"/>
                  </a:ext>
                </a:extLst>
              </a:tr>
              <a:tr h="509022">
                <a:tc>
                  <a:txBody>
                    <a:bodyPr/>
                    <a:lstStyle/>
                    <a:p>
                      <a:pPr algn="ctr" rtl="0" fontAlgn="b"/>
                      <a:r>
                        <a:rPr lang="en-US" sz="2400" b="1" u="none" strike="noStrike">
                          <a:effectLst/>
                          <a:latin typeface="+mj-lt"/>
                        </a:rPr>
                        <a:t>2016</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$13,500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4016652233"/>
                  </a:ext>
                </a:extLst>
              </a:tr>
              <a:tr h="509022">
                <a:tc>
                  <a:txBody>
                    <a:bodyPr/>
                    <a:lstStyle/>
                    <a:p>
                      <a:pPr algn="ctr" rtl="0" fontAlgn="b"/>
                      <a:r>
                        <a:rPr lang="en-US" sz="2400" b="1" u="none" strike="noStrike">
                          <a:effectLst/>
                          <a:latin typeface="+mj-lt"/>
                        </a:rPr>
                        <a:t>2017</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$23,184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92017169"/>
                  </a:ext>
                </a:extLst>
              </a:tr>
              <a:tr h="496607">
                <a:tc>
                  <a:txBody>
                    <a:bodyPr/>
                    <a:lstStyle/>
                    <a:p>
                      <a:pPr algn="ctr" rtl="0" fontAlgn="b"/>
                      <a:r>
                        <a:rPr lang="en-US" sz="2400" b="1" u="none" strike="noStrike">
                          <a:effectLst/>
                          <a:latin typeface="+mj-lt"/>
                        </a:rPr>
                        <a:t>2018</a:t>
                      </a:r>
                      <a:endParaRPr lang="en-US" sz="2400" b="1" i="0" u="none" strike="noStrike">
                        <a:solidFill>
                          <a:srgbClr val="292934"/>
                        </a:solidFill>
                        <a:effectLst/>
                        <a:latin typeface="+mj-lt"/>
                      </a:endParaRPr>
                    </a:p>
                  </a:txBody>
                  <a:tcPr marL="9525" marR="9525" marT="9525" marB="0" anchor="b"/>
                </a:tc>
                <a:tc>
                  <a:txBody>
                    <a:bodyPr/>
                    <a:lstStyle/>
                    <a:p>
                      <a:pPr algn="ctr" rtl="0" fontAlgn="b"/>
                      <a:r>
                        <a:rPr lang="en-US" sz="2400" b="1" u="none" strike="noStrike" dirty="0">
                          <a:effectLst/>
                          <a:latin typeface="+mj-lt"/>
                        </a:rPr>
                        <a:t>$64,942 </a:t>
                      </a:r>
                      <a:endParaRPr lang="en-US" sz="2400" b="1" i="0" u="none" strike="noStrike" dirty="0">
                        <a:solidFill>
                          <a:srgbClr val="292934"/>
                        </a:solidFill>
                        <a:effectLst/>
                        <a:latin typeface="+mj-lt"/>
                      </a:endParaRPr>
                    </a:p>
                  </a:txBody>
                  <a:tcPr marL="9525" marR="9525" marT="9525" marB="0" anchor="b"/>
                </a:tc>
                <a:extLst>
                  <a:ext uri="{0D108BD9-81ED-4DB2-BD59-A6C34878D82A}">
                    <a16:rowId xmlns:a16="http://schemas.microsoft.com/office/drawing/2014/main" val="666309608"/>
                  </a:ext>
                </a:extLst>
              </a:tr>
              <a:tr h="496607">
                <a:tc>
                  <a:txBody>
                    <a:bodyPr/>
                    <a:lstStyle/>
                    <a:p>
                      <a:pPr algn="ctr" rtl="0" fontAlgn="b"/>
                      <a:r>
                        <a:rPr lang="en-US" sz="2400" b="1" u="none" strike="noStrike" dirty="0">
                          <a:solidFill>
                            <a:schemeClr val="tx1"/>
                          </a:solidFill>
                          <a:effectLst/>
                          <a:latin typeface="+mj-lt"/>
                        </a:rPr>
                        <a:t>2019</a:t>
                      </a:r>
                      <a:endParaRPr lang="en-US" sz="2400" b="1" i="0" u="none" strike="noStrike" dirty="0">
                        <a:solidFill>
                          <a:schemeClr val="tx1"/>
                        </a:solidFill>
                        <a:effectLst/>
                        <a:latin typeface="+mj-lt"/>
                      </a:endParaRPr>
                    </a:p>
                  </a:txBody>
                  <a:tcPr marL="9525" marR="9525" marT="9525" marB="0" anchor="b"/>
                </a:tc>
                <a:tc>
                  <a:txBody>
                    <a:bodyPr/>
                    <a:lstStyle/>
                    <a:p>
                      <a:pPr algn="ctr" rtl="0" fontAlgn="b"/>
                      <a:r>
                        <a:rPr lang="en-US" sz="2400" b="1" u="none" strike="noStrike" dirty="0">
                          <a:solidFill>
                            <a:schemeClr val="tx1"/>
                          </a:solidFill>
                          <a:effectLst/>
                          <a:latin typeface="+mj-lt"/>
                        </a:rPr>
                        <a:t>$102,527</a:t>
                      </a:r>
                      <a:endParaRPr lang="en-US" sz="2400" b="1" i="0" u="none" strike="noStrike" dirty="0">
                        <a:solidFill>
                          <a:schemeClr val="tx1"/>
                        </a:solidFill>
                        <a:effectLst/>
                        <a:latin typeface="+mj-lt"/>
                      </a:endParaRPr>
                    </a:p>
                  </a:txBody>
                  <a:tcPr marL="9525" marR="9525" marT="9525" marB="0" anchor="b"/>
                </a:tc>
                <a:extLst>
                  <a:ext uri="{0D108BD9-81ED-4DB2-BD59-A6C34878D82A}">
                    <a16:rowId xmlns:a16="http://schemas.microsoft.com/office/drawing/2014/main" val="469894354"/>
                  </a:ext>
                </a:extLst>
              </a:tr>
            </a:tbl>
          </a:graphicData>
        </a:graphic>
      </p:graphicFrame>
      <p:sp>
        <p:nvSpPr>
          <p:cNvPr id="3" name="TextBox 2">
            <a:extLst>
              <a:ext uri="{FF2B5EF4-FFF2-40B4-BE49-F238E27FC236}">
                <a16:creationId xmlns:a16="http://schemas.microsoft.com/office/drawing/2014/main" id="{08516A36-5AEF-4081-B74D-A2E2C924C9B0}"/>
              </a:ext>
            </a:extLst>
          </p:cNvPr>
          <p:cNvSpPr txBox="1"/>
          <p:nvPr/>
        </p:nvSpPr>
        <p:spPr>
          <a:xfrm>
            <a:off x="3048000" y="5957885"/>
            <a:ext cx="3656770" cy="461665"/>
          </a:xfrm>
          <a:prstGeom prst="rect">
            <a:avLst/>
          </a:prstGeom>
          <a:noFill/>
        </p:spPr>
        <p:txBody>
          <a:bodyPr wrap="none" rtlCol="0">
            <a:spAutoFit/>
          </a:bodyPr>
          <a:lstStyle/>
          <a:p>
            <a:r>
              <a:rPr lang="en-US" dirty="0">
                <a:solidFill>
                  <a:srgbClr val="00B050"/>
                </a:solidFill>
              </a:rPr>
              <a:t>Total		    $227,120</a:t>
            </a:r>
          </a:p>
        </p:txBody>
      </p:sp>
      <p:sp>
        <p:nvSpPr>
          <p:cNvPr id="5" name="TextBox 4">
            <a:extLst>
              <a:ext uri="{FF2B5EF4-FFF2-40B4-BE49-F238E27FC236}">
                <a16:creationId xmlns:a16="http://schemas.microsoft.com/office/drawing/2014/main" id="{21F5CB2D-5835-4257-A96C-27863ED05524}"/>
              </a:ext>
            </a:extLst>
          </p:cNvPr>
          <p:cNvSpPr txBox="1"/>
          <p:nvPr/>
        </p:nvSpPr>
        <p:spPr>
          <a:xfrm>
            <a:off x="8686800" y="2348933"/>
            <a:ext cx="2743200" cy="2677656"/>
          </a:xfrm>
          <a:prstGeom prst="rect">
            <a:avLst/>
          </a:prstGeom>
          <a:noFill/>
        </p:spPr>
        <p:txBody>
          <a:bodyPr wrap="square" rtlCol="0">
            <a:spAutoFit/>
          </a:bodyPr>
          <a:lstStyle/>
          <a:p>
            <a:r>
              <a:rPr lang="en-US" dirty="0">
                <a:solidFill>
                  <a:srgbClr val="0070C0"/>
                </a:solidFill>
              </a:rPr>
              <a:t>About ½ of this income is from our conferences, the balance from technically co-sponsored conferences</a:t>
            </a:r>
          </a:p>
        </p:txBody>
      </p:sp>
    </p:spTree>
    <p:extLst>
      <p:ext uri="{BB962C8B-B14F-4D97-AF65-F5344CB8AC3E}">
        <p14:creationId xmlns:p14="http://schemas.microsoft.com/office/powerpoint/2010/main" val="141245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0A664-72C0-44A3-8351-5B6B367C66EB}"/>
              </a:ext>
            </a:extLst>
          </p:cNvPr>
          <p:cNvSpPr>
            <a:spLocks noGrp="1"/>
          </p:cNvSpPr>
          <p:nvPr>
            <p:ph type="title"/>
          </p:nvPr>
        </p:nvSpPr>
        <p:spPr>
          <a:xfrm>
            <a:off x="3733800" y="274638"/>
            <a:ext cx="6477000" cy="1143000"/>
          </a:xfrm>
        </p:spPr>
        <p:txBody>
          <a:bodyPr/>
          <a:lstStyle/>
          <a:p>
            <a:r>
              <a:rPr lang="en-US" sz="3200" b="1" dirty="0"/>
              <a:t>Technically Co-sponsored Conferences</a:t>
            </a:r>
          </a:p>
        </p:txBody>
      </p:sp>
      <p:sp>
        <p:nvSpPr>
          <p:cNvPr id="4" name="Rectangle 3">
            <a:extLst>
              <a:ext uri="{FF2B5EF4-FFF2-40B4-BE49-F238E27FC236}">
                <a16:creationId xmlns:a16="http://schemas.microsoft.com/office/drawing/2014/main" id="{30FC1DFF-B631-4CF9-99A0-7D4F9699F123}"/>
              </a:ext>
            </a:extLst>
          </p:cNvPr>
          <p:cNvSpPr/>
          <p:nvPr/>
        </p:nvSpPr>
        <p:spPr>
          <a:xfrm>
            <a:off x="1524000" y="1828800"/>
            <a:ext cx="9753600" cy="5786199"/>
          </a:xfrm>
          <a:prstGeom prst="rect">
            <a:avLst/>
          </a:prstGeom>
        </p:spPr>
        <p:txBody>
          <a:bodyPr wrap="square">
            <a:spAutoFit/>
          </a:bodyPr>
          <a:lstStyle/>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Systems and Information Engineering Design Symposium (SIEDS)</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IEEE 24th International Conference on Embedded and Real-Time Computing Systems and Applications (RTCSA)</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IEEE Green Energy and Smart Systems Conference (IGESSC)</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15th International Joint Conference on e-Business and Telecommunications (ICETE)</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7th IEEE Non-Volatile Memory Systems and Applications Symposium (NVMSA)</a:t>
            </a:r>
          </a:p>
          <a:p>
            <a:pPr marL="171450" indent="-171450" fontAlgn="b">
              <a:buFont typeface="Arial" panose="020B0604020202020204" pitchFamily="34" charset="0"/>
              <a:buChar char="•"/>
            </a:pPr>
            <a:r>
              <a:rPr lang="en-US" dirty="0">
                <a:solidFill>
                  <a:srgbClr val="002060"/>
                </a:solidFill>
                <a:latin typeface="Calibri" panose="020F0502020204030204" pitchFamily="34" charset="0"/>
              </a:rPr>
              <a:t>2018 4th International Conference on Event-Based Control, Communication and Signal Processing (EBCCSP)</a:t>
            </a:r>
          </a:p>
          <a:p>
            <a:pPr marL="1085850" lvl="2" indent="-171450" fontAlgn="b">
              <a:buFont typeface="Arial" panose="020B0604020202020204" pitchFamily="34" charset="0"/>
              <a:buChar char="•"/>
            </a:pPr>
            <a:r>
              <a:rPr lang="en-US" dirty="0">
                <a:solidFill>
                  <a:srgbClr val="002060"/>
                </a:solidFill>
                <a:latin typeface="Calibri" panose="020F0502020204030204" pitchFamily="34" charset="0"/>
              </a:rPr>
              <a:t>2019 &amp; 2020 listing is similar</a:t>
            </a:r>
          </a:p>
          <a:p>
            <a:pPr fontAlgn="b"/>
            <a:endParaRPr lang="en-US" sz="1000"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a:p>
            <a:pPr fontAlgn="b"/>
            <a:endParaRPr lang="en-US" b="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9058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My Stuff\RCR Pictures\Humor Toons\!That's All Folks.jpg">
            <a:extLst>
              <a:ext uri="{FF2B5EF4-FFF2-40B4-BE49-F238E27FC236}">
                <a16:creationId xmlns:a16="http://schemas.microsoft.com/office/drawing/2014/main" id="{6B1D50D9-5A1A-4882-9A73-2EAA5B408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38200"/>
            <a:ext cx="6096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6A46033-93FF-4291-BE38-FFEE6EA60255}"/>
              </a:ext>
            </a:extLst>
          </p:cNvPr>
          <p:cNvSpPr>
            <a:spLocks noGrp="1"/>
          </p:cNvSpPr>
          <p:nvPr>
            <p:ph type="title"/>
          </p:nvPr>
        </p:nvSpPr>
        <p:spPr bwMode="auto">
          <a:xfrm>
            <a:off x="243205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err="1">
                <a:solidFill>
                  <a:srgbClr val="C00000"/>
                </a:solidFill>
                <a:cs typeface="Arial" panose="020B0604020202020204" pitchFamily="34" charset="0"/>
              </a:rPr>
              <a:t>SysCon</a:t>
            </a:r>
            <a:r>
              <a:rPr lang="en-US" altLang="en-US" sz="3200" b="1" dirty="0">
                <a:solidFill>
                  <a:srgbClr val="C00000"/>
                </a:solidFill>
                <a:cs typeface="Arial" panose="020B0604020202020204" pitchFamily="34" charset="0"/>
              </a:rPr>
              <a:t> 2018 Statistics</a:t>
            </a:r>
          </a:p>
        </p:txBody>
      </p:sp>
      <p:sp>
        <p:nvSpPr>
          <p:cNvPr id="29699" name="Content Placeholder 2">
            <a:extLst>
              <a:ext uri="{FF2B5EF4-FFF2-40B4-BE49-F238E27FC236}">
                <a16:creationId xmlns:a16="http://schemas.microsoft.com/office/drawing/2014/main" id="{4E2C3DD9-FEBE-438A-8C6C-55C385121117}"/>
              </a:ext>
            </a:extLst>
          </p:cNvPr>
          <p:cNvSpPr>
            <a:spLocks noGrp="1"/>
          </p:cNvSpPr>
          <p:nvPr>
            <p:ph idx="1"/>
          </p:nvPr>
        </p:nvSpPr>
        <p:spPr bwMode="auto">
          <a:xfrm>
            <a:off x="1828800" y="1447800"/>
            <a:ext cx="8610600"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b="1" dirty="0">
                <a:solidFill>
                  <a:srgbClr val="002060"/>
                </a:solidFill>
                <a:latin typeface="Arial" charset="0"/>
                <a:cs typeface="Arial" charset="0"/>
              </a:rPr>
              <a:t>251 abstracts submitted </a:t>
            </a:r>
          </a:p>
          <a:p>
            <a:pPr lvl="1">
              <a:defRPr/>
            </a:pPr>
            <a:r>
              <a:rPr lang="en-US" altLang="en-US" sz="2000" b="1" dirty="0">
                <a:solidFill>
                  <a:srgbClr val="002060"/>
                </a:solidFill>
                <a:latin typeface="Arial" charset="0"/>
                <a:cs typeface="Arial" charset="0"/>
              </a:rPr>
              <a:t>133 final papers (53% acceptance) </a:t>
            </a:r>
          </a:p>
          <a:p>
            <a:pPr>
              <a:defRPr/>
            </a:pPr>
            <a:r>
              <a:rPr lang="en-US" altLang="en-US" sz="2400" b="1" dirty="0">
                <a:solidFill>
                  <a:srgbClr val="002060"/>
                </a:solidFill>
                <a:latin typeface="Arial" charset="0"/>
                <a:cs typeface="Arial" charset="0"/>
              </a:rPr>
              <a:t>7 tutorials</a:t>
            </a:r>
          </a:p>
          <a:p>
            <a:pPr>
              <a:defRPr/>
            </a:pPr>
            <a:r>
              <a:rPr lang="en-US" altLang="en-US" sz="2400" b="1" dirty="0">
                <a:solidFill>
                  <a:srgbClr val="002060"/>
                </a:solidFill>
                <a:latin typeface="Arial" charset="0"/>
                <a:cs typeface="Arial" charset="0"/>
              </a:rPr>
              <a:t>200 attendees, 27 countries</a:t>
            </a:r>
          </a:p>
          <a:p>
            <a:pPr marL="0" indent="0">
              <a:buNone/>
              <a:defRPr/>
            </a:pPr>
            <a:endParaRPr lang="en-US" altLang="en-US" sz="2400" b="1" dirty="0">
              <a:solidFill>
                <a:srgbClr val="002060"/>
              </a:solidFill>
              <a:latin typeface="Arial" charset="0"/>
              <a:cs typeface="Arial" charset="0"/>
            </a:endParaRPr>
          </a:p>
        </p:txBody>
      </p:sp>
      <p:sp>
        <p:nvSpPr>
          <p:cNvPr id="5124" name="TextBox 3">
            <a:extLst>
              <a:ext uri="{FF2B5EF4-FFF2-40B4-BE49-F238E27FC236}">
                <a16:creationId xmlns:a16="http://schemas.microsoft.com/office/drawing/2014/main" id="{5EA2451D-91F6-4964-AA41-13EA0FCF3439}"/>
              </a:ext>
            </a:extLst>
          </p:cNvPr>
          <p:cNvSpPr txBox="1">
            <a:spLocks noChangeArrowheads="1"/>
          </p:cNvSpPr>
          <p:nvPr/>
        </p:nvSpPr>
        <p:spPr bwMode="auto">
          <a:xfrm>
            <a:off x="2197100" y="3276600"/>
            <a:ext cx="251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a:solidFill>
                  <a:srgbClr val="002060"/>
                </a:solidFill>
              </a:rPr>
              <a:t>USA: 86</a:t>
            </a:r>
          </a:p>
          <a:p>
            <a:r>
              <a:rPr lang="en-US" altLang="en-US">
                <a:solidFill>
                  <a:srgbClr val="002060"/>
                </a:solidFill>
              </a:rPr>
              <a:t>UK: 1</a:t>
            </a:r>
          </a:p>
          <a:p>
            <a:r>
              <a:rPr lang="en-US" altLang="en-US">
                <a:solidFill>
                  <a:srgbClr val="002060"/>
                </a:solidFill>
              </a:rPr>
              <a:t>UAE: 1</a:t>
            </a:r>
          </a:p>
          <a:p>
            <a:r>
              <a:rPr lang="en-US" altLang="en-US">
                <a:solidFill>
                  <a:srgbClr val="002060"/>
                </a:solidFill>
              </a:rPr>
              <a:t>Turkey: 2</a:t>
            </a:r>
          </a:p>
          <a:p>
            <a:r>
              <a:rPr lang="en-US" altLang="en-US">
                <a:solidFill>
                  <a:srgbClr val="002060"/>
                </a:solidFill>
              </a:rPr>
              <a:t>Thailand: 1</a:t>
            </a:r>
          </a:p>
          <a:p>
            <a:r>
              <a:rPr lang="en-US" altLang="en-US">
                <a:solidFill>
                  <a:srgbClr val="002060"/>
                </a:solidFill>
              </a:rPr>
              <a:t>Sweden: 1</a:t>
            </a:r>
          </a:p>
          <a:p>
            <a:r>
              <a:rPr lang="en-US" altLang="en-US">
                <a:solidFill>
                  <a:srgbClr val="002060"/>
                </a:solidFill>
              </a:rPr>
              <a:t>Spain: 1</a:t>
            </a:r>
          </a:p>
          <a:p>
            <a:r>
              <a:rPr lang="en-US" altLang="en-US">
                <a:solidFill>
                  <a:srgbClr val="002060"/>
                </a:solidFill>
              </a:rPr>
              <a:t>Pakistan: 1</a:t>
            </a:r>
          </a:p>
          <a:p>
            <a:r>
              <a:rPr lang="en-US" altLang="en-US">
                <a:solidFill>
                  <a:srgbClr val="002060"/>
                </a:solidFill>
              </a:rPr>
              <a:t>Netherlands: 2</a:t>
            </a:r>
          </a:p>
        </p:txBody>
      </p:sp>
      <p:sp>
        <p:nvSpPr>
          <p:cNvPr id="5125" name="TextBox 4">
            <a:extLst>
              <a:ext uri="{FF2B5EF4-FFF2-40B4-BE49-F238E27FC236}">
                <a16:creationId xmlns:a16="http://schemas.microsoft.com/office/drawing/2014/main" id="{D62930AF-4E47-4235-BD2B-E3F9250FF1F3}"/>
              </a:ext>
            </a:extLst>
          </p:cNvPr>
          <p:cNvSpPr txBox="1">
            <a:spLocks noChangeArrowheads="1"/>
          </p:cNvSpPr>
          <p:nvPr/>
        </p:nvSpPr>
        <p:spPr bwMode="auto">
          <a:xfrm>
            <a:off x="4953000" y="3276600"/>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002060"/>
                </a:solidFill>
              </a:rPr>
              <a:t>Philippines: 1</a:t>
            </a:r>
          </a:p>
          <a:p>
            <a:pPr eaLnBrk="1" hangingPunct="1"/>
            <a:r>
              <a:rPr lang="en-US" altLang="en-US">
                <a:solidFill>
                  <a:srgbClr val="002060"/>
                </a:solidFill>
              </a:rPr>
              <a:t>Japan: 2</a:t>
            </a:r>
          </a:p>
          <a:p>
            <a:pPr eaLnBrk="1" hangingPunct="1"/>
            <a:r>
              <a:rPr lang="en-US" altLang="en-US">
                <a:solidFill>
                  <a:srgbClr val="002060"/>
                </a:solidFill>
              </a:rPr>
              <a:t>Israel: 4</a:t>
            </a:r>
          </a:p>
          <a:p>
            <a:pPr eaLnBrk="1" hangingPunct="1"/>
            <a:r>
              <a:rPr lang="en-US" altLang="en-US">
                <a:solidFill>
                  <a:srgbClr val="002060"/>
                </a:solidFill>
              </a:rPr>
              <a:t>Kuwait: 1</a:t>
            </a:r>
          </a:p>
          <a:p>
            <a:pPr eaLnBrk="1" hangingPunct="1"/>
            <a:r>
              <a:rPr lang="en-US" altLang="en-US">
                <a:solidFill>
                  <a:srgbClr val="002060"/>
                </a:solidFill>
              </a:rPr>
              <a:t>Pakistan: 2</a:t>
            </a:r>
          </a:p>
          <a:p>
            <a:pPr eaLnBrk="1" hangingPunct="1"/>
            <a:r>
              <a:rPr lang="en-US" altLang="en-US">
                <a:solidFill>
                  <a:srgbClr val="002060"/>
                </a:solidFill>
              </a:rPr>
              <a:t>India: 3</a:t>
            </a:r>
          </a:p>
          <a:p>
            <a:pPr eaLnBrk="1" hangingPunct="1"/>
            <a:r>
              <a:rPr lang="en-US" altLang="en-US">
                <a:solidFill>
                  <a:srgbClr val="002060"/>
                </a:solidFill>
              </a:rPr>
              <a:t>Germany: 13</a:t>
            </a:r>
          </a:p>
          <a:p>
            <a:pPr eaLnBrk="1" hangingPunct="1"/>
            <a:r>
              <a:rPr lang="en-US" altLang="en-US">
                <a:solidFill>
                  <a:srgbClr val="002060"/>
                </a:solidFill>
              </a:rPr>
              <a:t>France: 6</a:t>
            </a:r>
          </a:p>
          <a:p>
            <a:pPr eaLnBrk="1" hangingPunct="1"/>
            <a:r>
              <a:rPr lang="en-US" altLang="en-US">
                <a:solidFill>
                  <a:srgbClr val="002060"/>
                </a:solidFill>
              </a:rPr>
              <a:t>Hong Kong: 1</a:t>
            </a:r>
          </a:p>
        </p:txBody>
      </p:sp>
      <p:sp>
        <p:nvSpPr>
          <p:cNvPr id="5126" name="TextBox 5">
            <a:extLst>
              <a:ext uri="{FF2B5EF4-FFF2-40B4-BE49-F238E27FC236}">
                <a16:creationId xmlns:a16="http://schemas.microsoft.com/office/drawing/2014/main" id="{989C5CAD-2BCD-48F5-B2ED-86B404926EF2}"/>
              </a:ext>
            </a:extLst>
          </p:cNvPr>
          <p:cNvSpPr txBox="1">
            <a:spLocks noChangeArrowheads="1"/>
          </p:cNvSpPr>
          <p:nvPr/>
        </p:nvSpPr>
        <p:spPr bwMode="auto">
          <a:xfrm>
            <a:off x="7772400" y="3290888"/>
            <a:ext cx="35052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002060"/>
                </a:solidFill>
              </a:rPr>
              <a:t>Greece: 2</a:t>
            </a:r>
          </a:p>
          <a:p>
            <a:pPr eaLnBrk="1" hangingPunct="1"/>
            <a:r>
              <a:rPr lang="en-US" altLang="en-US">
                <a:solidFill>
                  <a:srgbClr val="002060"/>
                </a:solidFill>
              </a:rPr>
              <a:t>Russia: 4</a:t>
            </a:r>
          </a:p>
          <a:p>
            <a:pPr eaLnBrk="1" hangingPunct="1"/>
            <a:r>
              <a:rPr lang="en-US" altLang="en-US">
                <a:solidFill>
                  <a:srgbClr val="002060"/>
                </a:solidFill>
              </a:rPr>
              <a:t>China: 4</a:t>
            </a:r>
          </a:p>
          <a:p>
            <a:pPr eaLnBrk="1" hangingPunct="1"/>
            <a:r>
              <a:rPr lang="en-US" altLang="en-US">
                <a:solidFill>
                  <a:srgbClr val="002060"/>
                </a:solidFill>
              </a:rPr>
              <a:t>Canada: 25</a:t>
            </a:r>
          </a:p>
          <a:p>
            <a:pPr eaLnBrk="1" hangingPunct="1"/>
            <a:r>
              <a:rPr lang="en-US" altLang="en-US">
                <a:solidFill>
                  <a:srgbClr val="002060"/>
                </a:solidFill>
              </a:rPr>
              <a:t>France: 6</a:t>
            </a:r>
          </a:p>
          <a:p>
            <a:pPr eaLnBrk="1" hangingPunct="1"/>
            <a:r>
              <a:rPr lang="en-US" altLang="en-US">
                <a:solidFill>
                  <a:srgbClr val="002060"/>
                </a:solidFill>
              </a:rPr>
              <a:t>Brazil: 6</a:t>
            </a:r>
          </a:p>
          <a:p>
            <a:pPr eaLnBrk="1" hangingPunct="1"/>
            <a:r>
              <a:rPr lang="en-US" altLang="en-US">
                <a:solidFill>
                  <a:srgbClr val="002060"/>
                </a:solidFill>
              </a:rPr>
              <a:t>Austria: 2</a:t>
            </a:r>
          </a:p>
          <a:p>
            <a:pPr eaLnBrk="1" hangingPunct="1"/>
            <a:r>
              <a:rPr lang="en-US" altLang="en-US">
                <a:solidFill>
                  <a:srgbClr val="002060"/>
                </a:solidFill>
              </a:rPr>
              <a:t>Australia: 6</a:t>
            </a:r>
          </a:p>
          <a:p>
            <a:pPr eaLnBrk="1" hangingPunct="1"/>
            <a:r>
              <a:rPr lang="en-US" altLang="en-US">
                <a:solidFill>
                  <a:srgbClr val="002060"/>
                </a:solidFill>
              </a:rPr>
              <a:t>Singapore: 1</a:t>
            </a:r>
          </a:p>
          <a:p>
            <a:pPr eaLnBrk="1" hangingPunct="1"/>
            <a:endParaRPr lang="en-US" altLang="en-US" sz="2000">
              <a:solidFill>
                <a:srgbClr val="002060"/>
              </a:solidFill>
            </a:endParaRPr>
          </a:p>
          <a:p>
            <a:pPr eaLnBrk="1" hangingPunct="1"/>
            <a:endParaRPr lang="en-US" altLang="en-US"/>
          </a:p>
        </p:txBody>
      </p:sp>
      <p:sp>
        <p:nvSpPr>
          <p:cNvPr id="5127" name="TextBox 1">
            <a:extLst>
              <a:ext uri="{FF2B5EF4-FFF2-40B4-BE49-F238E27FC236}">
                <a16:creationId xmlns:a16="http://schemas.microsoft.com/office/drawing/2014/main" id="{D9B2703A-DDF8-4289-A2B4-2EA974C42C48}"/>
              </a:ext>
            </a:extLst>
          </p:cNvPr>
          <p:cNvSpPr txBox="1">
            <a:spLocks noChangeArrowheads="1"/>
          </p:cNvSpPr>
          <p:nvPr/>
        </p:nvSpPr>
        <p:spPr bwMode="auto">
          <a:xfrm>
            <a:off x="4038600" y="685801"/>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a:solidFill>
                  <a:srgbClr val="C00000"/>
                </a:solidFill>
              </a:rPr>
              <a:t>April 23-26 2018, Vancouver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A3ADF73-F9DB-4ED0-ACE8-B6FA76A42C93}"/>
              </a:ext>
            </a:extLst>
          </p:cNvPr>
          <p:cNvSpPr>
            <a:spLocks noGrp="1"/>
          </p:cNvSpPr>
          <p:nvPr>
            <p:ph type="title"/>
          </p:nvPr>
        </p:nvSpPr>
        <p:spPr bwMode="auto">
          <a:xfrm>
            <a:off x="243205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dirty="0" err="1">
                <a:solidFill>
                  <a:srgbClr val="C00000"/>
                </a:solidFill>
                <a:latin typeface="Arial" panose="020B0604020202020204" pitchFamily="34" charset="0"/>
                <a:cs typeface="Arial" panose="020B0604020202020204" pitchFamily="34" charset="0"/>
              </a:rPr>
              <a:t>SysCon</a:t>
            </a:r>
            <a:r>
              <a:rPr lang="en-US" altLang="en-US" sz="3200" b="1" dirty="0">
                <a:solidFill>
                  <a:srgbClr val="C00000"/>
                </a:solidFill>
                <a:latin typeface="Arial" panose="020B0604020202020204" pitchFamily="34" charset="0"/>
                <a:cs typeface="Arial" panose="020B0604020202020204" pitchFamily="34" charset="0"/>
              </a:rPr>
              <a:t> 2019 Statistics</a:t>
            </a:r>
          </a:p>
        </p:txBody>
      </p:sp>
      <p:sp>
        <p:nvSpPr>
          <p:cNvPr id="31747" name="Content Placeholder 2">
            <a:extLst>
              <a:ext uri="{FF2B5EF4-FFF2-40B4-BE49-F238E27FC236}">
                <a16:creationId xmlns:a16="http://schemas.microsoft.com/office/drawing/2014/main" id="{F99CCF72-E16E-4789-8FE0-DA6C42368ABB}"/>
              </a:ext>
            </a:extLst>
          </p:cNvPr>
          <p:cNvSpPr>
            <a:spLocks noGrp="1"/>
          </p:cNvSpPr>
          <p:nvPr>
            <p:ph idx="1"/>
          </p:nvPr>
        </p:nvSpPr>
        <p:spPr bwMode="auto">
          <a:xfrm>
            <a:off x="1905000" y="1298576"/>
            <a:ext cx="8610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a:solidFill>
                  <a:srgbClr val="002060"/>
                </a:solidFill>
                <a:latin typeface="Arial" panose="020B0604020202020204" pitchFamily="34" charset="0"/>
                <a:cs typeface="Arial" panose="020B0604020202020204" pitchFamily="34" charset="0"/>
              </a:rPr>
              <a:t>250 abstracts submitted; 186 academic, 47 practitioner 6 INCOSE</a:t>
            </a:r>
          </a:p>
          <a:p>
            <a:pPr lvl="1"/>
            <a:r>
              <a:rPr lang="en-US" altLang="en-US" sz="2000" b="1" dirty="0">
                <a:solidFill>
                  <a:srgbClr val="002060"/>
                </a:solidFill>
                <a:latin typeface="Arial" panose="020B0604020202020204" pitchFamily="34" charset="0"/>
                <a:cs typeface="Arial" panose="020B0604020202020204" pitchFamily="34" charset="0"/>
              </a:rPr>
              <a:t>143 final papers (57% acceptance) </a:t>
            </a:r>
          </a:p>
          <a:p>
            <a:r>
              <a:rPr lang="en-US" altLang="en-US" sz="2400" b="1" dirty="0">
                <a:solidFill>
                  <a:srgbClr val="002060"/>
                </a:solidFill>
                <a:latin typeface="Arial" panose="020B0604020202020204" pitchFamily="34" charset="0"/>
                <a:cs typeface="Arial" panose="020B0604020202020204" pitchFamily="34" charset="0"/>
              </a:rPr>
              <a:t>3 tutorials</a:t>
            </a:r>
          </a:p>
          <a:p>
            <a:r>
              <a:rPr lang="en-US" altLang="en-US" sz="2400" b="1" dirty="0">
                <a:solidFill>
                  <a:srgbClr val="002060"/>
                </a:solidFill>
                <a:latin typeface="Arial" panose="020B0604020202020204" pitchFamily="34" charset="0"/>
                <a:cs typeface="Arial" panose="020B0604020202020204" pitchFamily="34" charset="0"/>
              </a:rPr>
              <a:t>200 attendees, 28 countries</a:t>
            </a:r>
          </a:p>
          <a:p>
            <a:endParaRPr lang="en-US" altLang="en-US" sz="2400" b="1" dirty="0">
              <a:solidFill>
                <a:srgbClr val="002060"/>
              </a:solidFill>
              <a:latin typeface="Arial" panose="020B0604020202020204" pitchFamily="34" charset="0"/>
              <a:cs typeface="Arial" panose="020B0604020202020204" pitchFamily="34" charset="0"/>
            </a:endParaRPr>
          </a:p>
        </p:txBody>
      </p:sp>
      <p:sp>
        <p:nvSpPr>
          <p:cNvPr id="31748" name="TextBox 3">
            <a:extLst>
              <a:ext uri="{FF2B5EF4-FFF2-40B4-BE49-F238E27FC236}">
                <a16:creationId xmlns:a16="http://schemas.microsoft.com/office/drawing/2014/main" id="{B44A1D49-E06A-47E1-8D8D-A59A4B5E5CFD}"/>
              </a:ext>
            </a:extLst>
          </p:cNvPr>
          <p:cNvSpPr txBox="1">
            <a:spLocks noChangeArrowheads="1"/>
          </p:cNvSpPr>
          <p:nvPr/>
        </p:nvSpPr>
        <p:spPr bwMode="auto">
          <a:xfrm>
            <a:off x="2421693" y="3330576"/>
            <a:ext cx="19050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Australia</a:t>
            </a:r>
          </a:p>
          <a:p>
            <a:pPr eaLnBrk="1" hangingPunct="1"/>
            <a:r>
              <a:rPr lang="en-US" altLang="en-US" dirty="0">
                <a:solidFill>
                  <a:srgbClr val="002060"/>
                </a:solidFill>
              </a:rPr>
              <a:t>Brazil</a:t>
            </a:r>
          </a:p>
          <a:p>
            <a:pPr eaLnBrk="1" hangingPunct="1"/>
            <a:r>
              <a:rPr lang="en-US" altLang="en-US" dirty="0">
                <a:solidFill>
                  <a:srgbClr val="002060"/>
                </a:solidFill>
              </a:rPr>
              <a:t>Canada</a:t>
            </a:r>
          </a:p>
          <a:p>
            <a:pPr eaLnBrk="1" hangingPunct="1"/>
            <a:r>
              <a:rPr lang="en-US" altLang="en-US" dirty="0">
                <a:solidFill>
                  <a:srgbClr val="002060"/>
                </a:solidFill>
              </a:rPr>
              <a:t>China</a:t>
            </a:r>
          </a:p>
          <a:p>
            <a:pPr eaLnBrk="1" hangingPunct="1"/>
            <a:r>
              <a:rPr lang="en-US" altLang="en-US" dirty="0">
                <a:solidFill>
                  <a:srgbClr val="002060"/>
                </a:solidFill>
              </a:rPr>
              <a:t>France </a:t>
            </a:r>
          </a:p>
          <a:p>
            <a:pPr eaLnBrk="1" hangingPunct="1"/>
            <a:r>
              <a:rPr lang="en-US" altLang="en-US" dirty="0">
                <a:solidFill>
                  <a:srgbClr val="002060"/>
                </a:solidFill>
              </a:rPr>
              <a:t>Germany</a:t>
            </a:r>
          </a:p>
          <a:p>
            <a:pPr eaLnBrk="1" hangingPunct="1"/>
            <a:r>
              <a:rPr lang="en-US" altLang="en-US" dirty="0">
                <a:solidFill>
                  <a:srgbClr val="002060"/>
                </a:solidFill>
              </a:rPr>
              <a:t>Greece</a:t>
            </a:r>
          </a:p>
          <a:p>
            <a:pPr eaLnBrk="1" hangingPunct="1"/>
            <a:r>
              <a:rPr lang="en-US" altLang="en-US" dirty="0">
                <a:solidFill>
                  <a:srgbClr val="002060"/>
                </a:solidFill>
              </a:rPr>
              <a:t>Hong Kong</a:t>
            </a:r>
          </a:p>
          <a:p>
            <a:pPr eaLnBrk="1" hangingPunct="1"/>
            <a:r>
              <a:rPr lang="en-US" altLang="en-US" dirty="0">
                <a:solidFill>
                  <a:srgbClr val="002060"/>
                </a:solidFill>
              </a:rPr>
              <a:t>India</a:t>
            </a:r>
          </a:p>
          <a:p>
            <a:pPr eaLnBrk="1" hangingPunct="1"/>
            <a:endParaRPr lang="en-US" altLang="en-US" dirty="0">
              <a:solidFill>
                <a:srgbClr val="002060"/>
              </a:solidFill>
            </a:endParaRPr>
          </a:p>
        </p:txBody>
      </p:sp>
      <p:sp>
        <p:nvSpPr>
          <p:cNvPr id="31749" name="TextBox 4">
            <a:extLst>
              <a:ext uri="{FF2B5EF4-FFF2-40B4-BE49-F238E27FC236}">
                <a16:creationId xmlns:a16="http://schemas.microsoft.com/office/drawing/2014/main" id="{8A543D7C-F9BE-4A26-B013-13C7E128882E}"/>
              </a:ext>
            </a:extLst>
          </p:cNvPr>
          <p:cNvSpPr txBox="1">
            <a:spLocks noChangeArrowheads="1"/>
          </p:cNvSpPr>
          <p:nvPr/>
        </p:nvSpPr>
        <p:spPr bwMode="auto">
          <a:xfrm>
            <a:off x="4648201" y="3330575"/>
            <a:ext cx="236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Israel</a:t>
            </a:r>
          </a:p>
          <a:p>
            <a:pPr eaLnBrk="1" hangingPunct="1"/>
            <a:r>
              <a:rPr lang="en-US" altLang="en-US" dirty="0">
                <a:solidFill>
                  <a:srgbClr val="002060"/>
                </a:solidFill>
              </a:rPr>
              <a:t>Italy</a:t>
            </a:r>
          </a:p>
          <a:p>
            <a:pPr eaLnBrk="1" hangingPunct="1"/>
            <a:r>
              <a:rPr lang="en-US" altLang="en-US" dirty="0">
                <a:solidFill>
                  <a:srgbClr val="002060"/>
                </a:solidFill>
              </a:rPr>
              <a:t>Japan</a:t>
            </a:r>
          </a:p>
          <a:p>
            <a:pPr eaLnBrk="1" hangingPunct="1"/>
            <a:r>
              <a:rPr lang="en-US" altLang="en-US" dirty="0">
                <a:solidFill>
                  <a:srgbClr val="002060"/>
                </a:solidFill>
              </a:rPr>
              <a:t>Kuwait</a:t>
            </a:r>
          </a:p>
          <a:p>
            <a:pPr eaLnBrk="1" hangingPunct="1"/>
            <a:r>
              <a:rPr lang="en-US" altLang="en-US" dirty="0">
                <a:solidFill>
                  <a:srgbClr val="002060"/>
                </a:solidFill>
              </a:rPr>
              <a:t>Malaysia</a:t>
            </a:r>
          </a:p>
          <a:p>
            <a:pPr eaLnBrk="1" hangingPunct="1"/>
            <a:r>
              <a:rPr lang="en-US" altLang="en-US" dirty="0">
                <a:solidFill>
                  <a:srgbClr val="002060"/>
                </a:solidFill>
              </a:rPr>
              <a:t>Netherlands</a:t>
            </a:r>
          </a:p>
          <a:p>
            <a:pPr eaLnBrk="1" hangingPunct="1"/>
            <a:r>
              <a:rPr lang="en-US" altLang="en-US" dirty="0">
                <a:solidFill>
                  <a:srgbClr val="002060"/>
                </a:solidFill>
              </a:rPr>
              <a:t>Pakistan</a:t>
            </a:r>
          </a:p>
          <a:p>
            <a:pPr eaLnBrk="1" hangingPunct="1"/>
            <a:r>
              <a:rPr lang="en-US" altLang="en-US" dirty="0">
                <a:solidFill>
                  <a:srgbClr val="002060"/>
                </a:solidFill>
              </a:rPr>
              <a:t>Philippines</a:t>
            </a:r>
          </a:p>
          <a:p>
            <a:pPr eaLnBrk="1" hangingPunct="1"/>
            <a:r>
              <a:rPr lang="en-US" altLang="en-US" dirty="0">
                <a:solidFill>
                  <a:srgbClr val="002060"/>
                </a:solidFill>
              </a:rPr>
              <a:t>Russia</a:t>
            </a:r>
          </a:p>
        </p:txBody>
      </p:sp>
      <p:sp>
        <p:nvSpPr>
          <p:cNvPr id="31750" name="TextBox 5">
            <a:extLst>
              <a:ext uri="{FF2B5EF4-FFF2-40B4-BE49-F238E27FC236}">
                <a16:creationId xmlns:a16="http://schemas.microsoft.com/office/drawing/2014/main" id="{C9540DC8-5304-4017-9F13-C59A5CA98842}"/>
              </a:ext>
            </a:extLst>
          </p:cNvPr>
          <p:cNvSpPr txBox="1">
            <a:spLocks noChangeArrowheads="1"/>
          </p:cNvSpPr>
          <p:nvPr/>
        </p:nvSpPr>
        <p:spPr bwMode="auto">
          <a:xfrm>
            <a:off x="6993385" y="3124200"/>
            <a:ext cx="35052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en-US" altLang="en-US" dirty="0">
                <a:solidFill>
                  <a:srgbClr val="002060"/>
                </a:solidFill>
              </a:rPr>
              <a:t>Singapore</a:t>
            </a:r>
          </a:p>
          <a:p>
            <a:pPr eaLnBrk="1" hangingPunct="1"/>
            <a:r>
              <a:rPr lang="en-US" altLang="en-US" dirty="0">
                <a:solidFill>
                  <a:srgbClr val="002060"/>
                </a:solidFill>
              </a:rPr>
              <a:t>South Africa</a:t>
            </a:r>
          </a:p>
          <a:p>
            <a:pPr eaLnBrk="1" hangingPunct="1"/>
            <a:r>
              <a:rPr lang="en-US" altLang="en-US" dirty="0">
                <a:solidFill>
                  <a:srgbClr val="002060"/>
                </a:solidFill>
              </a:rPr>
              <a:t>South Korea</a:t>
            </a:r>
          </a:p>
          <a:p>
            <a:pPr eaLnBrk="1" hangingPunct="1"/>
            <a:r>
              <a:rPr lang="en-US" altLang="en-US" dirty="0">
                <a:solidFill>
                  <a:srgbClr val="002060"/>
                </a:solidFill>
              </a:rPr>
              <a:t>Spain</a:t>
            </a:r>
          </a:p>
          <a:p>
            <a:pPr eaLnBrk="1" hangingPunct="1"/>
            <a:r>
              <a:rPr lang="en-US" altLang="en-US" dirty="0">
                <a:solidFill>
                  <a:srgbClr val="002060"/>
                </a:solidFill>
              </a:rPr>
              <a:t>Sweden</a:t>
            </a:r>
          </a:p>
          <a:p>
            <a:pPr eaLnBrk="1" hangingPunct="1"/>
            <a:r>
              <a:rPr lang="en-US" altLang="en-US" dirty="0">
                <a:solidFill>
                  <a:srgbClr val="002060"/>
                </a:solidFill>
              </a:rPr>
              <a:t>Thailand</a:t>
            </a:r>
          </a:p>
          <a:p>
            <a:pPr eaLnBrk="1" hangingPunct="1"/>
            <a:r>
              <a:rPr lang="en-US" altLang="en-US" dirty="0">
                <a:solidFill>
                  <a:srgbClr val="002060"/>
                </a:solidFill>
              </a:rPr>
              <a:t>Turkey</a:t>
            </a:r>
          </a:p>
          <a:p>
            <a:pPr eaLnBrk="1" hangingPunct="1"/>
            <a:r>
              <a:rPr lang="en-US" altLang="en-US" dirty="0">
                <a:solidFill>
                  <a:srgbClr val="002060"/>
                </a:solidFill>
              </a:rPr>
              <a:t>United Arab Emirates</a:t>
            </a:r>
          </a:p>
          <a:p>
            <a:pPr eaLnBrk="1" hangingPunct="1"/>
            <a:r>
              <a:rPr lang="en-US" altLang="en-US" dirty="0">
                <a:solidFill>
                  <a:srgbClr val="002060"/>
                </a:solidFill>
              </a:rPr>
              <a:t>United Kingdom</a:t>
            </a:r>
          </a:p>
          <a:p>
            <a:pPr eaLnBrk="1" hangingPunct="1"/>
            <a:r>
              <a:rPr lang="en-US" altLang="en-US" dirty="0">
                <a:solidFill>
                  <a:srgbClr val="002060"/>
                </a:solidFill>
              </a:rPr>
              <a:t>United States</a:t>
            </a:r>
          </a:p>
          <a:p>
            <a:pPr eaLnBrk="1" hangingPunct="1"/>
            <a:endParaRPr lang="en-US" altLang="en-US" sz="2000" dirty="0">
              <a:solidFill>
                <a:srgbClr val="002060"/>
              </a:solidFill>
            </a:endParaRPr>
          </a:p>
          <a:p>
            <a:pPr eaLnBrk="1" hangingPunct="1"/>
            <a:endParaRPr lang="en-US" altLang="en-US" dirty="0"/>
          </a:p>
        </p:txBody>
      </p:sp>
      <p:sp>
        <p:nvSpPr>
          <p:cNvPr id="2" name="TextBox 1">
            <a:extLst>
              <a:ext uri="{FF2B5EF4-FFF2-40B4-BE49-F238E27FC236}">
                <a16:creationId xmlns:a16="http://schemas.microsoft.com/office/drawing/2014/main" id="{43C17D6D-5F7E-400C-A40C-911F084FAB0B}"/>
              </a:ext>
            </a:extLst>
          </p:cNvPr>
          <p:cNvSpPr txBox="1"/>
          <p:nvPr/>
        </p:nvSpPr>
        <p:spPr>
          <a:xfrm>
            <a:off x="7620000" y="1921515"/>
            <a:ext cx="1219200" cy="830997"/>
          </a:xfrm>
          <a:prstGeom prst="rect">
            <a:avLst/>
          </a:prstGeom>
          <a:noFill/>
        </p:spPr>
        <p:txBody>
          <a:bodyPr wrap="square" rtlCol="0">
            <a:spAutoFit/>
          </a:bodyPr>
          <a:lstStyle/>
          <a:p>
            <a:r>
              <a:rPr lang="en-US" dirty="0">
                <a:solidFill>
                  <a:srgbClr val="00B0F0"/>
                </a:solidFill>
              </a:rPr>
              <a:t>10 no-shows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38AA-8313-400F-8542-279D33F5CF17}"/>
              </a:ext>
            </a:extLst>
          </p:cNvPr>
          <p:cNvSpPr>
            <a:spLocks noGrp="1"/>
          </p:cNvSpPr>
          <p:nvPr>
            <p:ph type="title"/>
          </p:nvPr>
        </p:nvSpPr>
        <p:spPr>
          <a:xfrm>
            <a:off x="2514600" y="115888"/>
            <a:ext cx="8229600" cy="1143000"/>
          </a:xfrm>
        </p:spPr>
        <p:txBody>
          <a:bodyPr/>
          <a:lstStyle/>
          <a:p>
            <a:pPr>
              <a:defRPr/>
            </a:pPr>
            <a:endParaRPr lang="en-US" dirty="0"/>
          </a:p>
        </p:txBody>
      </p:sp>
      <p:sp>
        <p:nvSpPr>
          <p:cNvPr id="6147" name="Rectangle 3">
            <a:extLst>
              <a:ext uri="{FF2B5EF4-FFF2-40B4-BE49-F238E27FC236}">
                <a16:creationId xmlns:a16="http://schemas.microsoft.com/office/drawing/2014/main" id="{7DDA8C6C-D2FA-43AA-8256-D95353201FEB}"/>
              </a:ext>
            </a:extLst>
          </p:cNvPr>
          <p:cNvSpPr>
            <a:spLocks noChangeArrowheads="1"/>
          </p:cNvSpPr>
          <p:nvPr/>
        </p:nvSpPr>
        <p:spPr bwMode="auto">
          <a:xfrm>
            <a:off x="2209800" y="1447801"/>
            <a:ext cx="7848600" cy="495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eaLnBrk="1" hangingPunct="1"/>
            <a:r>
              <a:rPr lang="en-US" altLang="en-US" sz="3600" baseline="30000" dirty="0">
                <a:solidFill>
                  <a:srgbClr val="A50021"/>
                </a:solidFill>
              </a:rPr>
              <a:t>5th</a:t>
            </a:r>
            <a:r>
              <a:rPr lang="en-US" altLang="en-US" sz="3600" dirty="0">
                <a:solidFill>
                  <a:srgbClr val="A50021"/>
                </a:solidFill>
              </a:rPr>
              <a:t> Annual</a:t>
            </a:r>
          </a:p>
          <a:p>
            <a:pPr algn="ctr" eaLnBrk="1" hangingPunct="1"/>
            <a:r>
              <a:rPr lang="en-US" altLang="en-US" sz="3600" dirty="0">
                <a:solidFill>
                  <a:srgbClr val="A50021"/>
                </a:solidFill>
              </a:rPr>
              <a:t>International Symposium on Systems Engineering </a:t>
            </a:r>
          </a:p>
          <a:p>
            <a:pPr algn="ctr" eaLnBrk="1" hangingPunct="1"/>
            <a:r>
              <a:rPr lang="en-US" altLang="en-US" sz="3600" dirty="0">
                <a:solidFill>
                  <a:srgbClr val="A50021"/>
                </a:solidFill>
              </a:rPr>
              <a:t>(ISSE 2019)</a:t>
            </a:r>
          </a:p>
          <a:p>
            <a:pPr algn="ctr" eaLnBrk="1" hangingPunct="1"/>
            <a:endParaRPr lang="en-US" altLang="en-US" dirty="0">
              <a:solidFill>
                <a:srgbClr val="A50021"/>
              </a:solidFill>
            </a:endParaRPr>
          </a:p>
          <a:p>
            <a:pPr algn="ctr" eaLnBrk="1" hangingPunct="1"/>
            <a:r>
              <a:rPr lang="en-US" altLang="en-US" sz="4000" dirty="0">
                <a:solidFill>
                  <a:srgbClr val="002060"/>
                </a:solidFill>
              </a:rPr>
              <a:t>October 1 - 3, 2019</a:t>
            </a:r>
          </a:p>
          <a:p>
            <a:pPr algn="ctr" eaLnBrk="1" hangingPunct="1"/>
            <a:endParaRPr lang="en-US" altLang="en-US" dirty="0">
              <a:solidFill>
                <a:srgbClr val="A50021"/>
              </a:solidFill>
            </a:endParaRPr>
          </a:p>
          <a:p>
            <a:pPr algn="ctr" eaLnBrk="1" hangingPunct="1"/>
            <a:r>
              <a:rPr lang="en-US" altLang="en-US" sz="2800" dirty="0">
                <a:solidFill>
                  <a:srgbClr val="A50021"/>
                </a:solidFill>
              </a:rPr>
              <a:t>Principal Hotel George St</a:t>
            </a:r>
          </a:p>
          <a:p>
            <a:pPr algn="ctr" eaLnBrk="1" hangingPunct="1"/>
            <a:r>
              <a:rPr lang="en-US" altLang="en-US" sz="3200" dirty="0">
                <a:solidFill>
                  <a:srgbClr val="A50021"/>
                </a:solidFill>
              </a:rPr>
              <a:t>Edinburgh, Scotland</a:t>
            </a:r>
          </a:p>
          <a:p>
            <a:pPr algn="ctr" eaLnBrk="1" hangingPunct="1"/>
            <a:endParaRPr lang="en-US" altLang="en-US" dirty="0">
              <a:solidFill>
                <a:srgbClr val="A5002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7E40-2405-4720-B54A-CF11CC040E39}"/>
              </a:ext>
            </a:extLst>
          </p:cNvPr>
          <p:cNvSpPr>
            <a:spLocks noGrp="1"/>
          </p:cNvSpPr>
          <p:nvPr>
            <p:ph type="title"/>
          </p:nvPr>
        </p:nvSpPr>
        <p:spPr/>
        <p:txBody>
          <a:bodyPr/>
          <a:lstStyle/>
          <a:p>
            <a:pPr>
              <a:spcBef>
                <a:spcPct val="50000"/>
              </a:spcBef>
              <a:defRPr/>
            </a:pPr>
            <a:r>
              <a:rPr lang="en-US" sz="3600" b="1" kern="1200" dirty="0" err="1">
                <a:solidFill>
                  <a:srgbClr val="990033"/>
                </a:solidFill>
                <a:ea typeface="+mn-ea"/>
                <a:cs typeface="+mn-cs"/>
              </a:rPr>
              <a:t>SysCon</a:t>
            </a:r>
            <a:r>
              <a:rPr lang="en-US" sz="3600" b="1" kern="1200" dirty="0">
                <a:solidFill>
                  <a:srgbClr val="990033"/>
                </a:solidFill>
                <a:ea typeface="+mn-ea"/>
                <a:cs typeface="+mn-cs"/>
              </a:rPr>
              <a:t> 2020</a:t>
            </a:r>
          </a:p>
        </p:txBody>
      </p:sp>
      <p:sp>
        <p:nvSpPr>
          <p:cNvPr id="3" name="Content Placeholder 2">
            <a:extLst>
              <a:ext uri="{FF2B5EF4-FFF2-40B4-BE49-F238E27FC236}">
                <a16:creationId xmlns:a16="http://schemas.microsoft.com/office/drawing/2014/main" id="{D4D03825-F534-419C-93AA-55565B8AB587}"/>
              </a:ext>
            </a:extLst>
          </p:cNvPr>
          <p:cNvSpPr>
            <a:spLocks noGrp="1"/>
          </p:cNvSpPr>
          <p:nvPr>
            <p:ph idx="1"/>
          </p:nvPr>
        </p:nvSpPr>
        <p:spPr>
          <a:xfrm>
            <a:off x="2015836" y="1417638"/>
            <a:ext cx="9261764" cy="4876800"/>
          </a:xfrm>
        </p:spPr>
        <p:txBody>
          <a:bodyPr/>
          <a:lstStyle/>
          <a:p>
            <a:r>
              <a:rPr lang="en-US" altLang="en-US" sz="2400" b="1" dirty="0">
                <a:solidFill>
                  <a:srgbClr val="A50021"/>
                </a:solidFill>
                <a:latin typeface="+mj-lt"/>
              </a:rPr>
              <a:t>14</a:t>
            </a:r>
            <a:r>
              <a:rPr lang="en-US" altLang="en-US" sz="2400" b="1" baseline="30000" dirty="0">
                <a:solidFill>
                  <a:srgbClr val="A50021"/>
                </a:solidFill>
                <a:latin typeface="+mj-lt"/>
              </a:rPr>
              <a:t>th</a:t>
            </a:r>
            <a:r>
              <a:rPr lang="en-US" altLang="en-US" sz="2400" b="1" dirty="0">
                <a:solidFill>
                  <a:srgbClr val="A50021"/>
                </a:solidFill>
                <a:latin typeface="+mj-lt"/>
              </a:rPr>
              <a:t> Annual International Systems Conference</a:t>
            </a:r>
          </a:p>
          <a:p>
            <a:pPr lvl="1" indent="-342900"/>
            <a:r>
              <a:rPr lang="en-US" altLang="en-US" sz="2000" b="1" dirty="0">
                <a:solidFill>
                  <a:srgbClr val="002060"/>
                </a:solidFill>
                <a:latin typeface="+mj-lt"/>
              </a:rPr>
              <a:t>Initially scheduled April 20 - 23, 2020</a:t>
            </a:r>
          </a:p>
          <a:p>
            <a:pPr lvl="1" indent="-342900"/>
            <a:r>
              <a:rPr lang="en-US" altLang="en-US" sz="2000" b="1" dirty="0">
                <a:solidFill>
                  <a:srgbClr val="002060"/>
                </a:solidFill>
                <a:latin typeface="+mj-lt"/>
              </a:rPr>
              <a:t>Marriott Chateau Champlain, Montreal, QC Canada</a:t>
            </a:r>
          </a:p>
          <a:p>
            <a:pPr lvl="1" indent="-342900"/>
            <a:r>
              <a:rPr lang="en-US" altLang="en-US" sz="2000" b="1" dirty="0">
                <a:solidFill>
                  <a:srgbClr val="002060"/>
                </a:solidFill>
                <a:latin typeface="+mj-lt"/>
              </a:rPr>
              <a:t>moved to Westin Montreal due to construction, then postponed to August due to Covid-19, then converted to virtual on-demand conference, running now for 3 more weeks</a:t>
            </a:r>
          </a:p>
          <a:p>
            <a:pPr lvl="1" indent="-342900"/>
            <a:r>
              <a:rPr lang="en-US" altLang="en-US" sz="2000" b="1" dirty="0">
                <a:solidFill>
                  <a:srgbClr val="002060"/>
                </a:solidFill>
                <a:latin typeface="+mj-lt"/>
              </a:rPr>
              <a:t>Westin allowed us to cancel and rebook for 2022</a:t>
            </a:r>
          </a:p>
          <a:p>
            <a:r>
              <a:rPr lang="en-US" altLang="en-US" sz="2400" b="1" dirty="0">
                <a:solidFill>
                  <a:srgbClr val="002060"/>
                </a:solidFill>
                <a:latin typeface="+mj-lt"/>
              </a:rPr>
              <a:t>Revenue to date: $61,625, 130 attendees</a:t>
            </a:r>
          </a:p>
          <a:p>
            <a:pPr marL="400050" lvl="1" indent="0">
              <a:buNone/>
            </a:pPr>
            <a:endParaRPr lang="en-US" altLang="en-US" sz="2000" b="1" dirty="0">
              <a:solidFill>
                <a:srgbClr val="A50021"/>
              </a:solidFill>
              <a:latin typeface="+mj-lt"/>
            </a:endParaRPr>
          </a:p>
          <a:p>
            <a:pPr marL="400050" lvl="1" indent="0">
              <a:buNone/>
            </a:pPr>
            <a:endParaRPr lang="en-US" altLang="en-US" sz="2000" dirty="0">
              <a:solidFill>
                <a:srgbClr val="A50021"/>
              </a:solidFill>
            </a:endParaRPr>
          </a:p>
          <a:p>
            <a:pPr marL="400050" lvl="1" indent="0">
              <a:buNone/>
            </a:pPr>
            <a:endParaRPr lang="en-US" altLang="en-US" sz="2000" b="1" dirty="0">
              <a:solidFill>
                <a:srgbClr val="002060"/>
              </a:solidFill>
              <a:latin typeface="+mj-lt"/>
            </a:endParaRPr>
          </a:p>
          <a:p>
            <a:endParaRPr lang="en-US" altLang="en-US" dirty="0">
              <a:solidFill>
                <a:srgbClr val="A50021"/>
              </a:solidFill>
            </a:endParaRPr>
          </a:p>
          <a:p>
            <a:endParaRPr lang="en-US" dirty="0"/>
          </a:p>
        </p:txBody>
      </p:sp>
      <p:graphicFrame>
        <p:nvGraphicFramePr>
          <p:cNvPr id="4" name="Table 3">
            <a:extLst>
              <a:ext uri="{FF2B5EF4-FFF2-40B4-BE49-F238E27FC236}">
                <a16:creationId xmlns:a16="http://schemas.microsoft.com/office/drawing/2014/main" id="{B65119F6-2355-443C-94E5-FBB3AD74912D}"/>
              </a:ext>
            </a:extLst>
          </p:cNvPr>
          <p:cNvGraphicFramePr>
            <a:graphicFrameLocks noGrp="1"/>
          </p:cNvGraphicFramePr>
          <p:nvPr>
            <p:extLst>
              <p:ext uri="{D42A27DB-BD31-4B8C-83A1-F6EECF244321}">
                <p14:modId xmlns:p14="http://schemas.microsoft.com/office/powerpoint/2010/main" val="4138335184"/>
              </p:ext>
            </p:extLst>
          </p:nvPr>
        </p:nvGraphicFramePr>
        <p:xfrm>
          <a:off x="2438400" y="4497387"/>
          <a:ext cx="4483100" cy="1885950"/>
        </p:xfrm>
        <a:graphic>
          <a:graphicData uri="http://schemas.openxmlformats.org/drawingml/2006/table">
            <a:tbl>
              <a:tblPr/>
              <a:tblGrid>
                <a:gridCol w="2819400">
                  <a:extLst>
                    <a:ext uri="{9D8B030D-6E8A-4147-A177-3AD203B41FA5}">
                      <a16:colId xmlns:a16="http://schemas.microsoft.com/office/drawing/2014/main" val="3155667737"/>
                    </a:ext>
                  </a:extLst>
                </a:gridCol>
                <a:gridCol w="1663700">
                  <a:extLst>
                    <a:ext uri="{9D8B030D-6E8A-4147-A177-3AD203B41FA5}">
                      <a16:colId xmlns:a16="http://schemas.microsoft.com/office/drawing/2014/main" val="4107166261"/>
                    </a:ext>
                  </a:extLst>
                </a:gridCol>
              </a:tblGrid>
              <a:tr h="287020">
                <a:tc>
                  <a:txBody>
                    <a:bodyPr/>
                    <a:lstStyle/>
                    <a:p>
                      <a:pPr marL="0" marR="0" fontAlgn="b">
                        <a:spcBef>
                          <a:spcPts val="0"/>
                        </a:spcBef>
                        <a:spcAft>
                          <a:spcPts val="0"/>
                        </a:spcAft>
                      </a:pPr>
                      <a:r>
                        <a:rPr lang="en-US" sz="2000" dirty="0">
                          <a:solidFill>
                            <a:srgbClr val="002060"/>
                          </a:solidFill>
                          <a:effectLst/>
                          <a:latin typeface="Calibri" panose="020F0502020204030204" pitchFamily="34" charset="0"/>
                        </a:rPr>
                        <a:t>IEEE &amp; INCOSE Members</a:t>
                      </a:r>
                    </a:p>
                  </a:txBody>
                  <a:tcPr marL="9525" marR="9525" marT="9525" marB="0" anchor="b">
                    <a:lnL>
                      <a:noFill/>
                    </a:lnL>
                    <a:lnR>
                      <a:noFill/>
                    </a:lnR>
                    <a:lnT>
                      <a:noFill/>
                    </a:lnT>
                    <a:lnB>
                      <a:noFill/>
                    </a:lnB>
                  </a:tcPr>
                </a:tc>
                <a:tc>
                  <a:txBody>
                    <a:bodyPr/>
                    <a:lstStyle/>
                    <a:p>
                      <a:pPr marL="0" marR="0" algn="r" fontAlgn="b">
                        <a:spcBef>
                          <a:spcPts val="0"/>
                        </a:spcBef>
                        <a:spcAft>
                          <a:spcPts val="0"/>
                        </a:spcAft>
                      </a:pPr>
                      <a:r>
                        <a:rPr lang="en-US" sz="1800" dirty="0">
                          <a:solidFill>
                            <a:srgbClr val="002060"/>
                          </a:solidFill>
                          <a:effectLst/>
                          <a:latin typeface="Calibri" panose="020F0502020204030204" pitchFamily="34" charset="0"/>
                        </a:rPr>
                        <a:t>61</a:t>
                      </a:r>
                    </a:p>
                  </a:txBody>
                  <a:tcPr marL="9525" marR="9525" marT="9525" marB="0" anchor="b">
                    <a:lnL>
                      <a:noFill/>
                    </a:lnL>
                    <a:lnR>
                      <a:noFill/>
                    </a:lnR>
                    <a:lnT>
                      <a:noFill/>
                    </a:lnT>
                    <a:lnB>
                      <a:noFill/>
                    </a:lnB>
                  </a:tcPr>
                </a:tc>
                <a:extLst>
                  <a:ext uri="{0D108BD9-81ED-4DB2-BD59-A6C34878D82A}">
                    <a16:rowId xmlns:a16="http://schemas.microsoft.com/office/drawing/2014/main" val="4209163671"/>
                  </a:ext>
                </a:extLst>
              </a:tr>
              <a:tr h="287020">
                <a:tc>
                  <a:txBody>
                    <a:bodyPr/>
                    <a:lstStyle/>
                    <a:p>
                      <a:pPr marL="0" marR="0" fontAlgn="b">
                        <a:spcBef>
                          <a:spcPts val="0"/>
                        </a:spcBef>
                        <a:spcAft>
                          <a:spcPts val="0"/>
                        </a:spcAft>
                      </a:pPr>
                      <a:r>
                        <a:rPr lang="en-US" sz="2000" dirty="0">
                          <a:solidFill>
                            <a:srgbClr val="002060"/>
                          </a:solidFill>
                          <a:effectLst/>
                          <a:latin typeface="Calibri" panose="020F0502020204030204" pitchFamily="34" charset="0"/>
                        </a:rPr>
                        <a:t>Non-Member</a:t>
                      </a:r>
                    </a:p>
                  </a:txBody>
                  <a:tcPr marL="9525" marR="9525" marT="9525" marB="0" anchor="b">
                    <a:lnL>
                      <a:noFill/>
                    </a:lnL>
                    <a:lnR>
                      <a:noFill/>
                    </a:lnR>
                    <a:lnT>
                      <a:noFill/>
                    </a:lnT>
                    <a:lnB>
                      <a:noFill/>
                    </a:lnB>
                    <a:solidFill>
                      <a:srgbClr val="EDEDED"/>
                    </a:solidFill>
                  </a:tcPr>
                </a:tc>
                <a:tc>
                  <a:txBody>
                    <a:bodyPr/>
                    <a:lstStyle/>
                    <a:p>
                      <a:pPr marL="0" marR="0" algn="r" fontAlgn="b">
                        <a:spcBef>
                          <a:spcPts val="0"/>
                        </a:spcBef>
                        <a:spcAft>
                          <a:spcPts val="0"/>
                        </a:spcAft>
                      </a:pPr>
                      <a:r>
                        <a:rPr lang="en-US" sz="1800" dirty="0">
                          <a:solidFill>
                            <a:srgbClr val="002060"/>
                          </a:solidFill>
                          <a:effectLst/>
                          <a:latin typeface="Calibri" panose="020F0502020204030204" pitchFamily="34" charset="0"/>
                        </a:rPr>
                        <a:t>33</a:t>
                      </a:r>
                    </a:p>
                  </a:txBody>
                  <a:tcPr marL="9525" marR="9525" marT="9525" marB="0" anchor="b">
                    <a:lnL>
                      <a:noFill/>
                    </a:lnL>
                    <a:lnR>
                      <a:noFill/>
                    </a:lnR>
                    <a:lnT>
                      <a:noFill/>
                    </a:lnT>
                    <a:lnB>
                      <a:noFill/>
                    </a:lnB>
                    <a:solidFill>
                      <a:srgbClr val="EDEDED"/>
                    </a:solidFill>
                  </a:tcPr>
                </a:tc>
                <a:extLst>
                  <a:ext uri="{0D108BD9-81ED-4DB2-BD59-A6C34878D82A}">
                    <a16:rowId xmlns:a16="http://schemas.microsoft.com/office/drawing/2014/main" val="1469658789"/>
                  </a:ext>
                </a:extLst>
              </a:tr>
              <a:tr h="287020">
                <a:tc>
                  <a:txBody>
                    <a:bodyPr/>
                    <a:lstStyle/>
                    <a:p>
                      <a:pPr marL="0" marR="0" fontAlgn="b">
                        <a:spcBef>
                          <a:spcPts val="0"/>
                        </a:spcBef>
                        <a:spcAft>
                          <a:spcPts val="0"/>
                        </a:spcAft>
                      </a:pPr>
                      <a:r>
                        <a:rPr lang="en-US" sz="2000" dirty="0">
                          <a:solidFill>
                            <a:srgbClr val="002060"/>
                          </a:solidFill>
                          <a:effectLst/>
                          <a:latin typeface="Calibri" panose="020F0502020204030204" pitchFamily="34" charset="0"/>
                        </a:rPr>
                        <a:t>IEEE Student Member</a:t>
                      </a:r>
                    </a:p>
                  </a:txBody>
                  <a:tcPr marL="9525" marR="9525" marT="9525" marB="0" anchor="b">
                    <a:lnL>
                      <a:noFill/>
                    </a:lnL>
                    <a:lnR>
                      <a:noFill/>
                    </a:lnR>
                    <a:lnT>
                      <a:noFill/>
                    </a:lnT>
                    <a:lnB>
                      <a:noFill/>
                    </a:lnB>
                  </a:tcPr>
                </a:tc>
                <a:tc>
                  <a:txBody>
                    <a:bodyPr/>
                    <a:lstStyle/>
                    <a:p>
                      <a:pPr marL="0" marR="0" algn="r" fontAlgn="b">
                        <a:spcBef>
                          <a:spcPts val="0"/>
                        </a:spcBef>
                        <a:spcAft>
                          <a:spcPts val="0"/>
                        </a:spcAft>
                      </a:pPr>
                      <a:r>
                        <a:rPr lang="en-US" sz="1800" dirty="0">
                          <a:solidFill>
                            <a:srgbClr val="002060"/>
                          </a:solidFill>
                          <a:effectLst/>
                          <a:latin typeface="Calibri" panose="020F0502020204030204" pitchFamily="34" charset="0"/>
                        </a:rPr>
                        <a:t>13</a:t>
                      </a:r>
                    </a:p>
                  </a:txBody>
                  <a:tcPr marL="9525" marR="9525" marT="9525" marB="0" anchor="b">
                    <a:lnL>
                      <a:noFill/>
                    </a:lnL>
                    <a:lnR>
                      <a:noFill/>
                    </a:lnR>
                    <a:lnT>
                      <a:noFill/>
                    </a:lnT>
                    <a:lnB>
                      <a:noFill/>
                    </a:lnB>
                  </a:tcPr>
                </a:tc>
                <a:extLst>
                  <a:ext uri="{0D108BD9-81ED-4DB2-BD59-A6C34878D82A}">
                    <a16:rowId xmlns:a16="http://schemas.microsoft.com/office/drawing/2014/main" val="601039525"/>
                  </a:ext>
                </a:extLst>
              </a:tr>
              <a:tr h="287020">
                <a:tc>
                  <a:txBody>
                    <a:bodyPr/>
                    <a:lstStyle/>
                    <a:p>
                      <a:pPr marL="0" marR="0" fontAlgn="b">
                        <a:spcBef>
                          <a:spcPts val="0"/>
                        </a:spcBef>
                        <a:spcAft>
                          <a:spcPts val="0"/>
                        </a:spcAft>
                      </a:pPr>
                      <a:r>
                        <a:rPr lang="en-US" sz="2000" dirty="0">
                          <a:solidFill>
                            <a:srgbClr val="002060"/>
                          </a:solidFill>
                          <a:effectLst/>
                          <a:latin typeface="Calibri" panose="020F0502020204030204" pitchFamily="34" charset="0"/>
                        </a:rPr>
                        <a:t>Student Non-Member</a:t>
                      </a:r>
                    </a:p>
                  </a:txBody>
                  <a:tcPr marL="9525" marR="9525" marT="9525" marB="0" anchor="b">
                    <a:lnL>
                      <a:noFill/>
                    </a:lnL>
                    <a:lnR>
                      <a:noFill/>
                    </a:lnR>
                    <a:lnT>
                      <a:noFill/>
                    </a:lnT>
                    <a:lnB>
                      <a:noFill/>
                    </a:lnB>
                    <a:solidFill>
                      <a:srgbClr val="EDEDED"/>
                    </a:solidFill>
                  </a:tcPr>
                </a:tc>
                <a:tc>
                  <a:txBody>
                    <a:bodyPr/>
                    <a:lstStyle/>
                    <a:p>
                      <a:pPr marL="0" marR="0" algn="r" fontAlgn="b">
                        <a:spcBef>
                          <a:spcPts val="0"/>
                        </a:spcBef>
                        <a:spcAft>
                          <a:spcPts val="0"/>
                        </a:spcAft>
                      </a:pPr>
                      <a:r>
                        <a:rPr lang="en-US" sz="1800" dirty="0">
                          <a:solidFill>
                            <a:srgbClr val="002060"/>
                          </a:solidFill>
                          <a:effectLst/>
                          <a:latin typeface="Calibri" panose="020F0502020204030204" pitchFamily="34" charset="0"/>
                        </a:rPr>
                        <a:t>9</a:t>
                      </a:r>
                    </a:p>
                  </a:txBody>
                  <a:tcPr marL="9525" marR="9525" marT="9525" marB="0" anchor="b">
                    <a:lnL>
                      <a:noFill/>
                    </a:lnL>
                    <a:lnR>
                      <a:noFill/>
                    </a:lnR>
                    <a:lnT>
                      <a:noFill/>
                    </a:lnT>
                    <a:lnB>
                      <a:noFill/>
                    </a:lnB>
                    <a:solidFill>
                      <a:srgbClr val="EDEDED"/>
                    </a:solidFill>
                  </a:tcPr>
                </a:tc>
                <a:extLst>
                  <a:ext uri="{0D108BD9-81ED-4DB2-BD59-A6C34878D82A}">
                    <a16:rowId xmlns:a16="http://schemas.microsoft.com/office/drawing/2014/main" val="1384113403"/>
                  </a:ext>
                </a:extLst>
              </a:tr>
              <a:tr h="287020">
                <a:tc>
                  <a:txBody>
                    <a:bodyPr/>
                    <a:lstStyle/>
                    <a:p>
                      <a:pPr marL="0" marR="0" fontAlgn="b">
                        <a:spcBef>
                          <a:spcPts val="0"/>
                        </a:spcBef>
                        <a:spcAft>
                          <a:spcPts val="0"/>
                        </a:spcAft>
                      </a:pPr>
                      <a:r>
                        <a:rPr lang="en-US" sz="2000" dirty="0">
                          <a:solidFill>
                            <a:srgbClr val="002060"/>
                          </a:solidFill>
                          <a:effectLst/>
                          <a:latin typeface="Calibri" panose="020F0502020204030204" pitchFamily="34" charset="0"/>
                        </a:rPr>
                        <a:t>IEEE Life Member</a:t>
                      </a:r>
                    </a:p>
                  </a:txBody>
                  <a:tcPr marL="9525" marR="9525" marT="9525" marB="0" anchor="b">
                    <a:lnL>
                      <a:noFill/>
                    </a:lnL>
                    <a:lnR>
                      <a:noFill/>
                    </a:lnR>
                    <a:lnT>
                      <a:noFill/>
                    </a:lnT>
                    <a:lnB>
                      <a:noFill/>
                    </a:lnB>
                  </a:tcPr>
                </a:tc>
                <a:tc>
                  <a:txBody>
                    <a:bodyPr/>
                    <a:lstStyle/>
                    <a:p>
                      <a:pPr marL="0" marR="0" algn="r" fontAlgn="b">
                        <a:spcBef>
                          <a:spcPts val="0"/>
                        </a:spcBef>
                        <a:spcAft>
                          <a:spcPts val="0"/>
                        </a:spcAft>
                      </a:pPr>
                      <a:r>
                        <a:rPr lang="en-US" sz="1800" dirty="0">
                          <a:solidFill>
                            <a:srgbClr val="002060"/>
                          </a:solidFill>
                          <a:effectLst/>
                          <a:latin typeface="Calibri" panose="020F0502020204030204" pitchFamily="34" charset="0"/>
                        </a:rPr>
                        <a:t>8</a:t>
                      </a:r>
                    </a:p>
                  </a:txBody>
                  <a:tcPr marL="9525" marR="9525" marT="9525" marB="0" anchor="b">
                    <a:lnL>
                      <a:noFill/>
                    </a:lnL>
                    <a:lnR>
                      <a:noFill/>
                    </a:lnR>
                    <a:lnT>
                      <a:noFill/>
                    </a:lnT>
                    <a:lnB>
                      <a:noFill/>
                    </a:lnB>
                  </a:tcPr>
                </a:tc>
                <a:extLst>
                  <a:ext uri="{0D108BD9-81ED-4DB2-BD59-A6C34878D82A}">
                    <a16:rowId xmlns:a16="http://schemas.microsoft.com/office/drawing/2014/main" val="2060081957"/>
                  </a:ext>
                </a:extLst>
              </a:tr>
              <a:tr h="287020">
                <a:tc>
                  <a:txBody>
                    <a:bodyPr/>
                    <a:lstStyle/>
                    <a:p>
                      <a:pPr marL="0" marR="0" fontAlgn="b">
                        <a:spcBef>
                          <a:spcPts val="0"/>
                        </a:spcBef>
                        <a:spcAft>
                          <a:spcPts val="0"/>
                        </a:spcAft>
                      </a:pPr>
                      <a:r>
                        <a:rPr lang="en-US" sz="2000" dirty="0">
                          <a:solidFill>
                            <a:srgbClr val="002060"/>
                          </a:solidFill>
                          <a:effectLst/>
                          <a:latin typeface="Calibri" panose="020F0502020204030204" pitchFamily="34" charset="0"/>
                        </a:rPr>
                        <a:t>IEEE Student Sole Author</a:t>
                      </a:r>
                    </a:p>
                  </a:txBody>
                  <a:tcPr marL="9525" marR="9525" marT="9525" marB="0" anchor="b">
                    <a:lnL>
                      <a:noFill/>
                    </a:lnL>
                    <a:lnR>
                      <a:noFill/>
                    </a:lnR>
                    <a:lnT>
                      <a:noFill/>
                    </a:lnT>
                    <a:lnB>
                      <a:noFill/>
                    </a:lnB>
                    <a:solidFill>
                      <a:srgbClr val="EDEDED"/>
                    </a:solidFill>
                  </a:tcPr>
                </a:tc>
                <a:tc>
                  <a:txBody>
                    <a:bodyPr/>
                    <a:lstStyle/>
                    <a:p>
                      <a:pPr marL="0" marR="0" algn="r" fontAlgn="b">
                        <a:spcBef>
                          <a:spcPts val="0"/>
                        </a:spcBef>
                        <a:spcAft>
                          <a:spcPts val="0"/>
                        </a:spcAft>
                      </a:pPr>
                      <a:r>
                        <a:rPr lang="en-US" sz="1800" dirty="0">
                          <a:solidFill>
                            <a:srgbClr val="002060"/>
                          </a:solidFill>
                          <a:effectLst/>
                          <a:latin typeface="Calibri" panose="020F0502020204030204" pitchFamily="34" charset="0"/>
                        </a:rPr>
                        <a:t>6</a:t>
                      </a:r>
                    </a:p>
                  </a:txBody>
                  <a:tcPr marL="9525" marR="9525" marT="9525" marB="0" anchor="b">
                    <a:lnL>
                      <a:noFill/>
                    </a:lnL>
                    <a:lnR>
                      <a:noFill/>
                    </a:lnR>
                    <a:lnT>
                      <a:noFill/>
                    </a:lnT>
                    <a:lnB>
                      <a:noFill/>
                    </a:lnB>
                    <a:solidFill>
                      <a:srgbClr val="EDEDED"/>
                    </a:solidFill>
                  </a:tcPr>
                </a:tc>
                <a:extLst>
                  <a:ext uri="{0D108BD9-81ED-4DB2-BD59-A6C34878D82A}">
                    <a16:rowId xmlns:a16="http://schemas.microsoft.com/office/drawing/2014/main" val="410937258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C4E9A0E7-0453-4742-A959-380ABC71701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Future SysCons</a:t>
            </a:r>
          </a:p>
        </p:txBody>
      </p:sp>
      <p:sp>
        <p:nvSpPr>
          <p:cNvPr id="3" name="Content Placeholder 2">
            <a:extLst>
              <a:ext uri="{FF2B5EF4-FFF2-40B4-BE49-F238E27FC236}">
                <a16:creationId xmlns:a16="http://schemas.microsoft.com/office/drawing/2014/main" id="{FE8385D7-A68C-4A48-94E6-7A6C8948D4F8}"/>
              </a:ext>
            </a:extLst>
          </p:cNvPr>
          <p:cNvSpPr>
            <a:spLocks noGrp="1"/>
          </p:cNvSpPr>
          <p:nvPr>
            <p:ph idx="1"/>
          </p:nvPr>
        </p:nvSpPr>
        <p:spPr>
          <a:xfrm>
            <a:off x="1066800" y="1981200"/>
            <a:ext cx="10972800" cy="4525963"/>
          </a:xfrm>
        </p:spPr>
        <p:txBody>
          <a:bodyPr/>
          <a:lstStyle/>
          <a:p>
            <a:pPr>
              <a:defRPr/>
            </a:pPr>
            <a:r>
              <a:rPr lang="en-US" sz="2400" b="1" dirty="0">
                <a:solidFill>
                  <a:srgbClr val="002060"/>
                </a:solidFill>
                <a:latin typeface="+mj-lt"/>
              </a:rPr>
              <a:t>March 22-25, 2021, JW Marriott, Vancouver</a:t>
            </a:r>
          </a:p>
          <a:p>
            <a:pPr>
              <a:defRPr/>
            </a:pPr>
            <a:r>
              <a:rPr lang="en-US" sz="2400" b="1" dirty="0">
                <a:solidFill>
                  <a:srgbClr val="002060"/>
                </a:solidFill>
                <a:latin typeface="+mj-lt"/>
              </a:rPr>
              <a:t>April 2022: working rebook with Westin Montreal</a:t>
            </a:r>
          </a:p>
          <a:p>
            <a:pPr>
              <a:defRPr/>
            </a:pPr>
            <a:r>
              <a:rPr lang="en-US" sz="2400" b="1" dirty="0">
                <a:solidFill>
                  <a:srgbClr val="002060"/>
                </a:solidFill>
                <a:latin typeface="+mj-lt"/>
              </a:rPr>
              <a:t>April 2023: Options:</a:t>
            </a:r>
          </a:p>
          <a:p>
            <a:pPr lvl="1">
              <a:defRPr/>
            </a:pPr>
            <a:r>
              <a:rPr lang="en-US" sz="2000" b="1" dirty="0">
                <a:solidFill>
                  <a:srgbClr val="002060"/>
                </a:solidFill>
                <a:latin typeface="+mj-lt"/>
              </a:rPr>
              <a:t>Hyatt Grand Cypress, Orlando </a:t>
            </a:r>
          </a:p>
          <a:p>
            <a:pPr lvl="1">
              <a:defRPr/>
            </a:pPr>
            <a:r>
              <a:rPr lang="en-US" sz="2000" b="1" dirty="0">
                <a:solidFill>
                  <a:srgbClr val="002060"/>
                </a:solidFill>
                <a:latin typeface="+mj-lt"/>
              </a:rPr>
              <a:t>Hotel in San Diego</a:t>
            </a:r>
          </a:p>
          <a:p>
            <a:pPr lvl="1">
              <a:defRPr/>
            </a:pPr>
            <a:r>
              <a:rPr lang="en-US" sz="2000" b="1" dirty="0">
                <a:solidFill>
                  <a:srgbClr val="002060"/>
                </a:solidFill>
                <a:latin typeface="+mj-lt"/>
              </a:rPr>
              <a:t>Gaylord Hotel, National Harbor MD</a:t>
            </a:r>
          </a:p>
          <a:p>
            <a:pPr>
              <a:defRPr/>
            </a:pPr>
            <a:r>
              <a:rPr lang="en-US" sz="2400" b="1" dirty="0">
                <a:solidFill>
                  <a:srgbClr val="002060"/>
                </a:solidFill>
                <a:latin typeface="+mj-lt"/>
              </a:rPr>
              <a:t>Plan to continue a 3-year rotation between these NA cities until a solid reason presents itself to change; that may be here. Is a $219 room rate too high? Room rates for 2023 are jumping.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8BC390C-2C6E-4E4D-8A07-3141A7861470}"/>
              </a:ext>
            </a:extLst>
          </p:cNvPr>
          <p:cNvSpPr>
            <a:spLocks noGrp="1"/>
          </p:cNvSpPr>
          <p:nvPr>
            <p:ph type="title"/>
          </p:nvPr>
        </p:nvSpPr>
        <p:spPr bwMode="auto">
          <a:xfrm>
            <a:off x="3429000" y="274638"/>
            <a:ext cx="6781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t>Future ISSE</a:t>
            </a:r>
          </a:p>
        </p:txBody>
      </p:sp>
      <p:sp>
        <p:nvSpPr>
          <p:cNvPr id="3" name="Content Placeholder 2">
            <a:extLst>
              <a:ext uri="{FF2B5EF4-FFF2-40B4-BE49-F238E27FC236}">
                <a16:creationId xmlns:a16="http://schemas.microsoft.com/office/drawing/2014/main" id="{817ECABA-E27E-4E2D-A464-6FD69A814456}"/>
              </a:ext>
            </a:extLst>
          </p:cNvPr>
          <p:cNvSpPr>
            <a:spLocks noGrp="1"/>
          </p:cNvSpPr>
          <p:nvPr>
            <p:ph idx="1"/>
          </p:nvPr>
        </p:nvSpPr>
        <p:spPr>
          <a:xfrm>
            <a:off x="1600200" y="1752600"/>
            <a:ext cx="10210800" cy="4525963"/>
          </a:xfrm>
        </p:spPr>
        <p:txBody>
          <a:bodyPr/>
          <a:lstStyle/>
          <a:p>
            <a:pPr>
              <a:defRPr/>
            </a:pPr>
            <a:r>
              <a:rPr lang="en-US" sz="2400" b="1" dirty="0">
                <a:solidFill>
                  <a:srgbClr val="002060"/>
                </a:solidFill>
                <a:latin typeface="+mj-lt"/>
              </a:rPr>
              <a:t>2020: Vienna, Austria </a:t>
            </a:r>
          </a:p>
          <a:p>
            <a:pPr lvl="1">
              <a:defRPr/>
            </a:pPr>
            <a:r>
              <a:rPr lang="en-US" sz="2000" b="1" dirty="0">
                <a:solidFill>
                  <a:srgbClr val="002060"/>
                </a:solidFill>
                <a:latin typeface="+mj-lt"/>
              </a:rPr>
              <a:t>October 1-3, 2020</a:t>
            </a:r>
          </a:p>
          <a:p>
            <a:pPr lvl="1">
              <a:defRPr/>
            </a:pPr>
            <a:r>
              <a:rPr lang="en-US" sz="2000" b="1" dirty="0">
                <a:solidFill>
                  <a:srgbClr val="002060"/>
                </a:solidFill>
                <a:latin typeface="+mj-lt"/>
              </a:rPr>
              <a:t>Canceled as in-person conference due to Covid-19</a:t>
            </a:r>
          </a:p>
          <a:p>
            <a:pPr lvl="1">
              <a:defRPr/>
            </a:pPr>
            <a:r>
              <a:rPr lang="en-US" sz="2000" b="1" dirty="0">
                <a:solidFill>
                  <a:srgbClr val="002060"/>
                </a:solidFill>
                <a:latin typeface="+mj-lt"/>
              </a:rPr>
              <a:t>Will run as virtual, on-demand conference, Oct 2 to Nov 12</a:t>
            </a:r>
          </a:p>
          <a:p>
            <a:pPr lvl="1">
              <a:defRPr/>
            </a:pPr>
            <a:r>
              <a:rPr lang="en-US" sz="2000" b="1" dirty="0">
                <a:solidFill>
                  <a:srgbClr val="002060"/>
                </a:solidFill>
                <a:latin typeface="+mj-lt"/>
              </a:rPr>
              <a:t>Rebooked for 2021 in-person as part of no-penalty cancellation</a:t>
            </a:r>
          </a:p>
          <a:p>
            <a:pPr>
              <a:defRPr/>
            </a:pPr>
            <a:r>
              <a:rPr lang="en-US" sz="2400" b="1" dirty="0">
                <a:solidFill>
                  <a:srgbClr val="002060"/>
                </a:solidFill>
                <a:latin typeface="+mj-lt"/>
              </a:rPr>
              <a:t>202</a:t>
            </a:r>
            <a:r>
              <a:rPr lang="en-US" sz="2400" b="1" strike="sngStrike" dirty="0">
                <a:solidFill>
                  <a:srgbClr val="C00000"/>
                </a:solidFill>
                <a:latin typeface="+mj-lt"/>
              </a:rPr>
              <a:t>1</a:t>
            </a:r>
            <a:r>
              <a:rPr lang="en-US" sz="2400" b="1" dirty="0">
                <a:solidFill>
                  <a:srgbClr val="C00000"/>
                </a:solidFill>
                <a:latin typeface="+mj-lt"/>
              </a:rPr>
              <a:t> 2012</a:t>
            </a:r>
            <a:r>
              <a:rPr lang="en-US" sz="2400" b="1" dirty="0">
                <a:solidFill>
                  <a:srgbClr val="002060"/>
                </a:solidFill>
                <a:latin typeface="+mj-lt"/>
              </a:rPr>
              <a:t>: Cities under consideration</a:t>
            </a:r>
          </a:p>
          <a:p>
            <a:pPr lvl="1">
              <a:defRPr/>
            </a:pPr>
            <a:r>
              <a:rPr lang="en-US" sz="2000" b="1" dirty="0">
                <a:solidFill>
                  <a:srgbClr val="002060"/>
                </a:solidFill>
                <a:latin typeface="+mj-lt"/>
              </a:rPr>
              <a:t>Paris, France (being investigated)</a:t>
            </a:r>
          </a:p>
          <a:p>
            <a:pPr lvl="1">
              <a:defRPr/>
            </a:pPr>
            <a:r>
              <a:rPr lang="en-US" sz="2000" b="1" dirty="0">
                <a:solidFill>
                  <a:srgbClr val="002060"/>
                </a:solidFill>
                <a:latin typeface="+mj-lt"/>
              </a:rPr>
              <a:t>Barcelona, Spain (need advocate)</a:t>
            </a:r>
          </a:p>
          <a:p>
            <a:pPr lvl="1">
              <a:defRPr/>
            </a:pPr>
            <a:r>
              <a:rPr lang="en-US" sz="2000" b="1" dirty="0">
                <a:solidFill>
                  <a:srgbClr val="002060"/>
                </a:solidFill>
                <a:latin typeface="+mj-lt"/>
              </a:rPr>
              <a:t>Frankfurt, Germany</a:t>
            </a:r>
          </a:p>
          <a:p>
            <a:pPr lvl="1">
              <a:defRPr/>
            </a:pPr>
            <a:r>
              <a:rPr lang="en-US" sz="2000" b="1" dirty="0">
                <a:solidFill>
                  <a:srgbClr val="002060"/>
                </a:solidFill>
                <a:latin typeface="+mj-lt"/>
              </a:rPr>
              <a:t>Tel Aviv, Israel (more likely 2022 as start of new MENA series, see following slides)</a:t>
            </a:r>
          </a:p>
          <a:p>
            <a:pPr lvl="1">
              <a:defRPr/>
            </a:pPr>
            <a:r>
              <a:rPr lang="en-US" sz="2000" b="1" dirty="0">
                <a:solidFill>
                  <a:srgbClr val="002060"/>
                </a:solidFill>
                <a:latin typeface="+mj-lt"/>
              </a:rPr>
              <a:t>Flanders or Brussels, Belgium</a:t>
            </a:r>
          </a:p>
          <a:p>
            <a:pPr lvl="1">
              <a:defRPr/>
            </a:pPr>
            <a:endParaRPr lang="en-US" sz="2000" b="1" dirty="0">
              <a:solidFill>
                <a:srgbClr val="002060"/>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EB11-E1C8-4C11-B40F-5852EC9D69EF}"/>
              </a:ext>
            </a:extLst>
          </p:cNvPr>
          <p:cNvSpPr>
            <a:spLocks noGrp="1"/>
          </p:cNvSpPr>
          <p:nvPr>
            <p:ph type="title"/>
          </p:nvPr>
        </p:nvSpPr>
        <p:spPr>
          <a:xfrm>
            <a:off x="3581400" y="274638"/>
            <a:ext cx="6629400" cy="1143000"/>
          </a:xfrm>
        </p:spPr>
        <p:txBody>
          <a:bodyPr/>
          <a:lstStyle/>
          <a:p>
            <a:r>
              <a:rPr lang="en-US" sz="3600" b="1" dirty="0"/>
              <a:t>Middle East-North Africa</a:t>
            </a:r>
          </a:p>
        </p:txBody>
      </p:sp>
      <p:sp>
        <p:nvSpPr>
          <p:cNvPr id="3" name="Content Placeholder 2">
            <a:extLst>
              <a:ext uri="{FF2B5EF4-FFF2-40B4-BE49-F238E27FC236}">
                <a16:creationId xmlns:a16="http://schemas.microsoft.com/office/drawing/2014/main" id="{9BC56683-C790-4F42-871E-FBE94D32CD3A}"/>
              </a:ext>
            </a:extLst>
          </p:cNvPr>
          <p:cNvSpPr>
            <a:spLocks noGrp="1"/>
          </p:cNvSpPr>
          <p:nvPr>
            <p:ph idx="1"/>
          </p:nvPr>
        </p:nvSpPr>
        <p:spPr>
          <a:xfrm>
            <a:off x="1184564" y="2332037"/>
            <a:ext cx="10972800" cy="4525963"/>
          </a:xfrm>
        </p:spPr>
        <p:txBody>
          <a:bodyPr/>
          <a:lstStyle/>
          <a:p>
            <a:r>
              <a:rPr lang="en-US" sz="2400" b="1" dirty="0">
                <a:solidFill>
                  <a:srgbClr val="002060"/>
                </a:solidFill>
                <a:latin typeface="+mj-lt"/>
              </a:rPr>
              <a:t>We have been approached abut starting a Systems Engineering conference in the Middle East-North Africa area (MENA).</a:t>
            </a:r>
          </a:p>
          <a:p>
            <a:r>
              <a:rPr lang="en-US" sz="2400" b="1" dirty="0">
                <a:solidFill>
                  <a:srgbClr val="002060"/>
                </a:solidFill>
                <a:latin typeface="+mj-lt"/>
              </a:rPr>
              <a:t>We gave an initial go-ahead to look at this</a:t>
            </a:r>
          </a:p>
          <a:p>
            <a:r>
              <a:rPr lang="en-US" sz="2400" b="1" dirty="0">
                <a:solidFill>
                  <a:srgbClr val="002060"/>
                </a:solidFill>
                <a:latin typeface="+mj-lt"/>
              </a:rPr>
              <a:t>As we already have feelers into Israel for 2022, this would be considered the first of a MENA series if we can count on a continued advocate</a:t>
            </a:r>
            <a:r>
              <a:rPr lang="en-US" sz="2400" dirty="0">
                <a:solidFill>
                  <a:srgbClr val="002060"/>
                </a:solidFill>
                <a:latin typeface="+mj-lt"/>
              </a:rPr>
              <a:t>.</a:t>
            </a:r>
          </a:p>
        </p:txBody>
      </p:sp>
    </p:spTree>
    <p:extLst>
      <p:ext uri="{BB962C8B-B14F-4D97-AF65-F5344CB8AC3E}">
        <p14:creationId xmlns:p14="http://schemas.microsoft.com/office/powerpoint/2010/main" val="249595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01FD2AE-E29C-421F-8131-ED180E28CA7B}"/>
              </a:ext>
            </a:extLst>
          </p:cNvPr>
          <p:cNvSpPr>
            <a:spLocks noGrp="1"/>
          </p:cNvSpPr>
          <p:nvPr>
            <p:ph type="title"/>
          </p:nvPr>
        </p:nvSpPr>
        <p:spPr bwMode="auto">
          <a:xfrm>
            <a:off x="3352800" y="274638"/>
            <a:ext cx="6858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t>Asian SE Conference</a:t>
            </a:r>
          </a:p>
        </p:txBody>
      </p:sp>
      <p:sp>
        <p:nvSpPr>
          <p:cNvPr id="3" name="Content Placeholder 2">
            <a:extLst>
              <a:ext uri="{FF2B5EF4-FFF2-40B4-BE49-F238E27FC236}">
                <a16:creationId xmlns:a16="http://schemas.microsoft.com/office/drawing/2014/main" id="{AC1A3C6C-9EE7-4404-BBA6-206CF63F35EF}"/>
              </a:ext>
            </a:extLst>
          </p:cNvPr>
          <p:cNvSpPr>
            <a:spLocks noGrp="1"/>
          </p:cNvSpPr>
          <p:nvPr>
            <p:ph idx="1"/>
          </p:nvPr>
        </p:nvSpPr>
        <p:spPr>
          <a:xfrm>
            <a:off x="1066800" y="2087417"/>
            <a:ext cx="10972800" cy="4525963"/>
          </a:xfrm>
        </p:spPr>
        <p:txBody>
          <a:bodyPr/>
          <a:lstStyle/>
          <a:p>
            <a:pPr>
              <a:defRPr/>
            </a:pPr>
            <a:r>
              <a:rPr lang="en-US" sz="2400" b="1" dirty="0">
                <a:solidFill>
                  <a:srgbClr val="002060"/>
                </a:solidFill>
                <a:latin typeface="+mj-lt"/>
              </a:rPr>
              <a:t>We have been approached on doing a similar conference to ISSE in Asia (China)</a:t>
            </a:r>
          </a:p>
          <a:p>
            <a:pPr>
              <a:defRPr/>
            </a:pPr>
            <a:r>
              <a:rPr lang="en-US" sz="2400" b="1" dirty="0">
                <a:solidFill>
                  <a:srgbClr val="002060"/>
                </a:solidFill>
                <a:latin typeface="+mj-lt"/>
              </a:rPr>
              <a:t>IEEE International Conference on Systems Science and Engineering (ICSSE)</a:t>
            </a:r>
          </a:p>
          <a:p>
            <a:pPr>
              <a:defRPr/>
            </a:pPr>
            <a:r>
              <a:rPr lang="en-US" sz="2400" b="1" dirty="0">
                <a:solidFill>
                  <a:srgbClr val="002060"/>
                </a:solidFill>
                <a:latin typeface="+mj-lt"/>
              </a:rPr>
              <a:t>Proposal Received, reviewed, commented, refined</a:t>
            </a:r>
          </a:p>
          <a:p>
            <a:pPr lvl="1">
              <a:defRPr/>
            </a:pPr>
            <a:r>
              <a:rPr lang="en-US" sz="2000" b="1" dirty="0">
                <a:solidFill>
                  <a:srgbClr val="002060"/>
                </a:solidFill>
                <a:latin typeface="+mj-lt"/>
              </a:rPr>
              <a:t>Systems Council would be 50% partner</a:t>
            </a:r>
          </a:p>
          <a:p>
            <a:pPr lvl="1">
              <a:defRPr/>
            </a:pPr>
            <a:r>
              <a:rPr lang="en-US" sz="2000" b="1" dirty="0" err="1">
                <a:solidFill>
                  <a:srgbClr val="002060"/>
                </a:solidFill>
                <a:latin typeface="+mj-lt"/>
              </a:rPr>
              <a:t>Okjay</a:t>
            </a:r>
            <a:r>
              <a:rPr lang="en-US" sz="2000" b="1" dirty="0">
                <a:solidFill>
                  <a:srgbClr val="002060"/>
                </a:solidFill>
                <a:latin typeface="+mj-lt"/>
              </a:rPr>
              <a:t> </a:t>
            </a:r>
            <a:r>
              <a:rPr lang="en-US" sz="2000" b="1" dirty="0" err="1">
                <a:solidFill>
                  <a:srgbClr val="002060"/>
                </a:solidFill>
                <a:latin typeface="+mj-lt"/>
              </a:rPr>
              <a:t>Kaynak</a:t>
            </a:r>
            <a:r>
              <a:rPr lang="en-US" sz="2000" b="1" dirty="0">
                <a:solidFill>
                  <a:srgbClr val="002060"/>
                </a:solidFill>
                <a:latin typeface="+mj-lt"/>
              </a:rPr>
              <a:t> is principal organizer; Andy Chen has agreed to serve as Chair</a:t>
            </a:r>
          </a:p>
          <a:p>
            <a:pPr lvl="1">
              <a:defRPr/>
            </a:pPr>
            <a:r>
              <a:rPr lang="en-US" sz="2000" b="1" dirty="0">
                <a:solidFill>
                  <a:srgbClr val="002060"/>
                </a:solidFill>
                <a:latin typeface="+mj-lt"/>
              </a:rPr>
              <a:t>Now looking at Fall 2021</a:t>
            </a:r>
          </a:p>
        </p:txBody>
      </p:sp>
    </p:spTree>
  </p:cSld>
  <p:clrMapOvr>
    <a:masterClrMapping/>
  </p:clrMapOvr>
</p:sld>
</file>

<file path=ppt/theme/theme1.xml><?xml version="1.0" encoding="utf-8"?>
<a:theme xmlns:a="http://schemas.openxmlformats.org/drawingml/2006/main" name="NDIA CHENG IAC">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NDIA CHENG IA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DIA CHENG IA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DIA CHENG IA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DIA CHENG IA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DIA CHENG IA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DIA CHENG IA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DIA CHENG IA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Transfers 2001:Navy Advisory Council:NDIA CHENG IAC.ppt</Template>
  <TotalTime>4802</TotalTime>
  <Words>965</Words>
  <Application>Microsoft Office PowerPoint</Application>
  <PresentationFormat>Widescreen</PresentationFormat>
  <Paragraphs>193</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NDIA CHENG IAC</vt:lpstr>
      <vt:lpstr>PowerPoint Presentation</vt:lpstr>
      <vt:lpstr>SysCon 2018 Statistics</vt:lpstr>
      <vt:lpstr>SysCon 2019 Statistics</vt:lpstr>
      <vt:lpstr>PowerPoint Presentation</vt:lpstr>
      <vt:lpstr>SysCon 2020</vt:lpstr>
      <vt:lpstr>Future SysCons</vt:lpstr>
      <vt:lpstr>Future ISSE</vt:lpstr>
      <vt:lpstr>Middle East-North Africa</vt:lpstr>
      <vt:lpstr>Asian SE Conference</vt:lpstr>
      <vt:lpstr>Also Announcing--</vt:lpstr>
      <vt:lpstr>IEEE SSS 2020</vt:lpstr>
      <vt:lpstr>IEEE SSS 2020</vt:lpstr>
      <vt:lpstr>Post-conference download Revenues</vt:lpstr>
      <vt:lpstr>Technically Co-sponsored Conferences</vt:lpstr>
      <vt:lpstr>PowerPoint Presentation</vt:lpstr>
    </vt:vector>
  </TitlesOfParts>
  <Company>self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Bob Rassa</dc:creator>
  <cp:lastModifiedBy>Bob Rassa</cp:lastModifiedBy>
  <cp:revision>335</cp:revision>
  <cp:lastPrinted>2001-05-28T02:48:03Z</cp:lastPrinted>
  <dcterms:created xsi:type="dcterms:W3CDTF">2001-05-28T01:38:39Z</dcterms:created>
  <dcterms:modified xsi:type="dcterms:W3CDTF">2020-08-28T13:45:49Z</dcterms:modified>
</cp:coreProperties>
</file>