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handoutMasterIdLst>
    <p:handoutMasterId r:id="rId7"/>
  </p:handoutMasterIdLst>
  <p:sldIdLst>
    <p:sldId id="327" r:id="rId3"/>
    <p:sldId id="259" r:id="rId4"/>
    <p:sldId id="260" r:id="rId5"/>
    <p:sldId id="328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66" d="100"/>
          <a:sy n="66" d="100"/>
        </p:scale>
        <p:origin x="524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35AAB-AF12-9F5F-14AB-AFB133B7D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A1AA5-DF5D-3E2D-D7A0-1BA4F010C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23E9C-16C8-623A-3712-941F027E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1A0A5-CD1C-9CD3-BF2B-08EEB015D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6F729-972A-28F6-AA28-98306633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1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817EC-4D4A-DAD3-96F7-C344AFBE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57A48-C801-F091-5723-C0D570FA8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9BA19-66F0-8330-74C0-122B8632A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0A93E-DD90-810C-0DFF-4EAAA16D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F043-E732-AEDE-DDC1-2B40168A0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7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132F5-9F88-38F1-85D2-DCC43864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58855-DDBC-DA59-9965-8F839D5CE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53505-FCA5-C482-E73A-ED1F74CB8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91F73-C6AC-E215-6954-1C268DA2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37608-5E7E-D0FE-BCDF-9AC07618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16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4ADC-F900-09B0-866F-6B1E90CD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20EB4-9611-D3F7-5488-FB2CAD648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E78F6-7218-5276-4E2E-13AB8C80B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B8E7C-2C4D-77A7-EC0F-DEE19A915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D658E-670E-F17D-771E-E9701C12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08CBA-96B8-7738-22F4-F03A053F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31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02EF9-4C3F-0F58-D09B-DCD075886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31533-7994-A594-AFB4-CED086BCD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CE96C-2169-F619-25F3-4B63DBF0B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EB217-D3FA-C4C5-1EAC-4EFB23567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22BE78-9731-20A9-8A6D-55D17533B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DF7319-93D5-BD51-8F33-B8AC7E28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DC7F11-8C5A-19BE-5F9B-E91197E0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4594D5-E0A3-CA16-D5EC-45146033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40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CC137-82C1-5FFA-DA04-B08AA991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9F98C-3961-03A6-C58F-AAF85B40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E1FEC-655E-41C7-9D35-407C29F0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B6CB2-F043-2C4E-A660-3BDA3483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onitor">
            <a:extLst>
              <a:ext uri="{FF2B5EF4-FFF2-40B4-BE49-F238E27FC236}">
                <a16:creationId xmlns:a16="http://schemas.microsoft.com/office/drawing/2014/main" id="{8BBB466F-D5E0-8380-FA1E-05F5B1DAD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47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9CB1-3CBA-018E-9F2A-A2CD1B10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3AD2A-2E81-BA09-C2B0-3B8D5A878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659C8-46A2-3C16-520D-9D71A04C5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E3EB3-13AB-21C4-5BF8-67D7418E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10D25-DA2A-22BB-51B0-4DA2F3A42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1483C-543F-B023-E919-A969C60A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78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8C71-F667-6FDF-33F0-ACD01135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5E165-3894-C9CD-E50D-9179580D4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CCDB6-6FA4-A7D9-B90F-8452AEB81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14733-0226-A8FB-26FA-612D1767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F6D7A-7D64-5511-7FEE-F80FF09C0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66EBF-AC5D-1ACC-7543-D6F22E6D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852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7A883-34C7-6841-F1F3-60C1DB66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0F728-2C9E-ED8F-8895-FED5EEE7E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AAE6A-5121-7F8E-C89F-BD638D0A4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18F11-B61A-AD95-867E-C8C7E21F8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73F77-6453-88F1-C9BA-6B690807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607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EFE69A-8075-F53C-2C8B-AA806F233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4D650-996A-CB09-CFA4-989644BE3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8DCB2-E006-D097-3C81-E565D63F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A5418-55B1-1F93-8B8C-8B60CC7E5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15C69-E1EB-E7DC-D7E0-D6A6886E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8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3B561-F0AB-794F-EB18-D62C53AEC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C787-D7EF-D52D-67B9-5B1BEED66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8288A-2315-3488-52FD-9B228639D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F95C-BB7B-4B2B-9623-362B64ED1B8A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6E9F-4656-DC14-A0FE-0230947B4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7F4A0-FC07-C103-5D5F-22D96C584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09ACF-202D-430E-91B1-63F7A0DA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7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C70AC"/>
                </a:solidFill>
                <a:effectLst/>
                <a:uLnTx/>
                <a:uFillTx/>
                <a:latin typeface="Calibri" charset="0"/>
                <a:cs typeface="Calibri" charset="0"/>
              </a:rPr>
              <a:t>IEEE Systems Council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C70AC"/>
                </a:solidFill>
                <a:effectLst/>
                <a:uLnTx/>
                <a:uFillTx/>
                <a:latin typeface="Calibri" charset="0"/>
                <a:cs typeface="Calibri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C70AC"/>
                </a:solidFill>
                <a:effectLst/>
                <a:uLnTx/>
                <a:uFillTx/>
                <a:latin typeface="Calibri" charset="0"/>
                <a:cs typeface="Calibri" charset="0"/>
              </a:rPr>
              <a:t>Diversity and Inclusion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7345024" cy="2713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cs typeface="Calibri" charset="0"/>
              </a:rPr>
              <a:t>Bozenna Pasik-Duncan, Amir Aghdam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cs typeface="Calibri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cs typeface="Calibri" charset="0"/>
              </a:rPr>
              <a:t>IEEE Systems Council AdCom Meeting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cs typeface="Calibri" charset="0"/>
              </a:rPr>
              <a:t>Thursday, 20 April 2023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cs typeface="Calibri" charset="0"/>
              </a:rPr>
              <a:t>Vancouver, BC, Canada</a:t>
            </a:r>
          </a:p>
        </p:txBody>
      </p:sp>
    </p:spTree>
    <p:extLst>
      <p:ext uri="{BB962C8B-B14F-4D97-AF65-F5344CB8AC3E}">
        <p14:creationId xmlns:p14="http://schemas.microsoft.com/office/powerpoint/2010/main" val="387300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Purpose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aim of the DEI Committees is to:</a:t>
            </a:r>
          </a:p>
          <a:p>
            <a:r>
              <a:rPr lang="en-US" dirty="0"/>
              <a:t>Adopt strategies proposed by the IEEE TAB Committee on Diversity and Inclusion to increase engagement of Underrepresented Groups (URGs) within IEEE SC.</a:t>
            </a:r>
          </a:p>
          <a:p>
            <a:r>
              <a:rPr lang="en-US" dirty="0"/>
              <a:t>Continuously identify processes within the IEEE SC that are barriers to representation and inclusion and suggest improvements.</a:t>
            </a:r>
          </a:p>
          <a:p>
            <a:r>
              <a:rPr lang="en-US" dirty="0"/>
              <a:t>Monitor and evaluate diversity and inclusion within the IEEE SC.</a:t>
            </a:r>
          </a:p>
          <a:p>
            <a:r>
              <a:rPr lang="en-US" dirty="0"/>
              <a:t>Work with the IEEE TAB Committee on Diversity and Inclusion to develop a common message and programs on diversity and inclusion.</a:t>
            </a:r>
          </a:p>
          <a:p>
            <a:r>
              <a:rPr lang="en-US" dirty="0"/>
              <a:t>Work with the IEEE TAB Committee on Diversity and Inclusion to find answers to the following question: What efforts has Systems Council made or is planning in order to improve governance &amp; membership diversity and inclusion?</a:t>
            </a:r>
          </a:p>
          <a:p>
            <a:pPr marL="0" indent="0">
              <a:buNone/>
            </a:pPr>
            <a:r>
              <a:rPr lang="en-US" dirty="0"/>
              <a:t>For more information on Diversity &amp; Inclusion at IEEE please visit: Diversity, Equity &amp; Inclusion at IEEE.</a:t>
            </a:r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Upcoming Activity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A Panel on Diversity, Equity and Inclusion – A necessity for the humanity</a:t>
            </a:r>
          </a:p>
          <a:p>
            <a:pPr marL="0" indent="0">
              <a:buNone/>
            </a:pPr>
            <a:r>
              <a:rPr lang="en-US" sz="2600" dirty="0"/>
              <a:t>Thursday, June 1, 2023 at 4:30 pm – 6:00 pm, Hilton San Diego Bayfront Hotel, Room: Sapphire 411B at American Control</a:t>
            </a:r>
          </a:p>
          <a:p>
            <a:pPr marL="0" indent="0">
              <a:buNone/>
            </a:pPr>
            <a:r>
              <a:rPr lang="en-US" sz="2600" dirty="0"/>
              <a:t>Conference (ACC) 2023: https://acc2023.a2c2.org Co- sponsored by IEEE CSS, CS, SC &amp; SSIT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Organizers: </a:t>
            </a:r>
            <a:r>
              <a:rPr lang="en-US" sz="2600" dirty="0"/>
              <a:t>Prasanta Ghosh, </a:t>
            </a:r>
            <a:r>
              <a:rPr lang="en-US" sz="2600" dirty="0" err="1"/>
              <a:t>Bozenna</a:t>
            </a:r>
            <a:r>
              <a:rPr lang="en-US" sz="2600" dirty="0"/>
              <a:t> </a:t>
            </a:r>
            <a:r>
              <a:rPr lang="en-US" sz="2600" dirty="0" err="1"/>
              <a:t>Pasik</a:t>
            </a:r>
            <a:r>
              <a:rPr lang="en-US" sz="2600" dirty="0"/>
              <a:t>-Duncan, Amir </a:t>
            </a:r>
            <a:r>
              <a:rPr lang="en-US" sz="2600" dirty="0" err="1"/>
              <a:t>Aghdam</a:t>
            </a:r>
            <a:r>
              <a:rPr lang="en-US" sz="2600" dirty="0"/>
              <a:t>, </a:t>
            </a:r>
            <a:r>
              <a:rPr lang="en-US" sz="2600" dirty="0" err="1"/>
              <a:t>Ramalatha</a:t>
            </a:r>
            <a:r>
              <a:rPr lang="en-US" sz="2600" dirty="0"/>
              <a:t> </a:t>
            </a:r>
            <a:r>
              <a:rPr lang="en-US" sz="2600" dirty="0" err="1"/>
              <a:t>Marimutu</a:t>
            </a:r>
            <a:r>
              <a:rPr lang="en-US" sz="2600" dirty="0"/>
              <a:t> &amp; </a:t>
            </a:r>
            <a:r>
              <a:rPr lang="en-US" sz="2600" dirty="0" err="1"/>
              <a:t>Afef</a:t>
            </a:r>
            <a:r>
              <a:rPr lang="en-US" sz="2600" dirty="0"/>
              <a:t> </a:t>
            </a:r>
            <a:r>
              <a:rPr lang="en-US" sz="2600" dirty="0" err="1"/>
              <a:t>Fekih</a:t>
            </a:r>
            <a:r>
              <a:rPr lang="en-US" sz="2600" dirty="0"/>
              <a:t>, members of the SC Committee on DEI</a:t>
            </a:r>
          </a:p>
          <a:p>
            <a:pPr marL="0" indent="0">
              <a:buNone/>
            </a:pPr>
            <a:r>
              <a:rPr lang="en-US" sz="2600" b="1" dirty="0"/>
              <a:t>Honorary Guest Panelist: </a:t>
            </a:r>
            <a:r>
              <a:rPr lang="en-US" sz="2600" dirty="0"/>
              <a:t>Kathleen Kramer, San Diego, CA; Candidate, 2024 IEEE President Elect</a:t>
            </a:r>
          </a:p>
        </p:txBody>
      </p:sp>
    </p:spTree>
    <p:extLst>
      <p:ext uri="{BB962C8B-B14F-4D97-AF65-F5344CB8AC3E}">
        <p14:creationId xmlns:p14="http://schemas.microsoft.com/office/powerpoint/2010/main" val="282269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Upcoming Activity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In this global world we must work together in creating a workplace that is diverse, equitable, inclusive, and</a:t>
            </a:r>
          </a:p>
          <a:p>
            <a:pPr marL="0" indent="0">
              <a:buNone/>
            </a:pPr>
            <a:r>
              <a:rPr lang="en-US" sz="2600" dirty="0"/>
              <a:t>accessible for all. Diversity, equity, and inclusion enhance everyone’s identity through acceptance and</a:t>
            </a:r>
          </a:p>
          <a:p>
            <a:pPr marL="0" indent="0">
              <a:buNone/>
            </a:pPr>
            <a:r>
              <a:rPr lang="en-US" sz="2600" dirty="0"/>
              <a:t>recognizing individuality. Looking back, we have seen that racism and implicit bias have led to lack of diversity</a:t>
            </a:r>
          </a:p>
          <a:p>
            <a:pPr marL="0" indent="0">
              <a:buNone/>
            </a:pPr>
            <a:r>
              <a:rPr lang="en-US" sz="2600" dirty="0"/>
              <a:t>in workplaces, as related to women, people from underrepresented groups, cultural differences, and</a:t>
            </a:r>
          </a:p>
          <a:p>
            <a:pPr marL="0" indent="0">
              <a:buNone/>
            </a:pPr>
            <a:r>
              <a:rPr lang="en-US" sz="2600" dirty="0"/>
              <a:t>stereotyping. Therefore, despite many challenges we must work together to find ways to create a workplace</a:t>
            </a:r>
          </a:p>
          <a:p>
            <a:pPr marL="0" indent="0">
              <a:buNone/>
            </a:pPr>
            <a:r>
              <a:rPr lang="en-US" sz="2600" dirty="0"/>
              <a:t>with an environment of opportunity for only brains and hearts. We are proposing to organize a panel to</a:t>
            </a:r>
          </a:p>
          <a:p>
            <a:pPr marL="0" indent="0">
              <a:buNone/>
            </a:pPr>
            <a:r>
              <a:rPr lang="en-US" sz="2600" dirty="0"/>
              <a:t>discuss the gaps in data, theory, and scale which in turn will point to future needed work in creating a</a:t>
            </a:r>
          </a:p>
          <a:p>
            <a:pPr marL="0" indent="0">
              <a:buNone/>
            </a:pPr>
            <a:r>
              <a:rPr lang="en-US" sz="2600" dirty="0"/>
              <a:t>diverse, equitable, and inclusive work environment. We will have panel members with diverse expertise. Each</a:t>
            </a:r>
          </a:p>
          <a:p>
            <a:pPr marL="0" indent="0">
              <a:buNone/>
            </a:pPr>
            <a:r>
              <a:rPr lang="en-US" sz="2600" dirty="0"/>
              <a:t>panel member will first talk briefly about terminology and ways to promote the development of an equitable,</a:t>
            </a:r>
          </a:p>
          <a:p>
            <a:pPr marL="0" indent="0">
              <a:buNone/>
            </a:pPr>
            <a:r>
              <a:rPr lang="en-US" sz="2600" dirty="0"/>
              <a:t>inclusive, and diverse workforce in academia, private, public, and volunteer organizations. The panel with</a:t>
            </a:r>
          </a:p>
          <a:p>
            <a:pPr marL="0" indent="0">
              <a:buNone/>
            </a:pPr>
            <a:r>
              <a:rPr lang="en-US" sz="2600" dirty="0"/>
              <a:t>diverse group of invited panelists representing SC, CSS, SSIT, CS, WIE will provide a platform where engineers,</a:t>
            </a:r>
          </a:p>
          <a:p>
            <a:pPr marL="0" indent="0">
              <a:buNone/>
            </a:pPr>
            <a:r>
              <a:rPr lang="en-US" sz="2600" dirty="0"/>
              <a:t>scientists, and administrators will discuss and find ways to work together realizing that they are intrinsically</a:t>
            </a:r>
          </a:p>
          <a:p>
            <a:pPr marL="0" indent="0">
              <a:buNone/>
            </a:pPr>
            <a:r>
              <a:rPr lang="en-US" sz="2600" dirty="0"/>
              <a:t>tied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153791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514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LucidaGrande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Amanda Osborn</cp:lastModifiedBy>
  <cp:revision>51</cp:revision>
  <cp:lastPrinted>2022-03-31T19:23:03Z</cp:lastPrinted>
  <dcterms:created xsi:type="dcterms:W3CDTF">2020-06-23T20:53:44Z</dcterms:created>
  <dcterms:modified xsi:type="dcterms:W3CDTF">2023-04-19T10:28:29Z</dcterms:modified>
</cp:coreProperties>
</file>