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DB23E7-1B83-4E93-869F-93536C0F391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99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PUHWIQayPc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6" y="1689724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3200" dirty="0">
                <a:solidFill>
                  <a:srgbClr val="0C70AC"/>
                </a:solidFill>
              </a:rPr>
              <a:t>Senior Members Committee</a:t>
            </a:r>
            <a:endParaRPr lang="en-US" sz="3600" dirty="0">
              <a:solidFill>
                <a:srgbClr val="0C70A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Walt Downing</a:t>
            </a:r>
          </a:p>
          <a:p>
            <a:endParaRPr lang="en-US" sz="1300" dirty="0"/>
          </a:p>
          <a:p>
            <a:r>
              <a:rPr lang="en-US" dirty="0"/>
              <a:t>March 26, 2021</a:t>
            </a:r>
          </a:p>
          <a:p>
            <a:r>
              <a:rPr lang="en-US" dirty="0"/>
              <a:t>Spring </a:t>
            </a:r>
            <a:r>
              <a:rPr lang="en-US" dirty="0" err="1"/>
              <a:t>AdCom</a:t>
            </a:r>
            <a:r>
              <a:rPr lang="en-US" dirty="0"/>
              <a:t> Meeting, Virtual </a:t>
            </a:r>
          </a:p>
        </p:txBody>
      </p:sp>
    </p:spTree>
    <p:extLst>
      <p:ext uri="{BB962C8B-B14F-4D97-AF65-F5344CB8AC3E}">
        <p14:creationId xmlns:p14="http://schemas.microsoft.com/office/powerpoint/2010/main" val="216269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Current Status &amp; Achievements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Walt Downing appointed as chair (January 19, 2021).</a:t>
            </a:r>
          </a:p>
          <a:p>
            <a:r>
              <a:rPr lang="en-US" sz="2400" dirty="0"/>
              <a:t>Members include Prasanta Ghosh, Georges Zissis and Wei-Jen Lee.</a:t>
            </a:r>
          </a:p>
          <a:p>
            <a:r>
              <a:rPr lang="en-US" sz="2400" dirty="0"/>
              <a:t>Senior member message provided for Q1 2021 Systems Council Newsletter.</a:t>
            </a:r>
          </a:p>
          <a:p>
            <a:r>
              <a:rPr lang="en-US" sz="2400" dirty="0"/>
              <a:t>Planning future articles on newly elevated senior members supported by Systems Council.</a:t>
            </a:r>
          </a:p>
          <a:p>
            <a:r>
              <a:rPr lang="en-US" sz="2400" dirty="0"/>
              <a:t>Improve our senior member network within Systems Council to partner, support and advocate for senior member elevation.  (Contact Societies)</a:t>
            </a:r>
          </a:p>
          <a:p>
            <a:r>
              <a:rPr lang="en-US" sz="2400" dirty="0"/>
              <a:t>Plan to have senior member networking opportunities at Systems Council meetings, conferences, symposia, etc. to help promote camaraderie.</a:t>
            </a:r>
          </a:p>
          <a:p>
            <a:r>
              <a:rPr lang="en-US" sz="2400" dirty="0"/>
              <a:t>Consider partnering with other affinity groups (e.g. WIE, Consultants Network, etc.) to support their senior member initiatives.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5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Challenges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Councils do not have individual members.  (Societies are the members of Councils.)</a:t>
            </a:r>
          </a:p>
          <a:p>
            <a:r>
              <a:rPr lang="en-US" dirty="0"/>
              <a:t>Per IEEE - Councils are ineligible to be nominating entities for senior member elevations at this time.</a:t>
            </a:r>
          </a:p>
          <a:p>
            <a:r>
              <a:rPr lang="en-US" dirty="0"/>
              <a:t>There are no </a:t>
            </a:r>
            <a:r>
              <a:rPr lang="en-US" u="sng" dirty="0"/>
              <a:t>systematic</a:t>
            </a:r>
            <a:r>
              <a:rPr lang="en-US" dirty="0"/>
              <a:t> methods or tools for identifying candidates within Systems Council for elevation to senior status.</a:t>
            </a:r>
          </a:p>
          <a:p>
            <a:r>
              <a:rPr lang="en-US" dirty="0"/>
              <a:t>Therefore, efforts to promote senior member elevation are labor-intensive, involving personal contacts and outreach.</a:t>
            </a:r>
          </a:p>
        </p:txBody>
      </p:sp>
    </p:spTree>
    <p:extLst>
      <p:ext uri="{BB962C8B-B14F-4D97-AF65-F5344CB8AC3E}">
        <p14:creationId xmlns:p14="http://schemas.microsoft.com/office/powerpoint/2010/main" val="76128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Action Items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Continue providing announcements for Systems Council Newsletter.</a:t>
            </a:r>
          </a:p>
          <a:p>
            <a:r>
              <a:rPr lang="en-US" dirty="0"/>
              <a:t>Although we cannot make nominations as a Council, we can help in identifying candidates and endorsements.</a:t>
            </a:r>
          </a:p>
          <a:p>
            <a:r>
              <a:rPr lang="en-US" dirty="0"/>
              <a:t>Identify points of contact for senior membership development within each of Systems Council’s sponsoring Societies.  Offer assistance in their efforts to promote senior member elevation.</a:t>
            </a:r>
          </a:p>
          <a:p>
            <a:r>
              <a:rPr lang="en-US" dirty="0"/>
              <a:t>Reach out to sections/chapters to encourage eligible member to apply for senior member elevation.  Offer to provide support in the form of endorsements.</a:t>
            </a:r>
          </a:p>
          <a:p>
            <a:r>
              <a:rPr lang="en-US" dirty="0"/>
              <a:t>Consider producing a Senior Member video similar to the one that the IEEE Education Society made for their Senior Membership drive.  </a:t>
            </a:r>
            <a:r>
              <a:rPr lang="en-US" dirty="0">
                <a:hlinkClick r:id="rId2"/>
              </a:rPr>
              <a:t>https://www.youtube.com/watch?v=kPUHWIQayPc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9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Motion(s) - None</a:t>
            </a:r>
          </a:p>
        </p:txBody>
      </p:sp>
    </p:spTree>
    <p:extLst>
      <p:ext uri="{BB962C8B-B14F-4D97-AF65-F5344CB8AC3E}">
        <p14:creationId xmlns:p14="http://schemas.microsoft.com/office/powerpoint/2010/main" val="349893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332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LucidaGrande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Microsoft Office User</cp:lastModifiedBy>
  <cp:revision>22</cp:revision>
  <dcterms:created xsi:type="dcterms:W3CDTF">2020-06-23T20:53:44Z</dcterms:created>
  <dcterms:modified xsi:type="dcterms:W3CDTF">2021-03-16T18:53:15Z</dcterms:modified>
</cp:coreProperties>
</file>