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59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</a:p>
          <a:p>
            <a:r>
              <a:rPr lang="en-US" sz="3200" dirty="0">
                <a:solidFill>
                  <a:srgbClr val="0C70AC"/>
                </a:solidFill>
              </a:rPr>
              <a:t>Education Committee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Stephen M. Holt, Educational Chair</a:t>
            </a:r>
          </a:p>
          <a:p>
            <a:endParaRPr lang="en-US" sz="1300" dirty="0"/>
          </a:p>
          <a:p>
            <a:r>
              <a:rPr lang="en-US" dirty="0"/>
              <a:t>March 26, 2021</a:t>
            </a:r>
          </a:p>
          <a:p>
            <a:r>
              <a:rPr lang="en-US" dirty="0" err="1"/>
              <a:t>AdCom</a:t>
            </a:r>
            <a:r>
              <a:rPr lang="en-US" dirty="0"/>
              <a:t> Meeting, Virtual </a:t>
            </a:r>
          </a:p>
        </p:txBody>
      </p:sp>
    </p:spTree>
    <p:extLst>
      <p:ext uri="{BB962C8B-B14F-4D97-AF65-F5344CB8AC3E}">
        <p14:creationId xmlns:p14="http://schemas.microsoft.com/office/powerpoint/2010/main" val="190138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IEEE Education and Resource Center Status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Develop pricing structure/policy for tutorials</a:t>
            </a:r>
          </a:p>
          <a:p>
            <a:r>
              <a:rPr lang="en-US" dirty="0"/>
              <a:t>Asking Member Societies what their pricing policy for their resource centers about educational materials in their repositories are</a:t>
            </a:r>
          </a:p>
          <a:p>
            <a:r>
              <a:rPr lang="en-US" dirty="0"/>
              <a:t>Cost is basic $3,000 (USD) per year for </a:t>
            </a:r>
            <a:r>
              <a:rPr lang="en-US" b="1" dirty="0">
                <a:solidFill>
                  <a:srgbClr val="FF0000"/>
                </a:solidFill>
              </a:rPr>
              <a:t>hosting</a:t>
            </a:r>
            <a:r>
              <a:rPr lang="en-US" dirty="0"/>
              <a:t> and this amount (plus maintenance and advertising) after that. Profits flow back to the owning Society or Council. (This amount approved last August, 2020 </a:t>
            </a:r>
            <a:r>
              <a:rPr lang="en-US" dirty="0" err="1"/>
              <a:t>AdCom</a:t>
            </a:r>
            <a:r>
              <a:rPr lang="en-US" dirty="0"/>
              <a:t> via a Motion)</a:t>
            </a:r>
          </a:p>
          <a:p>
            <a:r>
              <a:rPr lang="en-US" dirty="0"/>
              <a:t>Approval of Zoom Expense - $400/year for 100 attendees</a:t>
            </a:r>
          </a:p>
          <a:p>
            <a:r>
              <a:rPr lang="en-US" dirty="0"/>
              <a:t>Developed Budget for 2021 - $10,000 approved for 2021</a:t>
            </a:r>
          </a:p>
          <a:p>
            <a:r>
              <a:rPr lang="en-US" dirty="0"/>
              <a:t>Develop process for review and approval of tutorial topics and materials; finalize Intro slide and PPT template</a:t>
            </a:r>
          </a:p>
          <a:p>
            <a:r>
              <a:rPr lang="en-US" dirty="0"/>
              <a:t>Develop process and instructions for approving final mp4 videos</a:t>
            </a:r>
          </a:p>
          <a:p>
            <a:r>
              <a:rPr lang="en-US" dirty="0"/>
              <a:t>IEEE Consent  and Copyright Forms (working now with IEEE Legal)</a:t>
            </a:r>
          </a:p>
          <a:p>
            <a:r>
              <a:rPr lang="en-US" dirty="0"/>
              <a:t>Emails and Letters developed (Request, Responded, Non-Responded,  Topic Selection, Technical Requirements, and Acceptance)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IEEE Education Portal Next Steps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Continue working all of the issues raised on the previous slide.</a:t>
            </a:r>
          </a:p>
          <a:p>
            <a:r>
              <a:rPr lang="en-US" sz="2400" dirty="0"/>
              <a:t>Continue working with IEEE Resource Center to transition import of tutorial presentations into their system.</a:t>
            </a:r>
          </a:p>
          <a:p>
            <a:r>
              <a:rPr lang="en-US" sz="2400" dirty="0"/>
              <a:t>Continue to reach out to potential presenters from previous IEEE SC conferences to gain their support in working with us.</a:t>
            </a:r>
          </a:p>
          <a:p>
            <a:r>
              <a:rPr lang="en-US" sz="2400" dirty="0"/>
              <a:t>Come up with a timeline of when we would hope to achieve important milestones for our action items.</a:t>
            </a:r>
          </a:p>
          <a:p>
            <a:r>
              <a:rPr lang="en-US" sz="2400" dirty="0"/>
              <a:t>Try to have one or two prototype presentations we find acceptable for posting on our educational portal.</a:t>
            </a:r>
          </a:p>
          <a:p>
            <a:r>
              <a:rPr lang="en-US" sz="2400" dirty="0"/>
              <a:t>Determine what tutorials might be free and which we would charge a fee.</a:t>
            </a:r>
          </a:p>
          <a:p>
            <a:r>
              <a:rPr lang="en-US" sz="2400" dirty="0"/>
              <a:t>Determine what kind of tutorials we would want on our site over the next few years.</a:t>
            </a:r>
          </a:p>
        </p:txBody>
      </p:sp>
    </p:spTree>
    <p:extLst>
      <p:ext uri="{BB962C8B-B14F-4D97-AF65-F5344CB8AC3E}">
        <p14:creationId xmlns:p14="http://schemas.microsoft.com/office/powerpoint/2010/main" val="295411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B1ADED-29B1-FC4A-8A1C-2FBC74DF9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257" y="1299412"/>
            <a:ext cx="8720489" cy="450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1471273" y="23587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algn="ctr"/>
            <a:r>
              <a:rPr lang="en-US" sz="6000" dirty="0"/>
              <a:t>Questions?</a:t>
            </a:r>
            <a:endParaRPr lang="en-US" sz="6000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309981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/>
              <a:t>Ideas for the future?</a:t>
            </a:r>
          </a:p>
        </p:txBody>
      </p:sp>
    </p:spTree>
    <p:extLst>
      <p:ext uri="{BB962C8B-B14F-4D97-AF65-F5344CB8AC3E}">
        <p14:creationId xmlns:p14="http://schemas.microsoft.com/office/powerpoint/2010/main" val="217775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15</cp:revision>
  <dcterms:created xsi:type="dcterms:W3CDTF">2020-06-23T20:53:44Z</dcterms:created>
  <dcterms:modified xsi:type="dcterms:W3CDTF">2021-03-25T20:23:06Z</dcterms:modified>
</cp:coreProperties>
</file>