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pic>
        <p:nvPicPr>
          <p:cNvPr id="3" name="Picture 2" descr="A close up of a necklace&#10;&#10;Description automatically generated">
            <a:extLst>
              <a:ext uri="{FF2B5EF4-FFF2-40B4-BE49-F238E27FC236}">
                <a16:creationId xmlns:a16="http://schemas.microsoft.com/office/drawing/2014/main" id="{D527BE5E-9AE9-4705-804D-F5F5DB7650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314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B23E7-1B83-4E93-869F-93536C0F391D}"/>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099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3/23/21</a:t>
            </a:fld>
            <a:endParaRPr lang="en-US"/>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necklace&#10;&#10;Description automatically generated">
            <a:extLst>
              <a:ext uri="{FF2B5EF4-FFF2-40B4-BE49-F238E27FC236}">
                <a16:creationId xmlns:a16="http://schemas.microsoft.com/office/drawing/2014/main" id="{43253E22-6A49-444C-A7B6-5406DD36CD2A}"/>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250453" y="1689724"/>
            <a:ext cx="726495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rgbClr val="0C70AC"/>
                </a:solidFill>
              </a:rPr>
              <a:t>IEEE Systems Council</a:t>
            </a:r>
            <a:br>
              <a:rPr lang="en-US" sz="3600" dirty="0">
                <a:solidFill>
                  <a:srgbClr val="0C70AC"/>
                </a:solidFill>
              </a:rPr>
            </a:br>
            <a:r>
              <a:rPr lang="en-US" sz="3200" dirty="0">
                <a:solidFill>
                  <a:srgbClr val="0C70AC"/>
                </a:solidFill>
              </a:rPr>
              <a:t>Diversity and Inclusion IEEE SC Committee</a:t>
            </a:r>
            <a:endParaRPr lang="en-US" sz="3600" dirty="0">
              <a:solidFill>
                <a:srgbClr val="0C70AC"/>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250453" y="2885218"/>
            <a:ext cx="6881887" cy="1453768"/>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Bozenna</a:t>
            </a:r>
            <a:r>
              <a:rPr lang="en-US" dirty="0"/>
              <a:t> </a:t>
            </a:r>
            <a:r>
              <a:rPr lang="en-US" dirty="0" err="1"/>
              <a:t>Pasik</a:t>
            </a:r>
            <a:r>
              <a:rPr lang="en-US" dirty="0"/>
              <a:t>-Duncan</a:t>
            </a:r>
          </a:p>
          <a:p>
            <a:endParaRPr lang="en-US" sz="1300" dirty="0"/>
          </a:p>
          <a:p>
            <a:r>
              <a:rPr lang="en-US" dirty="0"/>
              <a:t>March 26, 2021</a:t>
            </a:r>
          </a:p>
          <a:p>
            <a:r>
              <a:rPr lang="en-US" dirty="0"/>
              <a:t>Spring </a:t>
            </a:r>
            <a:r>
              <a:rPr lang="en-US" dirty="0" err="1"/>
              <a:t>AdCom</a:t>
            </a:r>
            <a:r>
              <a:rPr lang="en-US" dirty="0"/>
              <a:t> Meeting</a:t>
            </a:r>
          </a:p>
        </p:txBody>
      </p:sp>
    </p:spTree>
    <p:extLst>
      <p:ext uri="{BB962C8B-B14F-4D97-AF65-F5344CB8AC3E}">
        <p14:creationId xmlns:p14="http://schemas.microsoft.com/office/powerpoint/2010/main" val="216269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Current Status &amp; Achievements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Members include: </a:t>
            </a:r>
          </a:p>
          <a:p>
            <a:pPr marL="0" indent="0">
              <a:buNone/>
            </a:pPr>
            <a:r>
              <a:rPr lang="en-US" dirty="0"/>
              <a:t>   </a:t>
            </a:r>
            <a:r>
              <a:rPr lang="en-US" dirty="0" err="1"/>
              <a:t>Bozenna</a:t>
            </a:r>
            <a:r>
              <a:rPr lang="en-US" dirty="0"/>
              <a:t> </a:t>
            </a:r>
            <a:r>
              <a:rPr lang="en-US" dirty="0" err="1"/>
              <a:t>Pasik</a:t>
            </a:r>
            <a:r>
              <a:rPr lang="en-US" dirty="0"/>
              <a:t>-Duncan (Chair), Fabrice </a:t>
            </a:r>
            <a:r>
              <a:rPr lang="en-US" dirty="0" err="1"/>
              <a:t>Labeau</a:t>
            </a:r>
            <a:r>
              <a:rPr lang="en-US" dirty="0"/>
              <a:t>, Cecilia Metra, Aylin </a:t>
            </a:r>
            <a:r>
              <a:rPr lang="en-US" dirty="0" err="1"/>
              <a:t>Yener</a:t>
            </a:r>
            <a:endParaRPr lang="en-US" dirty="0"/>
          </a:p>
          <a:p>
            <a:r>
              <a:rPr lang="en-US" dirty="0"/>
              <a:t>Reviewing a broad range of diversity and inclusion practices by IEEE and other organizations and societies.</a:t>
            </a:r>
          </a:p>
          <a:p>
            <a:r>
              <a:rPr lang="en-US" dirty="0"/>
              <a:t>Reviewing the IEEE Diversity and Inclusion Statement which is posted on the IEEE webpage.</a:t>
            </a:r>
          </a:p>
          <a:p>
            <a:r>
              <a:rPr lang="en-US" dirty="0"/>
              <a:t>Reviewing and discussing IEEE D&amp;I Committee Report.</a:t>
            </a:r>
          </a:p>
          <a:p>
            <a:r>
              <a:rPr lang="en-US" dirty="0"/>
              <a:t>Bringing awareness of the importance of diversity and inclusion to all operating units, conferences, nominations, awards and recognitions within IEEE SC activities.</a:t>
            </a:r>
          </a:p>
          <a:p>
            <a:pPr marL="0" indent="0">
              <a:buNone/>
            </a:pPr>
            <a:endParaRPr lang="en-US" dirty="0"/>
          </a:p>
          <a:p>
            <a:endParaRPr lang="en-US" dirty="0"/>
          </a:p>
        </p:txBody>
      </p:sp>
    </p:spTree>
    <p:extLst>
      <p:ext uri="{BB962C8B-B14F-4D97-AF65-F5344CB8AC3E}">
        <p14:creationId xmlns:p14="http://schemas.microsoft.com/office/powerpoint/2010/main" val="328925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Challenges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develop guidance for nominators, nominees and references/endorsers to bring diversity and inclusion at a fellow grade – to increase the number of female fellows, fellows from industry as well as technical leaders and educators representing different countries in different regions of the world. This can be done in collaboration with SC Fellow Nominating and Fellow Evaluation Committees. There is the need for a change in the fellow statistics.</a:t>
            </a:r>
          </a:p>
          <a:p>
            <a:pPr marL="0" indent="0">
              <a:buNone/>
            </a:pPr>
            <a:r>
              <a:rPr lang="en-US" dirty="0"/>
              <a:t>Among our </a:t>
            </a:r>
            <a:r>
              <a:rPr lang="en-US" b="1" dirty="0"/>
              <a:t>other priorities </a:t>
            </a:r>
            <a:r>
              <a:rPr lang="en-US" dirty="0"/>
              <a:t>are the following:</a:t>
            </a:r>
          </a:p>
          <a:p>
            <a:pPr lvl="0"/>
            <a:r>
              <a:rPr lang="en-US" dirty="0"/>
              <a:t>Making sure that multiple exceptionally qualified women get nominated for every SC award and plenary slot.</a:t>
            </a:r>
          </a:p>
          <a:p>
            <a:pPr lvl="0"/>
            <a:r>
              <a:rPr lang="en-US" dirty="0"/>
              <a:t>Identifying different collections of underrepresented individuals that should be appropriately represented in SC </a:t>
            </a:r>
          </a:p>
          <a:p>
            <a:pPr lvl="0"/>
            <a:r>
              <a:rPr lang="en-US" dirty="0"/>
              <a:t>Collecting data on percentage of technical committee membership, conferences, symposia, and workshop participation, and recognition of these groups compared with population averages.</a:t>
            </a:r>
          </a:p>
          <a:p>
            <a:pPr lvl="0"/>
            <a:r>
              <a:rPr lang="en-US" dirty="0"/>
              <a:t>Decreasing the “gap” between population representation and SC representation so that we put more effort on areas that are most out of balance.</a:t>
            </a:r>
          </a:p>
          <a:p>
            <a:pPr marL="0" indent="0">
              <a:buNone/>
            </a:pPr>
            <a:endParaRPr lang="en-US" dirty="0"/>
          </a:p>
        </p:txBody>
      </p:sp>
    </p:spTree>
    <p:extLst>
      <p:ext uri="{BB962C8B-B14F-4D97-AF65-F5344CB8AC3E}">
        <p14:creationId xmlns:p14="http://schemas.microsoft.com/office/powerpoint/2010/main" val="7612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Action Items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Focusing on ensuring diversity and inclusiveness in all of our actions, monitoring what we are doing and making recommendations for aspects that we are not addressing properly in this perspective.</a:t>
            </a:r>
          </a:p>
          <a:p>
            <a:r>
              <a:rPr lang="en-GB" dirty="0"/>
              <a:t>Continuing the efforts to </a:t>
            </a:r>
            <a:r>
              <a:rPr lang="en-US" dirty="0"/>
              <a:t>collect data and reporting on this in SC meetings to raise awareness. </a:t>
            </a:r>
          </a:p>
          <a:p>
            <a:r>
              <a:rPr lang="en-US" dirty="0"/>
              <a:t>Collecting data on nominations and distributions of fellows and awards, e.g., male/female, academic/industry, geographical, as an important and useful to guide to discover hidden obstacles and how to remove them. </a:t>
            </a:r>
          </a:p>
        </p:txBody>
      </p:sp>
    </p:spTree>
    <p:extLst>
      <p:ext uri="{BB962C8B-B14F-4D97-AF65-F5344CB8AC3E}">
        <p14:creationId xmlns:p14="http://schemas.microsoft.com/office/powerpoint/2010/main" val="282269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None.</a:t>
            </a:r>
          </a:p>
        </p:txBody>
      </p:sp>
    </p:spTree>
    <p:extLst>
      <p:ext uri="{BB962C8B-B14F-4D97-AF65-F5344CB8AC3E}">
        <p14:creationId xmlns:p14="http://schemas.microsoft.com/office/powerpoint/2010/main" val="3498938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375</Words>
  <Application>Microsoft Macintosh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LucidaGrande</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bozenna13@icloud.com</cp:lastModifiedBy>
  <cp:revision>19</cp:revision>
  <dcterms:created xsi:type="dcterms:W3CDTF">2020-06-23T20:53:44Z</dcterms:created>
  <dcterms:modified xsi:type="dcterms:W3CDTF">2021-03-24T03:55:52Z</dcterms:modified>
</cp:coreProperties>
</file>