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4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Member Services Report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Stephanie White, Vice President, Member Services</a:t>
            </a:r>
          </a:p>
          <a:p>
            <a:endParaRPr lang="en-US" sz="1300" dirty="0"/>
          </a:p>
          <a:p>
            <a:r>
              <a:rPr lang="en-US" dirty="0"/>
              <a:t>March 26, 2021</a:t>
            </a:r>
          </a:p>
          <a:p>
            <a:r>
              <a:rPr lang="en-US" dirty="0"/>
              <a:t>Spring </a:t>
            </a:r>
            <a:r>
              <a:rPr lang="en-US" dirty="0" err="1"/>
              <a:t>AdCom</a:t>
            </a:r>
            <a:r>
              <a:rPr lang="en-US"/>
              <a:t> Meeting, Virtual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Current Status &amp; Achievements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296017" y="1857084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Created 8 new committees supported by Society Representatives &amp; Council Officers, who volunteered</a:t>
            </a:r>
          </a:p>
          <a:p>
            <a:r>
              <a:rPr lang="en-US" sz="2400" dirty="0"/>
              <a:t>Committee Chairs submitted reports for this </a:t>
            </a:r>
            <a:r>
              <a:rPr lang="en-US" sz="2400" dirty="0" err="1"/>
              <a:t>AdCom</a:t>
            </a:r>
            <a:r>
              <a:rPr lang="en-US" sz="2400" dirty="0"/>
              <a:t> meeting </a:t>
            </a:r>
          </a:p>
          <a:p>
            <a:r>
              <a:rPr lang="en-US" sz="2400" dirty="0">
                <a:solidFill>
                  <a:srgbClr val="0C70AC"/>
                </a:solidFill>
              </a:rPr>
              <a:t>Chapters</a:t>
            </a:r>
            <a:r>
              <a:rPr lang="en-US" sz="2400" dirty="0"/>
              <a:t>, Fabrice </a:t>
            </a:r>
            <a:r>
              <a:rPr lang="en-US" sz="2400" dirty="0" err="1"/>
              <a:t>Labeau</a:t>
            </a:r>
            <a:r>
              <a:rPr lang="en-US" sz="2400" dirty="0"/>
              <a:t> (Chair) Bob </a:t>
            </a:r>
            <a:r>
              <a:rPr lang="en-US" sz="2400" dirty="0" err="1"/>
              <a:t>Rassa</a:t>
            </a:r>
            <a:r>
              <a:rPr lang="en-US" sz="2400" dirty="0"/>
              <a:t>, Richard Hochberg, Marco Parvis</a:t>
            </a:r>
          </a:p>
          <a:p>
            <a:r>
              <a:rPr lang="en-US" sz="2400" dirty="0">
                <a:solidFill>
                  <a:srgbClr val="0C70AC"/>
                </a:solidFill>
              </a:rPr>
              <a:t>Cooperation Within &amp; Outside of IEEE</a:t>
            </a:r>
            <a:r>
              <a:rPr lang="en-US" sz="2400" dirty="0"/>
              <a:t>, Adrian </a:t>
            </a:r>
            <a:r>
              <a:rPr lang="en-US" sz="2400" dirty="0" err="1"/>
              <a:t>Stoica</a:t>
            </a:r>
            <a:r>
              <a:rPr lang="en-US" sz="2400" dirty="0"/>
              <a:t> and Nelson Fonseca (Chairs) Ernie Parker, Prasanta Ghosh, Georges Zissis, Armando Colombo, Walt Downing, Tom </a:t>
            </a:r>
            <a:r>
              <a:rPr lang="en-US" sz="2400" dirty="0" err="1"/>
              <a:t>Lanzisero</a:t>
            </a:r>
            <a:endParaRPr lang="en-US" sz="2400" dirty="0"/>
          </a:p>
          <a:p>
            <a:r>
              <a:rPr lang="en-US" sz="2400" dirty="0">
                <a:solidFill>
                  <a:srgbClr val="0C70AC"/>
                </a:solidFill>
              </a:rPr>
              <a:t>Distinguished Lecturers</a:t>
            </a:r>
            <a:r>
              <a:rPr lang="en-US" sz="2400" dirty="0"/>
              <a:t>, Stephanie White (Chair), Paolo Carbone, Richard Hochberg, Bob </a:t>
            </a:r>
            <a:r>
              <a:rPr lang="en-US" sz="2400" dirty="0" err="1"/>
              <a:t>Rassa</a:t>
            </a:r>
            <a:endParaRPr lang="en-US" sz="2400" dirty="0"/>
          </a:p>
          <a:p>
            <a:r>
              <a:rPr lang="en-US" sz="2400" dirty="0">
                <a:solidFill>
                  <a:srgbClr val="0C70AC"/>
                </a:solidFill>
              </a:rPr>
              <a:t>Diversity &amp; Inclusion</a:t>
            </a:r>
            <a:r>
              <a:rPr lang="en-US" sz="2400" dirty="0"/>
              <a:t>, </a:t>
            </a:r>
            <a:r>
              <a:rPr lang="en-US" sz="2400" dirty="0" err="1"/>
              <a:t>Bozenna</a:t>
            </a:r>
            <a:r>
              <a:rPr lang="en-US" sz="2400" dirty="0"/>
              <a:t> </a:t>
            </a:r>
            <a:r>
              <a:rPr lang="en-US" sz="2400" dirty="0" err="1"/>
              <a:t>Pasik</a:t>
            </a:r>
            <a:r>
              <a:rPr lang="en-US" sz="2400" dirty="0"/>
              <a:t>-Duncan (Chair), Fabrice </a:t>
            </a:r>
            <a:r>
              <a:rPr lang="en-US" sz="2400" dirty="0" err="1"/>
              <a:t>Labeau</a:t>
            </a:r>
            <a:r>
              <a:rPr lang="en-US" sz="2400" dirty="0"/>
              <a:t>, Cecelia Metra, Aylin </a:t>
            </a:r>
            <a:r>
              <a:rPr lang="en-US" sz="2400" dirty="0" err="1"/>
              <a:t>Yener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5AAE6F-CBE5-0948-8383-67B6948A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1310"/>
            <a:ext cx="10515600" cy="1325563"/>
          </a:xfrm>
        </p:spPr>
        <p:txBody>
          <a:bodyPr/>
          <a:lstStyle/>
          <a:p>
            <a:r>
              <a:rPr lang="en-US" sz="3400" dirty="0">
                <a:solidFill>
                  <a:srgbClr val="0C70AC"/>
                </a:solidFill>
                <a:latin typeface="+mn-lt"/>
              </a:rPr>
              <a:t>Current Status &amp; Achievements, Committees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283129-950E-6946-BC0B-C6A4A19EA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C70AC"/>
                </a:solidFill>
              </a:rPr>
              <a:t>Industry &amp; Industry Professionals</a:t>
            </a:r>
            <a:r>
              <a:rPr lang="en-US" dirty="0"/>
              <a:t>, Ernie Parker (Chair), </a:t>
            </a:r>
            <a:r>
              <a:rPr lang="en-US" dirty="0" err="1"/>
              <a:t>Okyay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, Cecelia Metra, Richard Hochberg, Mark </a:t>
            </a:r>
            <a:r>
              <a:rPr lang="en-US" dirty="0" err="1"/>
              <a:t>Wehde</a:t>
            </a:r>
            <a:r>
              <a:rPr lang="en-US" dirty="0"/>
              <a:t>, Armando Colombo, Wei-Jen Lee</a:t>
            </a:r>
          </a:p>
          <a:p>
            <a:r>
              <a:rPr lang="en-US" dirty="0">
                <a:solidFill>
                  <a:srgbClr val="0C70AC"/>
                </a:solidFill>
              </a:rPr>
              <a:t>Senior Members</a:t>
            </a:r>
            <a:r>
              <a:rPr lang="en-US" dirty="0"/>
              <a:t>, Walt Downing (Chair), Prasanta Ghosh, Georges Zissis, Wei-Jen Lee</a:t>
            </a:r>
          </a:p>
          <a:p>
            <a:r>
              <a:rPr lang="en-US" dirty="0">
                <a:solidFill>
                  <a:srgbClr val="0C70AC"/>
                </a:solidFill>
              </a:rPr>
              <a:t>Students</a:t>
            </a:r>
            <a:r>
              <a:rPr lang="en-US" dirty="0"/>
              <a:t>, Bob </a:t>
            </a:r>
            <a:r>
              <a:rPr lang="en-US" dirty="0" err="1"/>
              <a:t>Rassa</a:t>
            </a:r>
            <a:r>
              <a:rPr lang="en-US" dirty="0"/>
              <a:t> (Chair), Richard Hochberg</a:t>
            </a:r>
          </a:p>
          <a:p>
            <a:r>
              <a:rPr lang="en-US" dirty="0">
                <a:solidFill>
                  <a:srgbClr val="0C70AC"/>
                </a:solidFill>
              </a:rPr>
              <a:t>Young Practitioners</a:t>
            </a:r>
            <a:r>
              <a:rPr lang="en-US" dirty="0"/>
              <a:t>, James Ritchie (Chair); existed previously</a:t>
            </a:r>
          </a:p>
          <a:p>
            <a:r>
              <a:rPr lang="en-US" dirty="0">
                <a:solidFill>
                  <a:srgbClr val="0C70AC"/>
                </a:solidFill>
              </a:rPr>
              <a:t>Women in Systems Engineering</a:t>
            </a:r>
            <a:r>
              <a:rPr lang="en-US" dirty="0"/>
              <a:t>, Holly Handley (Chair &amp; Liaison to WIE), Sarah Sheard, </a:t>
            </a:r>
            <a:r>
              <a:rPr lang="en-US" dirty="0" err="1"/>
              <a:t>Somayeh</a:t>
            </a:r>
            <a:r>
              <a:rPr lang="en-US" dirty="0"/>
              <a:t> </a:t>
            </a:r>
            <a:r>
              <a:rPr lang="en-US" dirty="0" err="1"/>
              <a:t>Sojoudi</a:t>
            </a:r>
            <a:r>
              <a:rPr lang="en-US" dirty="0"/>
              <a:t>, Kanika Singh, Stephanie White, </a:t>
            </a:r>
            <a:r>
              <a:rPr lang="en-US" dirty="0" err="1"/>
              <a:t>Bozenna</a:t>
            </a:r>
            <a:r>
              <a:rPr lang="en-US" dirty="0"/>
              <a:t> </a:t>
            </a:r>
            <a:r>
              <a:rPr lang="en-US" dirty="0" err="1"/>
              <a:t>Pasik</a:t>
            </a:r>
            <a:r>
              <a:rPr lang="en-US" dirty="0"/>
              <a:t>-Duncan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4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Challenges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44279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Councils do not have members, which makes accomplishing some functions more difficult. Fortunately, our Society Representatives are making great progress on our Committees.</a:t>
            </a:r>
          </a:p>
          <a:p>
            <a:r>
              <a:rPr lang="en-US" dirty="0"/>
              <a:t>See Member Services Committee Reports for committee-specific challenges.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Action Items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Continue Member Services committee work, see individual committee reports</a:t>
            </a:r>
          </a:p>
          <a:p>
            <a:r>
              <a:rPr lang="en-US" sz="2400" dirty="0"/>
              <a:t>Create a Systems Council Series of Virtual Distinguished Lectures</a:t>
            </a:r>
          </a:p>
          <a:p>
            <a:r>
              <a:rPr lang="en-US" sz="2400" dirty="0"/>
              <a:t>Create a BKCASE/</a:t>
            </a:r>
            <a:r>
              <a:rPr lang="en-US" sz="2400" dirty="0" err="1"/>
              <a:t>SEBoK</a:t>
            </a:r>
            <a:r>
              <a:rPr lang="en-US" sz="2400" dirty="0"/>
              <a:t> Advisory Committee </a:t>
            </a:r>
          </a:p>
          <a:p>
            <a:pPr lvl="1"/>
            <a:r>
              <a:rPr lang="en-US" sz="2000" dirty="0"/>
              <a:t>IEEE Systems Council is a steward of BKCASE which includes the Systems Engineering Body of Knowledge (</a:t>
            </a:r>
            <a:r>
              <a:rPr lang="en-US" sz="2000" dirty="0" err="1"/>
              <a:t>SEBoK</a:t>
            </a:r>
            <a:r>
              <a:rPr lang="en-US" sz="2000" dirty="0"/>
              <a:t>), see </a:t>
            </a:r>
            <a:r>
              <a:rPr lang="en-US" sz="2000" dirty="0" err="1"/>
              <a:t>sebokwiki.org</a:t>
            </a:r>
            <a:r>
              <a:rPr lang="en-US" sz="2000" dirty="0"/>
              <a:t>. Other stewards are INCOSE and Stevens Institute of Technology.</a:t>
            </a:r>
            <a:endParaRPr lang="en-US" sz="2400" dirty="0"/>
          </a:p>
          <a:p>
            <a:pPr lvl="1"/>
            <a:r>
              <a:rPr lang="en-US" sz="2000" dirty="0"/>
              <a:t>In 2019, ADCOM approved the annual expenditure of $25,000 starting in 2020.</a:t>
            </a:r>
            <a:endParaRPr lang="en-US" sz="2400" dirty="0"/>
          </a:p>
          <a:p>
            <a:pPr lvl="1"/>
            <a:r>
              <a:rPr lang="en-US" sz="2000" dirty="0"/>
              <a:t>Stephanie White and Bob </a:t>
            </a:r>
            <a:r>
              <a:rPr lang="en-US" sz="2000" dirty="0" err="1"/>
              <a:t>Rassa</a:t>
            </a:r>
            <a:r>
              <a:rPr lang="en-US" sz="2000" dirty="0"/>
              <a:t> represent Systems Council on the BKCASE Board of Governors. Art </a:t>
            </a:r>
            <a:r>
              <a:rPr lang="en-US" sz="2000" dirty="0" err="1"/>
              <a:t>Pyster</a:t>
            </a:r>
            <a:r>
              <a:rPr lang="en-US" sz="2000" dirty="0"/>
              <a:t>, representing INCOSE, is the Governing Board Chair.</a:t>
            </a:r>
            <a:endParaRPr lang="en-US" sz="2800" dirty="0"/>
          </a:p>
          <a:p>
            <a:pPr lvl="1"/>
            <a:r>
              <a:rPr lang="en-US" sz="2000" dirty="0"/>
              <a:t>At the last BKCASE Board Meeting, Systems Council was asked to form a BKCASE /</a:t>
            </a:r>
            <a:r>
              <a:rPr lang="en-US" sz="2000" dirty="0" err="1"/>
              <a:t>SEBoK</a:t>
            </a:r>
            <a:r>
              <a:rPr lang="en-US" sz="2000" dirty="0"/>
              <a:t> Advisory Committee similar to one formed by INCOSE</a:t>
            </a:r>
            <a:endParaRPr lang="en-US" sz="2400" dirty="0"/>
          </a:p>
          <a:p>
            <a:r>
              <a:rPr lang="en-US" sz="2400" dirty="0"/>
              <a:t>Define Advisory Committee scope and function, together with Systems Council VP, Technical Operations</a:t>
            </a:r>
          </a:p>
          <a:p>
            <a:r>
              <a:rPr lang="en-US" sz="2400" dirty="0"/>
              <a:t>Explore ways Systems Council Member Services can use the newly discovered SERC worldwide directory of university departments teaching systems engineering, see https://</a:t>
            </a:r>
            <a:r>
              <a:rPr lang="en-US" sz="2400" dirty="0" err="1"/>
              <a:t>sercuarc.org</a:t>
            </a:r>
            <a:r>
              <a:rPr lang="en-US" sz="2400" dirty="0"/>
              <a:t>/worldwide-directory</a:t>
            </a:r>
            <a:r>
              <a:rPr lang="en-US" sz="2800" dirty="0"/>
              <a:t>/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Motion(s)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 Motions</a:t>
            </a:r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444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Current Status &amp; Achievements, Committees continued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Microsoft Office User</cp:lastModifiedBy>
  <cp:revision>35</cp:revision>
  <dcterms:created xsi:type="dcterms:W3CDTF">2020-06-23T20:53:44Z</dcterms:created>
  <dcterms:modified xsi:type="dcterms:W3CDTF">2021-03-16T15:08:18Z</dcterms:modified>
</cp:coreProperties>
</file>