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7"/>
  </p:normalViewPr>
  <p:slideViewPr>
    <p:cSldViewPr snapToGrid="0" snapToObjects="1">
      <p:cViewPr varScale="1">
        <p:scale>
          <a:sx n="103" d="100"/>
          <a:sy n="103" d="100"/>
        </p:scale>
        <p:origin x="8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27936-70D2-F14F-A44A-0D4191FC62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E4DCCB-7D52-7848-9042-965A4AE32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7DC2D-F0BA-1342-8A7D-A6A0DFA04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58A0-024F-034B-8734-7988630374AA}" type="datetimeFigureOut">
              <a:rPr lang="en-US" smtClean="0"/>
              <a:t>8/28/20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5B3CB-B73D-6B41-84D1-DC9D6FD35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704BF-7476-F642-BCD0-ED6B1E3EF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4122-DE81-E04D-AED1-916742182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35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F5BDE-9A1B-1746-BF68-30E361D96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B212E0-13EB-594C-9D78-A45A71A48E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6A598-9A4D-DC45-B85A-B14A863FE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58A0-024F-034B-8734-7988630374AA}" type="datetimeFigureOut">
              <a:rPr lang="en-US" smtClean="0"/>
              <a:t>8/28/20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EA540-4B3D-6F4A-9A0F-D378708F8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2A986-FD9D-6C43-B941-FB7B52AE3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4122-DE81-E04D-AED1-916742182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4D43B2-6651-8C40-AA50-3A29D8F35C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EF2BFB-E39B-CE4A-A870-335E5F3961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B211E-F98B-0943-B8B5-BB7EBE6D8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58A0-024F-034B-8734-7988630374AA}" type="datetimeFigureOut">
              <a:rPr lang="en-US" smtClean="0"/>
              <a:t>8/28/20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CF39B-0C22-1E43-ABBA-1FED63D23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369AC-7F98-7C48-95DF-D6CDD2D93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4122-DE81-E04D-AED1-916742182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75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C4B46-3380-B346-8DED-0090B6AD4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F4C38-51CD-EF46-BC09-B4289B629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DC2DF-28CB-5A44-ADFF-217A101AA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58A0-024F-034B-8734-7988630374AA}" type="datetimeFigureOut">
              <a:rPr lang="en-US" smtClean="0"/>
              <a:t>8/28/20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711CB-4508-F14F-BCB3-EE3A7748F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134E1-5522-1641-83F2-FAAAF94F7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4122-DE81-E04D-AED1-916742182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05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A083F-2B98-5641-A90A-2BA65A6E9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A7B45-888F-F345-86A0-AF169F84B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166C5-95FB-3640-806A-A071302AA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58A0-024F-034B-8734-7988630374AA}" type="datetimeFigureOut">
              <a:rPr lang="en-US" smtClean="0"/>
              <a:t>8/28/20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ED111-849D-FB4B-8A88-BEABE29D2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ACE9C-CD1B-944B-A95F-B28161E30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4122-DE81-E04D-AED1-916742182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33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6C1EA-A57E-6545-A934-89E1EED1A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B8B32-BB23-CE4D-BE62-6856A50FAC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AED3D3-C138-084A-B374-97239C275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E7EB4-E4BE-3C46-A32E-3321FA075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58A0-024F-034B-8734-7988630374AA}" type="datetimeFigureOut">
              <a:rPr lang="en-US" smtClean="0"/>
              <a:t>8/28/20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716D66-699E-1840-B4E7-AA83D1DB2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6EE0BE-520A-8648-9293-FB6B469CD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4122-DE81-E04D-AED1-916742182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8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FDA5B-948B-0742-BAC7-AF3D45880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D7FD07-33E8-BE43-874E-6E97F8036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0F189D-0DF1-284F-B4AA-BD0E08603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B81517-6DA8-664E-801A-BE35657227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1D89AD-C1D5-5940-BC7A-B130EC6C76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48163D-1227-984C-9D20-84E9F9FB5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58A0-024F-034B-8734-7988630374AA}" type="datetimeFigureOut">
              <a:rPr lang="en-US" smtClean="0"/>
              <a:t>8/28/20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A068E6-D2EC-E843-BCC8-DAE56E8D8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90A16D-FC70-CD45-BE4D-5ACFA3455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4122-DE81-E04D-AED1-916742182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95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C2C82-0DA2-2945-9B1D-EF6CA8F9A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0FD6BC-A21F-374A-885E-448495899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58A0-024F-034B-8734-7988630374AA}" type="datetimeFigureOut">
              <a:rPr lang="en-US" smtClean="0"/>
              <a:t>8/28/20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4EBDC4-2EFA-854C-91FA-9EFB6350D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689A2D-23B3-3441-9F6D-449BB9D0F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4122-DE81-E04D-AED1-916742182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8B8765-4C51-A344-9DF3-A0D83E4F3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58A0-024F-034B-8734-7988630374AA}" type="datetimeFigureOut">
              <a:rPr lang="en-US" smtClean="0"/>
              <a:t>8/28/20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1D61A2-953F-E84F-AD20-BB2CD1C94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C770E4-88AC-B846-9513-1D8FCC846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4122-DE81-E04D-AED1-916742182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49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3E88E-C6FA-554B-9316-108C85539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A1D89-6154-D14D-B099-EC4B7CB09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8E3226-F448-8846-A1DD-C902A106C7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ECA350-7F9C-7A4E-AEE6-C25705131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58A0-024F-034B-8734-7988630374AA}" type="datetimeFigureOut">
              <a:rPr lang="en-US" smtClean="0"/>
              <a:t>8/28/20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44BA42-C855-5B46-AB7E-84E9ED492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535AFE-4181-B742-B04A-983CA0A57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4122-DE81-E04D-AED1-916742182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0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80960-2851-274A-BE06-D8C037207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B81AEA-AB88-6240-AC0E-E50AA80008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9F83F6-DF7A-7D44-96B8-5BA0B48CAC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77CA92-D2A5-8D49-9A3F-951928A36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C58A0-024F-034B-8734-7988630374AA}" type="datetimeFigureOut">
              <a:rPr lang="en-US" smtClean="0"/>
              <a:t>8/28/20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81641-0706-814C-9106-936BA39B4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FC597F-36FB-4746-B6D8-1CB4559E9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4122-DE81-E04D-AED1-916742182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2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3070DE-D1F6-5A4C-8375-B48F068D5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80EE58-BE58-7D4B-AC1A-C0DACD861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33044-AB3C-D741-997B-D173C6B6E6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C58A0-024F-034B-8734-7988630374AA}" type="datetimeFigureOut">
              <a:rPr lang="en-US" smtClean="0"/>
              <a:t>8/28/20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B59B4-7945-AE44-8D1E-7F9966A5A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8301B-A09B-B143-8386-54B73F5856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24122-DE81-E04D-AED1-916742182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1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0A5F1-8157-E543-9322-68B739C80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3416"/>
          </a:xfrm>
        </p:spPr>
        <p:txBody>
          <a:bodyPr>
            <a:normAutofit fontScale="90000"/>
          </a:bodyPr>
          <a:lstStyle/>
          <a:p>
            <a:r>
              <a:rPr lang="en-US" dirty="0"/>
              <a:t>A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53C4D-C7F5-7C4D-9D8E-43F93FD4A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1540"/>
            <a:ext cx="10515600" cy="550433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  <a:spcBef>
                <a:spcPts val="1600"/>
              </a:spcBef>
            </a:pPr>
            <a:r>
              <a:rPr lang="en-US" dirty="0"/>
              <a:t>Recall that a SEBoK article is generally a survey of a topic, explaining its nature, importance, and structure, what is known and settled, and what is not known and still a research problem. </a:t>
            </a:r>
          </a:p>
          <a:p>
            <a:pPr>
              <a:lnSpc>
                <a:spcPct val="100000"/>
              </a:lnSpc>
              <a:spcBef>
                <a:spcPts val="1600"/>
              </a:spcBef>
            </a:pPr>
            <a:r>
              <a:rPr lang="en-US" dirty="0"/>
              <a:t>Such an article references journal articles, conferences papers, books, standards, videos, and other relatively persistent information that is accessible to the public (sometimes at a cost). Those  references elaborate on points made in the article </a:t>
            </a:r>
          </a:p>
          <a:p>
            <a:pPr>
              <a:lnSpc>
                <a:spcPct val="100000"/>
              </a:lnSpc>
              <a:spcBef>
                <a:spcPts val="1600"/>
              </a:spcBef>
            </a:pPr>
            <a:r>
              <a:rPr lang="en-US" dirty="0"/>
              <a:t>3 specific articles that we </a:t>
            </a:r>
            <a:r>
              <a:rPr lang="en-US"/>
              <a:t>are asking the </a:t>
            </a:r>
            <a:r>
              <a:rPr lang="en-US" dirty="0"/>
              <a:t>SC to write for the spring 2021 SEBoK release that would likely be immediate hits:</a:t>
            </a:r>
          </a:p>
          <a:p>
            <a:pPr marL="971550" lvl="1" indent="-514350">
              <a:lnSpc>
                <a:spcPct val="10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2900" dirty="0"/>
              <a:t>An article describing how to perform verification and validation of a system in which AI is a key element, especially one in which the underlying AI is not very “explainable”</a:t>
            </a:r>
          </a:p>
          <a:p>
            <a:pPr marL="971550" lvl="1" indent="-514350">
              <a:lnSpc>
                <a:spcPct val="10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2900" dirty="0"/>
              <a:t>An implementation example article (Part 7) on SE for either a Space X rocket or a Tesla automobile</a:t>
            </a:r>
          </a:p>
          <a:p>
            <a:pPr marL="971550" lvl="1" indent="-514350">
              <a:lnSpc>
                <a:spcPct val="100000"/>
              </a:lnSpc>
              <a:spcBef>
                <a:spcPts val="1600"/>
              </a:spcBef>
              <a:buFont typeface="+mj-lt"/>
              <a:buAutoNum type="arabicPeriod"/>
            </a:pPr>
            <a:r>
              <a:rPr lang="en-US" sz="2900" dirty="0"/>
              <a:t>An article on Agile SE for the Life Cycle Models section of SE and Management (Part 3/Lifecycle Models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05985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182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 Request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 Pyster</dc:creator>
  <cp:lastModifiedBy>Art Pyster</cp:lastModifiedBy>
  <cp:revision>4</cp:revision>
  <dcterms:created xsi:type="dcterms:W3CDTF">2020-08-28T13:04:51Z</dcterms:created>
  <dcterms:modified xsi:type="dcterms:W3CDTF">2020-08-28T13:19:39Z</dcterms:modified>
</cp:coreProperties>
</file>