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6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136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7457" y="6159501"/>
            <a:ext cx="9144000" cy="698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8F30F1-E6D7-48A7-ABFD-5D9AF5D164E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3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7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7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9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9"/>
            <a:ext cx="38862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7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7"/>
            <a:ext cx="38862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7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825625"/>
            <a:ext cx="3019523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8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7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7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3"/>
            <a:ext cx="38862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6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8313" y="6159500"/>
            <a:ext cx="9144000" cy="6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7B3F3F-2431-40C0-BE14-99863075C7D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4970872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3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F47-5687-4D0A-AEE2-69CE6EFF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2E7AD-13A5-4AE5-9202-1BC73C912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21" y="5797549"/>
            <a:ext cx="1208500" cy="6745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15D6A7-20E3-476C-AA16-3D404FB1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48903F-E997-47FC-9023-11A5377277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Taglin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21" y="5797549"/>
            <a:ext cx="1208500" cy="674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52AFEE-78B7-4E14-8968-7908A0B29B8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7E5456-48E2-4C18-A2E3-8D6DD24DD4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3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FA0E6-81B1-4763-8C92-FB6B77739D0E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21373"/>
            <a:ext cx="7772400" cy="998290"/>
          </a:xfrm>
        </p:spPr>
        <p:txBody>
          <a:bodyPr>
            <a:noAutofit/>
          </a:bodyPr>
          <a:lstStyle/>
          <a:p>
            <a:r>
              <a:rPr lang="en-US" sz="3600" dirty="0"/>
              <a:t>IEEE Systems Council</a:t>
            </a:r>
            <a:br>
              <a:rPr lang="en-US" sz="3600" dirty="0"/>
            </a:br>
            <a:r>
              <a:rPr lang="en-US" sz="3200" dirty="0" smtClean="0"/>
              <a:t>President’s Report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26915"/>
            <a:ext cx="7772400" cy="14537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Vincenzo Piuri</a:t>
            </a:r>
            <a:endParaRPr lang="en-US" dirty="0"/>
          </a:p>
          <a:p>
            <a:endParaRPr lang="en-US" sz="1300" dirty="0"/>
          </a:p>
          <a:p>
            <a:r>
              <a:rPr lang="en-US" dirty="0" smtClean="0"/>
              <a:t>24 April 2020</a:t>
            </a:r>
            <a:endParaRPr lang="en-US" dirty="0"/>
          </a:p>
          <a:p>
            <a:r>
              <a:rPr lang="en-US" dirty="0" smtClean="0"/>
              <a:t>2020 SYSC Spring </a:t>
            </a:r>
            <a:r>
              <a:rPr lang="en-US" dirty="0" err="1" smtClean="0"/>
              <a:t>AdCom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64347-7EB9-4FB8-B116-8BBBB3E66A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8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Directions for 2020 and 2021 </a:t>
            </a:r>
            <a:r>
              <a:rPr lang="en-US" sz="1800" dirty="0"/>
              <a:t>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3"/>
            <a:ext cx="7886700" cy="4938252"/>
          </a:xfrm>
        </p:spPr>
        <p:txBody>
          <a:bodyPr>
            <a:normAutofit/>
          </a:bodyPr>
          <a:lstStyle/>
          <a:p>
            <a:r>
              <a:rPr lang="en-US" dirty="0"/>
              <a:t>Members Services</a:t>
            </a:r>
          </a:p>
          <a:p>
            <a:pPr lvl="1"/>
            <a:r>
              <a:rPr lang="en-US" dirty="0" smtClean="0"/>
              <a:t>Promoting </a:t>
            </a:r>
            <a:r>
              <a:rPr lang="en-US" dirty="0"/>
              <a:t>Chapters and Students Chapters</a:t>
            </a:r>
          </a:p>
          <a:p>
            <a:pPr lvl="1"/>
            <a:r>
              <a:rPr lang="en-US" dirty="0"/>
              <a:t>Local activities in Chapters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services: mentoring, meetups, internships, …</a:t>
            </a:r>
          </a:p>
          <a:p>
            <a:pPr lvl="1"/>
            <a:r>
              <a:rPr lang="en-US" dirty="0"/>
              <a:t>Listen industry professionals and industries</a:t>
            </a:r>
          </a:p>
          <a:p>
            <a:pPr lvl="1"/>
            <a:r>
              <a:rPr lang="en-US" dirty="0" smtClean="0"/>
              <a:t>Awards </a:t>
            </a:r>
            <a:r>
              <a:rPr lang="en-US" dirty="0"/>
              <a:t>and Recognitions</a:t>
            </a:r>
          </a:p>
          <a:p>
            <a:pPr lvl="1"/>
            <a:r>
              <a:rPr lang="en-US" dirty="0" smtClean="0"/>
              <a:t>Cooperation </a:t>
            </a:r>
            <a:r>
              <a:rPr lang="en-US" dirty="0"/>
              <a:t>with SYSC Member Societies and other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Promote Diversities</a:t>
            </a:r>
          </a:p>
          <a:p>
            <a:pPr lvl="1"/>
            <a:r>
              <a:rPr lang="en-US" dirty="0" smtClean="0"/>
              <a:t>Expanding SYSC global </a:t>
            </a:r>
            <a:r>
              <a:rPr lang="en-US" dirty="0"/>
              <a:t>coverage </a:t>
            </a:r>
            <a:r>
              <a:rPr lang="en-US" dirty="0" smtClean="0"/>
              <a:t>worldwide</a:t>
            </a:r>
          </a:p>
          <a:p>
            <a:pPr lvl="2"/>
            <a:r>
              <a:rPr lang="en-US" dirty="0" smtClean="0"/>
              <a:t>Africa, Asia, </a:t>
            </a:r>
            <a:r>
              <a:rPr lang="en-US" dirty="0"/>
              <a:t>Latin </a:t>
            </a:r>
            <a:r>
              <a:rPr lang="en-US" dirty="0" smtClean="0"/>
              <a:t>America</a:t>
            </a:r>
            <a:endParaRPr lang="en-US" dirty="0"/>
          </a:p>
          <a:p>
            <a:pPr lvl="1"/>
            <a:r>
              <a:rPr lang="en-US" dirty="0"/>
              <a:t>WISE – Women in Systems </a:t>
            </a:r>
            <a:r>
              <a:rPr lang="en-US" dirty="0" smtClean="0"/>
              <a:t>Engineering </a:t>
            </a:r>
            <a:r>
              <a:rPr lang="en-US" dirty="0" err="1" smtClean="0"/>
              <a:t>Cmte</a:t>
            </a:r>
            <a:endParaRPr lang="en-US" dirty="0"/>
          </a:p>
          <a:p>
            <a:pPr lvl="1"/>
            <a:r>
              <a:rPr lang="en-US" dirty="0"/>
              <a:t>SYSC Young Professionals Committee </a:t>
            </a:r>
            <a:endParaRPr lang="en-US" dirty="0" smtClean="0"/>
          </a:p>
          <a:p>
            <a:pPr lvl="1"/>
            <a:r>
              <a:rPr lang="en-US" dirty="0" smtClean="0"/>
              <a:t>Promote diversity in the workspace</a:t>
            </a:r>
          </a:p>
          <a:p>
            <a:pPr lvl="1"/>
            <a:r>
              <a:rPr lang="en-US" dirty="0" smtClean="0"/>
              <a:t>Cooperation </a:t>
            </a:r>
            <a:r>
              <a:rPr lang="en-US" dirty="0"/>
              <a:t>with SYSC Member Societies and other institutions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81" y="1424354"/>
            <a:ext cx="28194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31" y="3968997"/>
            <a:ext cx="3283042" cy="14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1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3"/>
            <a:ext cx="7886700" cy="4460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Mission:</a:t>
            </a:r>
          </a:p>
          <a:p>
            <a:r>
              <a:rPr lang="en-US" dirty="0"/>
              <a:t>Foster advancement of knowledge and innovation in </a:t>
            </a:r>
            <a:r>
              <a:rPr lang="en-US" dirty="0" smtClean="0"/>
              <a:t>science, technology, and applications of systems engineering, especially in complex systems and systems-of-systems, </a:t>
            </a:r>
            <a:br>
              <a:rPr lang="en-US" dirty="0" smtClean="0"/>
            </a:br>
            <a:r>
              <a:rPr lang="en-US" dirty="0" smtClean="0"/>
              <a:t>for the benefit of humanity</a:t>
            </a:r>
          </a:p>
          <a:p>
            <a:r>
              <a:rPr lang="en-US" dirty="0" smtClean="0"/>
              <a:t>Promote the activities of </a:t>
            </a:r>
            <a:r>
              <a:rPr lang="en-US" dirty="0"/>
              <a:t>and </a:t>
            </a:r>
            <a:r>
              <a:rPr lang="en-US" dirty="0" smtClean="0"/>
              <a:t>cooperate </a:t>
            </a:r>
            <a:r>
              <a:rPr lang="en-US" dirty="0"/>
              <a:t>with </a:t>
            </a:r>
            <a:r>
              <a:rPr lang="en-US" dirty="0" smtClean="0"/>
              <a:t>the SYSC Member Societies in the area of interest of the Council.</a:t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F17B65-A4C1-4F21-9214-B97A854A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6" y="431893"/>
            <a:ext cx="8449408" cy="553336"/>
          </a:xfrm>
        </p:spPr>
        <p:txBody>
          <a:bodyPr/>
          <a:lstStyle/>
          <a:p>
            <a:r>
              <a:rPr lang="en-US" sz="3200" dirty="0"/>
              <a:t>2020 </a:t>
            </a:r>
            <a:r>
              <a:rPr lang="en-US" sz="3200" dirty="0" smtClean="0"/>
              <a:t>SYSC Member </a:t>
            </a:r>
            <a:r>
              <a:rPr lang="en-US" sz="3200" dirty="0"/>
              <a:t>Society </a:t>
            </a:r>
            <a:r>
              <a:rPr lang="en-US" sz="3200" dirty="0" smtClean="0"/>
              <a:t>&amp; Representatives</a:t>
            </a:r>
            <a:endParaRPr lang="en-US" sz="32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018E7C5-454D-420E-B041-194961ABB50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166534127"/>
              </p:ext>
            </p:extLst>
          </p:nvPr>
        </p:nvGraphicFramePr>
        <p:xfrm>
          <a:off x="347296" y="941269"/>
          <a:ext cx="8449408" cy="489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681">
                  <a:extLst>
                    <a:ext uri="{9D8B030D-6E8A-4147-A177-3AD203B41FA5}">
                      <a16:colId xmlns:a16="http://schemas.microsoft.com/office/drawing/2014/main" val="2746094955"/>
                    </a:ext>
                  </a:extLst>
                </a:gridCol>
                <a:gridCol w="3899727">
                  <a:extLst>
                    <a:ext uri="{9D8B030D-6E8A-4147-A177-3AD203B41FA5}">
                      <a16:colId xmlns:a16="http://schemas.microsoft.com/office/drawing/2014/main" val="1912048279"/>
                    </a:ext>
                  </a:extLst>
                </a:gridCol>
              </a:tblGrid>
              <a:tr h="361064">
                <a:tc>
                  <a:txBody>
                    <a:bodyPr/>
                    <a:lstStyle/>
                    <a:p>
                      <a:r>
                        <a:rPr lang="en-US" dirty="0"/>
                        <a:t>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80501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AESS - Aerospace and Electronic Systems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Robert Lyons </a:t>
                      </a:r>
                      <a:r>
                        <a:rPr lang="en-US" sz="1600" dirty="0"/>
                        <a:t>and Michael Cardinale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83269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CASS – Circuits and Systems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Rajiv Joshi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25840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ComSoc</a:t>
                      </a:r>
                      <a:r>
                        <a:rPr lang="en-US" sz="1600" dirty="0" smtClean="0"/>
                        <a:t> – Communications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Nelson Fonseca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45508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 – Computer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Cecilia Metra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52555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 </a:t>
                      </a:r>
                      <a:r>
                        <a:rPr lang="en-US" sz="1600" dirty="0" err="1" smtClean="0"/>
                        <a:t>Soc</a:t>
                      </a:r>
                      <a:r>
                        <a:rPr lang="en-US" sz="1600" dirty="0" smtClean="0"/>
                        <a:t>* – Consumer Electronics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Chih</a:t>
                      </a:r>
                      <a:r>
                        <a:rPr lang="en-US" sz="1600" dirty="0"/>
                        <a:t>-Peng Fan and Lucio </a:t>
                      </a:r>
                      <a:r>
                        <a:rPr lang="en-US" sz="1600" dirty="0" err="1"/>
                        <a:t>Ciabattoni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92522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/>
                        <a:t>IAS</a:t>
                      </a:r>
                      <a:r>
                        <a:rPr lang="en-US" sz="1600" dirty="0" smtClean="0"/>
                        <a:t>* – Industrial Applications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Georges Zissis and David </a:t>
                      </a:r>
                      <a:r>
                        <a:rPr lang="en-US" sz="1600" dirty="0" err="1"/>
                        <a:t>Eng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11039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IES – Industrial Electronics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Okyay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Kaynak</a:t>
                      </a:r>
                      <a:r>
                        <a:rPr lang="en-US" sz="1600" dirty="0"/>
                        <a:t> and Armando Walter Colombo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3482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IMS – Instrumentation and Measurement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John </a:t>
                      </a:r>
                      <a:r>
                        <a:rPr lang="en-US" sz="1600" dirty="0" err="1"/>
                        <a:t>Schmalzel</a:t>
                      </a:r>
                      <a:r>
                        <a:rPr lang="en-US" sz="1600" dirty="0"/>
                        <a:t> and Ruth Dyer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95942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MTT-S – Microwave Theory and Technology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Nils Pohl and Amir </a:t>
                      </a:r>
                      <a:r>
                        <a:rPr lang="en-US" sz="1600" dirty="0" err="1"/>
                        <a:t>Mortazawi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1556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PES – Power and Energy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Ernie Parker and Jian 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20678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/>
                        <a:t>PSES</a:t>
                      </a:r>
                      <a:r>
                        <a:rPr lang="en-US" sz="1600" dirty="0" smtClean="0"/>
                        <a:t>**  – Product Safety Engineering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561270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/>
                        <a:t>RAS</a:t>
                      </a:r>
                      <a:r>
                        <a:rPr lang="en-US" sz="1600" dirty="0" smtClean="0"/>
                        <a:t>** - Robotics and Automation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Josè</a:t>
                      </a:r>
                      <a:r>
                        <a:rPr lang="en-US" sz="1600" dirty="0" smtClean="0"/>
                        <a:t> Contreras-Vidal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48515"/>
                  </a:ext>
                </a:extLst>
              </a:tr>
              <a:tr h="3480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SMCS – Systems,</a:t>
                      </a:r>
                      <a:r>
                        <a:rPr lang="en-US" sz="1600" baseline="0" dirty="0" smtClean="0"/>
                        <a:t> Man, and Cybernetics Society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Adrian </a:t>
                      </a:r>
                      <a:r>
                        <a:rPr lang="en-US" sz="1600" dirty="0" err="1"/>
                        <a:t>Stoica</a:t>
                      </a:r>
                      <a:r>
                        <a:rPr lang="en-US" sz="1600" dirty="0"/>
                        <a:t> and Ferial El-</a:t>
                      </a:r>
                      <a:r>
                        <a:rPr lang="en-US" sz="1600" dirty="0" err="1"/>
                        <a:t>Hawary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021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C701-58F0-4EE7-8E82-0366C6653F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C465D-A51D-4583-A923-5857FA9344DA}"/>
              </a:ext>
            </a:extLst>
          </p:cNvPr>
          <p:cNvSpPr txBox="1"/>
          <p:nvPr/>
        </p:nvSpPr>
        <p:spPr>
          <a:xfrm>
            <a:off x="1391765" y="6191250"/>
            <a:ext cx="582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*New Society in </a:t>
            </a:r>
            <a:r>
              <a:rPr lang="en-US" sz="1400" i="1" dirty="0" smtClean="0"/>
              <a:t>2020       ** </a:t>
            </a:r>
            <a:r>
              <a:rPr lang="en-US" sz="1400" i="1" dirty="0"/>
              <a:t>Has not </a:t>
            </a:r>
            <a:r>
              <a:rPr lang="en-US" sz="1400" i="1" dirty="0" smtClean="0"/>
              <a:t>yet signed </a:t>
            </a:r>
            <a:r>
              <a:rPr lang="en-US" sz="1400" i="1" dirty="0"/>
              <a:t>2020-2021 MoU</a:t>
            </a:r>
          </a:p>
        </p:txBody>
      </p:sp>
    </p:spTree>
    <p:extLst>
      <p:ext uri="{BB962C8B-B14F-4D97-AF65-F5344CB8AC3E}">
        <p14:creationId xmlns:p14="http://schemas.microsoft.com/office/powerpoint/2010/main" val="733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F17B65-A4C1-4F21-9214-B97A854A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93"/>
            <a:ext cx="7886700" cy="553336"/>
          </a:xfrm>
        </p:spPr>
        <p:txBody>
          <a:bodyPr/>
          <a:lstStyle/>
          <a:p>
            <a:r>
              <a:rPr lang="en-US" dirty="0"/>
              <a:t>2020 Systems Council Officers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018E7C5-454D-420E-B041-194961ABB50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19001604"/>
              </p:ext>
            </p:extLst>
          </p:nvPr>
        </p:nvGraphicFramePr>
        <p:xfrm>
          <a:off x="628650" y="1012053"/>
          <a:ext cx="78867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138">
                  <a:extLst>
                    <a:ext uri="{9D8B030D-6E8A-4147-A177-3AD203B41FA5}">
                      <a16:colId xmlns:a16="http://schemas.microsoft.com/office/drawing/2014/main" val="2746094955"/>
                    </a:ext>
                  </a:extLst>
                </a:gridCol>
                <a:gridCol w="2984562">
                  <a:extLst>
                    <a:ext uri="{9D8B030D-6E8A-4147-A177-3AD203B41FA5}">
                      <a16:colId xmlns:a16="http://schemas.microsoft.com/office/drawing/2014/main" val="1912048279"/>
                    </a:ext>
                  </a:extLst>
                </a:gridCol>
              </a:tblGrid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80501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Vincenzo </a:t>
                      </a:r>
                      <a:r>
                        <a:rPr lang="en-US" dirty="0" err="1"/>
                        <a:t>Piuri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83269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Past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Stephanie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25840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VP Conferences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</a:t>
                      </a:r>
                      <a:r>
                        <a:rPr lang="en-US" dirty="0" err="1" smtClean="0"/>
                        <a:t>Rassa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45508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VP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Jeffrey </a:t>
                      </a:r>
                      <a:r>
                        <a:rPr lang="en-US" dirty="0"/>
                        <a:t>Rubin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12788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VP </a:t>
                      </a:r>
                      <a:r>
                        <a:rPr lang="en-US" dirty="0" smtClean="0"/>
                        <a:t>Members </a:t>
                      </a:r>
                      <a:r>
                        <a:rPr lang="en-US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Marco Parvis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14996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VP Publications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Paolo Carbone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52555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VP Technical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 Holt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348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Richard </a:t>
                      </a:r>
                      <a:r>
                        <a:rPr lang="en-US" dirty="0"/>
                        <a:t>Hochberg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1556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</a:t>
                      </a:r>
                      <a:r>
                        <a:rPr lang="en-US" dirty="0" err="1" smtClean="0"/>
                        <a:t>Rassa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206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C701-58F0-4EE7-8E82-0366C6653F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F17B65-A4C1-4F21-9214-B97A854A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93"/>
            <a:ext cx="7886700" cy="553336"/>
          </a:xfrm>
        </p:spPr>
        <p:txBody>
          <a:bodyPr/>
          <a:lstStyle/>
          <a:p>
            <a:r>
              <a:rPr lang="en-US" dirty="0"/>
              <a:t>2020 Systems Council Committee Chairs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018E7C5-454D-420E-B041-194961ABB50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643849974"/>
              </p:ext>
            </p:extLst>
          </p:nvPr>
        </p:nvGraphicFramePr>
        <p:xfrm>
          <a:off x="628650" y="1012053"/>
          <a:ext cx="78867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128">
                  <a:extLst>
                    <a:ext uri="{9D8B030D-6E8A-4147-A177-3AD203B41FA5}">
                      <a16:colId xmlns:a16="http://schemas.microsoft.com/office/drawing/2014/main" val="2746094955"/>
                    </a:ext>
                  </a:extLst>
                </a:gridCol>
                <a:gridCol w="3926572">
                  <a:extLst>
                    <a:ext uri="{9D8B030D-6E8A-4147-A177-3AD203B41FA5}">
                      <a16:colId xmlns:a16="http://schemas.microsoft.com/office/drawing/2014/main" val="1912048279"/>
                    </a:ext>
                  </a:extLst>
                </a:gridCol>
              </a:tblGrid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80501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Constitution &amp; 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Richard </a:t>
                      </a:r>
                      <a:r>
                        <a:rPr lang="en-US" sz="1800" dirty="0"/>
                        <a:t>Hochberg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565700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Distinguished Lecturer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Stephanie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96910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Fellows Evaluation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John </a:t>
                      </a:r>
                      <a:r>
                        <a:rPr lang="en-US" sz="1800" dirty="0" err="1"/>
                        <a:t>Schmalzel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6366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Finance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Jeffrey </a:t>
                      </a:r>
                      <a:r>
                        <a:rPr lang="en-US" sz="1800" dirty="0"/>
                        <a:t>Rubin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75753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Meetings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</a:t>
                      </a:r>
                      <a:r>
                        <a:rPr lang="en-US" sz="1800" dirty="0" err="1" smtClean="0"/>
                        <a:t>Rassa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4770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Member Services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Marco Parvis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081447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Nominations &amp; Appointments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Stephanie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633595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Publications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Paolo Carbone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83269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Standards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Steve Holt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00217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sz="1800" dirty="0"/>
                        <a:t>Young Professional Representative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James Ritchie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348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AdHoc</a:t>
                      </a:r>
                      <a:r>
                        <a:rPr lang="en-US" sz="1800" dirty="0"/>
                        <a:t> Awards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Stephen Dyer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9594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AdHoc</a:t>
                      </a:r>
                      <a:r>
                        <a:rPr lang="en-US" sz="1800" dirty="0" smtClean="0"/>
                        <a:t> Women in Systems Engineering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Stephanie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4941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C701-58F0-4EE7-8E82-0366C6653F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F17B65-A4C1-4F21-9214-B97A854A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93"/>
            <a:ext cx="7886700" cy="553336"/>
          </a:xfrm>
        </p:spPr>
        <p:txBody>
          <a:bodyPr anchor="t"/>
          <a:lstStyle/>
          <a:p>
            <a:r>
              <a:rPr lang="en-US" dirty="0"/>
              <a:t>2020 Systems Council </a:t>
            </a:r>
            <a:r>
              <a:rPr lang="en-US" dirty="0" smtClean="0"/>
              <a:t>Representatives in Other Committees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018E7C5-454D-420E-B041-194961ABB50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113210503"/>
              </p:ext>
            </p:extLst>
          </p:nvPr>
        </p:nvGraphicFramePr>
        <p:xfrm>
          <a:off x="483579" y="1394516"/>
          <a:ext cx="801418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846">
                  <a:extLst>
                    <a:ext uri="{9D8B030D-6E8A-4147-A177-3AD203B41FA5}">
                      <a16:colId xmlns:a16="http://schemas.microsoft.com/office/drawing/2014/main" val="2746094955"/>
                    </a:ext>
                  </a:extLst>
                </a:gridCol>
                <a:gridCol w="3266342">
                  <a:extLst>
                    <a:ext uri="{9D8B030D-6E8A-4147-A177-3AD203B41FA5}">
                      <a16:colId xmlns:a16="http://schemas.microsoft.com/office/drawing/2014/main" val="1912048279"/>
                    </a:ext>
                  </a:extLst>
                </a:gridCol>
              </a:tblGrid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Appointment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80501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BKCASE Governing </a:t>
                      </a:r>
                      <a:r>
                        <a:rPr lang="en-US" dirty="0" smtClean="0"/>
                        <a:t>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Stephanie White &amp; </a:t>
                      </a:r>
                      <a:r>
                        <a:rPr lang="en-US" dirty="0" smtClean="0"/>
                        <a:t>Robert </a:t>
                      </a:r>
                      <a:r>
                        <a:rPr lang="en-US" dirty="0" err="1" smtClean="0"/>
                        <a:t>Rassa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83269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 Transportation Electrification </a:t>
                      </a:r>
                      <a:r>
                        <a:rPr lang="en-US" dirty="0" smtClean="0"/>
                        <a:t>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Lyons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52555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IEEE-USA Committee on Transportation and Aerospace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</a:t>
                      </a:r>
                      <a:r>
                        <a:rPr lang="en-US" dirty="0" err="1" smtClean="0"/>
                        <a:t>Rassa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11039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IEEE-USA Research &amp; Development Policy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Lyons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348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IEEE-USA Artificial Intelligence and Autonomous Systems Policy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Adrian </a:t>
                      </a:r>
                      <a:r>
                        <a:rPr lang="en-US" dirty="0" err="1"/>
                        <a:t>Stoica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9594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IEEE-USA Energy Policy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Ernie Parker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1556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 European Public Policy Committee: Modeling Energy Futures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Bruno Meyer &amp; </a:t>
                      </a:r>
                      <a:r>
                        <a:rPr lang="en-US" dirty="0" err="1"/>
                        <a:t>Gérald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Sanchis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20678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 smtClean="0"/>
                        <a:t>IEEE WIE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Stephanie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21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C701-58F0-4EE7-8E82-0366C6653F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F17B65-A4C1-4F21-9214-B97A854A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93"/>
            <a:ext cx="7886700" cy="553336"/>
          </a:xfrm>
        </p:spPr>
        <p:txBody>
          <a:bodyPr anchor="t"/>
          <a:lstStyle/>
          <a:p>
            <a:r>
              <a:rPr lang="en-US" dirty="0"/>
              <a:t>2020 Systems Council </a:t>
            </a:r>
            <a:r>
              <a:rPr lang="en-US" dirty="0" smtClean="0"/>
              <a:t>Representatives in Other Committees (cont’d)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018E7C5-454D-420E-B041-194961ABB50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853218722"/>
              </p:ext>
            </p:extLst>
          </p:nvPr>
        </p:nvGraphicFramePr>
        <p:xfrm>
          <a:off x="483579" y="1394516"/>
          <a:ext cx="801418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846">
                  <a:extLst>
                    <a:ext uri="{9D8B030D-6E8A-4147-A177-3AD203B41FA5}">
                      <a16:colId xmlns:a16="http://schemas.microsoft.com/office/drawing/2014/main" val="2746094955"/>
                    </a:ext>
                  </a:extLst>
                </a:gridCol>
                <a:gridCol w="3266342">
                  <a:extLst>
                    <a:ext uri="{9D8B030D-6E8A-4147-A177-3AD203B41FA5}">
                      <a16:colId xmlns:a16="http://schemas.microsoft.com/office/drawing/2014/main" val="1912048279"/>
                    </a:ext>
                  </a:extLst>
                </a:gridCol>
              </a:tblGrid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Appointment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80501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 European Public Policy Committee (EPPC): Position Statement on Power-To-Gas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Franco </a:t>
                      </a:r>
                      <a:r>
                        <a:rPr lang="en-US" dirty="0" err="1"/>
                        <a:t>Cotana</a:t>
                      </a:r>
                      <a:r>
                        <a:rPr lang="en-US" dirty="0"/>
                        <a:t> &amp; Federico Rossi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83269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 Transactions on Big Data (TBD) Representative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Paolo Carbone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290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 Future Directions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Adrian </a:t>
                      </a:r>
                      <a:r>
                        <a:rPr lang="en-US" dirty="0" err="1"/>
                        <a:t>Stoica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52555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IEEE Division X N&amp;A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Stephanie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11039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TAB Finance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</a:t>
                      </a:r>
                      <a:r>
                        <a:rPr lang="en-US" dirty="0" err="1" smtClean="0"/>
                        <a:t>Rassa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348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TAB Strategic Planning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</a:t>
                      </a:r>
                      <a:r>
                        <a:rPr lang="en-US" dirty="0" err="1" smtClean="0"/>
                        <a:t>Rassa</a:t>
                      </a:r>
                      <a:r>
                        <a:rPr lang="en-US" dirty="0" smtClean="0"/>
                        <a:t> &amp; Vincenzo </a:t>
                      </a:r>
                      <a:r>
                        <a:rPr lang="en-US" dirty="0"/>
                        <a:t>Piuri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95942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TAB Periodicals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Paolo Carbone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1556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TAB Awards and Recognition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Okyay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Kaynak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20678"/>
                  </a:ext>
                </a:extLst>
              </a:tr>
              <a:tr h="215358">
                <a:tc>
                  <a:txBody>
                    <a:bodyPr/>
                    <a:lstStyle/>
                    <a:p>
                      <a:r>
                        <a:rPr lang="en-US" dirty="0"/>
                        <a:t>TAB/PSPB Products and Services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Adrian </a:t>
                      </a:r>
                      <a:r>
                        <a:rPr lang="en-US" dirty="0" err="1"/>
                        <a:t>Stoica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21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C701-58F0-4EE7-8E82-0366C6653F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00" y="1208942"/>
            <a:ext cx="2494487" cy="1657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Directions for 2020 and 2021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3"/>
            <a:ext cx="7886700" cy="4896712"/>
          </a:xfrm>
        </p:spPr>
        <p:txBody>
          <a:bodyPr>
            <a:normAutofit/>
          </a:bodyPr>
          <a:lstStyle/>
          <a:p>
            <a:r>
              <a:rPr lang="en-US" dirty="0" smtClean="0"/>
              <a:t>Continuing Education</a:t>
            </a:r>
          </a:p>
          <a:p>
            <a:pPr lvl="1"/>
            <a:r>
              <a:rPr lang="en-US" dirty="0" err="1" smtClean="0"/>
              <a:t>Adhoc</a:t>
            </a:r>
            <a:r>
              <a:rPr lang="en-US" dirty="0" smtClean="0"/>
              <a:t> Education Committee</a:t>
            </a:r>
          </a:p>
          <a:p>
            <a:pPr lvl="1"/>
            <a:r>
              <a:rPr lang="en-US" dirty="0" smtClean="0"/>
              <a:t>SYSC Educational Program</a:t>
            </a:r>
          </a:p>
          <a:p>
            <a:pPr lvl="1"/>
            <a:r>
              <a:rPr lang="en-US" dirty="0" smtClean="0"/>
              <a:t>SYSC in the IEEE Learning Library</a:t>
            </a:r>
          </a:p>
          <a:p>
            <a:pPr lvl="1"/>
            <a:r>
              <a:rPr lang="en-US" dirty="0"/>
              <a:t>Cooperation with SYSC </a:t>
            </a:r>
            <a:r>
              <a:rPr lang="en-US" dirty="0" smtClean="0"/>
              <a:t>Member Societies and other institutions</a:t>
            </a:r>
          </a:p>
          <a:p>
            <a:r>
              <a:rPr lang="en-US" dirty="0" smtClean="0"/>
              <a:t>Technical Activities</a:t>
            </a:r>
          </a:p>
          <a:p>
            <a:pPr lvl="1"/>
            <a:r>
              <a:rPr lang="en-US" dirty="0" smtClean="0"/>
              <a:t>Expand the technical committees to involve more volunteers worldwide</a:t>
            </a:r>
          </a:p>
          <a:p>
            <a:pPr lvl="1"/>
            <a:r>
              <a:rPr lang="en-US" dirty="0" smtClean="0"/>
              <a:t>Add new technical committees in the field of interest of SYSC Member Societies</a:t>
            </a:r>
          </a:p>
          <a:p>
            <a:pPr lvl="1"/>
            <a:r>
              <a:rPr lang="en-US" dirty="0" smtClean="0"/>
              <a:t>Add new technical committees in interdisciplinary areas relevant to researchers and industry professionals in the field of interest of SYSC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96" y="4793274"/>
            <a:ext cx="2578344" cy="17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Directions for 2020 and 2021 </a:t>
            </a:r>
            <a:r>
              <a:rPr lang="en-US" sz="1800" dirty="0" smtClean="0"/>
              <a:t>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3"/>
            <a:ext cx="7886700" cy="4896712"/>
          </a:xfrm>
        </p:spPr>
        <p:txBody>
          <a:bodyPr>
            <a:normAutofit/>
          </a:bodyPr>
          <a:lstStyle/>
          <a:p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New conferences to address emerging technical needs</a:t>
            </a:r>
          </a:p>
          <a:p>
            <a:pPr lvl="1"/>
            <a:r>
              <a:rPr lang="en-US" dirty="0" smtClean="0"/>
              <a:t>New conferences to address needs in new geographical areas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700" dirty="0" smtClean="0"/>
          </a:p>
          <a:p>
            <a:endParaRPr lang="en-US" dirty="0" smtClean="0"/>
          </a:p>
          <a:p>
            <a:r>
              <a:rPr lang="en-US" dirty="0" smtClean="0"/>
              <a:t>Publications</a:t>
            </a:r>
            <a:endParaRPr lang="en-US" dirty="0"/>
          </a:p>
          <a:p>
            <a:pPr lvl="1"/>
            <a:r>
              <a:rPr lang="en-US" dirty="0" smtClean="0"/>
              <a:t>Support and publicize the </a:t>
            </a:r>
            <a:r>
              <a:rPr lang="en-US" dirty="0"/>
              <a:t>IEEE Systems Journal </a:t>
            </a:r>
            <a:endParaRPr lang="en-US" dirty="0" smtClean="0"/>
          </a:p>
          <a:p>
            <a:pPr lvl="1"/>
            <a:r>
              <a:rPr lang="en-US" dirty="0" smtClean="0"/>
              <a:t>Special issues in the IEEE Systems Journal</a:t>
            </a:r>
          </a:p>
          <a:p>
            <a:pPr lvl="1"/>
            <a:r>
              <a:rPr lang="en-US" dirty="0" smtClean="0"/>
              <a:t>Promote the IEEE Journal on Miniaturization for Air and Space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6" b="5023"/>
          <a:stretch/>
        </p:blipFill>
        <p:spPr>
          <a:xfrm>
            <a:off x="2875990" y="2449739"/>
            <a:ext cx="2960153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8" b="4227"/>
          <a:stretch/>
        </p:blipFill>
        <p:spPr>
          <a:xfrm>
            <a:off x="5910654" y="2290044"/>
            <a:ext cx="3026664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86" y="5182087"/>
            <a:ext cx="944639" cy="1222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54" y="5292968"/>
            <a:ext cx="957471" cy="1239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61" y="5195275"/>
            <a:ext cx="957472" cy="123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36" y="5133796"/>
            <a:ext cx="940985" cy="12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95395"/>
      </p:ext>
    </p:extLst>
  </p:cSld>
  <p:clrMapOvr>
    <a:masterClrMapping/>
  </p:clrMapOvr>
</p:sld>
</file>

<file path=ppt/theme/theme1.xml><?xml version="1.0" encoding="utf-8"?>
<a:theme xmlns:a="http://schemas.openxmlformats.org/drawingml/2006/main" name="IEEE SC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C Template" id="{A5B3FA8A-C4AC-46E0-B60A-A521DC20E911}" vid="{5233A342-BF21-46C2-B5B3-60409B8AB4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Sensors Council Template</Template>
  <TotalTime>344</TotalTime>
  <Words>675</Words>
  <Application>Microsoft Office PowerPoint</Application>
  <PresentationFormat>On-screen Show (4:3)</PresentationFormat>
  <Paragraphs>173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LucidaGrande</vt:lpstr>
      <vt:lpstr>Wingdings</vt:lpstr>
      <vt:lpstr>IEEE SC Template</vt:lpstr>
      <vt:lpstr>IEEE Systems Council President’s Report</vt:lpstr>
      <vt:lpstr>Welcome!</vt:lpstr>
      <vt:lpstr>2020 SYSC Member Society &amp; Representatives</vt:lpstr>
      <vt:lpstr>2020 Systems Council Officers</vt:lpstr>
      <vt:lpstr>2020 Systems Council Committee Chairs</vt:lpstr>
      <vt:lpstr>2020 Systems Council Representatives in Other Committees</vt:lpstr>
      <vt:lpstr>2020 Systems Council Representatives in Other Committees (cont’d)</vt:lpstr>
      <vt:lpstr>Strategic Directions for 2020 and 2021</vt:lpstr>
      <vt:lpstr>Strategic Directions for 2020 and 2021 (cont’d)</vt:lpstr>
      <vt:lpstr>Strategic Directions for 2020 and 2021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Sensors Council &lt;&lt;Report’s Name&gt;&gt;</dc:title>
  <dc:creator>Brooke Johnson</dc:creator>
  <cp:lastModifiedBy>Vincenzo Piuri</cp:lastModifiedBy>
  <cp:revision>24</cp:revision>
  <dcterms:created xsi:type="dcterms:W3CDTF">2020-02-18T14:58:53Z</dcterms:created>
  <dcterms:modified xsi:type="dcterms:W3CDTF">2020-04-14T13:07:27Z</dcterms:modified>
</cp:coreProperties>
</file>