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7" r:id="rId2"/>
    <p:sldId id="271" r:id="rId3"/>
    <p:sldId id="472" r:id="rId4"/>
    <p:sldId id="269" r:id="rId5"/>
    <p:sldId id="262" r:id="rId6"/>
    <p:sldId id="265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8F0506-C504-48E8-A462-762335E0DB1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DC1A72-195B-4330-8287-A51AECA21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57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cklace&#10;&#10;Description automatically generated">
            <a:extLst>
              <a:ext uri="{FF2B5EF4-FFF2-40B4-BE49-F238E27FC236}">
                <a16:creationId xmlns:a16="http://schemas.microsoft.com/office/drawing/2014/main" id="{D527BE5E-9AE9-4705-804D-F5F5DB765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9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D466-98E4-4591-B691-9487944F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1B2C2-B28A-4289-80C5-D36AF6DC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38F87-FA44-4454-88AC-AACF0718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22B62-6E67-46C9-8E60-C1731F3C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0F60E-6F02-454A-A1D3-4F4AE6D2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82F6B-41CA-4065-B364-8D5143C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1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0312-30E2-4915-A6CD-B137F152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ADC2D-1BFE-476F-96A8-5477B18E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D438B-C15B-41D3-8458-2B874E10B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612A-A41D-4DAD-AC72-1B85593B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6DAC4-BCFC-4965-B9F1-7ECC81AE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D76CE-0001-449E-B549-1413AA2CA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AA05D-3E96-4A54-A699-9DAEF341D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95EE3-4E38-4936-865C-73445294F2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CA7E-C502-4A62-A138-8970A774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B6D11-9EA4-4A25-B711-D8486422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6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monitor&#10;&#10;Description automatically generated">
            <a:extLst>
              <a:ext uri="{FF2B5EF4-FFF2-40B4-BE49-F238E27FC236}">
                <a16:creationId xmlns:a16="http://schemas.microsoft.com/office/drawing/2014/main" id="{F7C15606-C310-40E6-B245-C56476D46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FC8D-FAC4-4880-9373-C4D5AD99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2219A-6810-4BBB-BB70-7005CC1E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5C51-B209-4AF4-A68D-B977A22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980-8E73-44A4-A6C0-9FC92EA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0794-8A42-43BE-A706-169A361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3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BF33-0809-4FC2-8ADA-2D2F34A0D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D3BB-E229-4CFF-8881-519668E2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5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3A2F-B27D-4CE5-88ED-B23A8AF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41687-F5D4-4762-9801-4DBD4A46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3931A-5804-4D91-8B12-F6202087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8FE9C-0D24-46A8-B8BB-3C7AADD4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45FFE-81AF-4BA3-9594-A5B9D9E4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618E-C1FF-4406-B935-6E356D52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733F-1457-4881-A03B-9AB48809B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BBB4B-C73A-43E4-A0E1-4A1AD263C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E5ACB-3737-465C-9046-2B615FBB2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1206-A400-4104-8090-D58A159D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D62CD-16D6-4D1C-98B8-E2D83871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1018-601A-48D0-81AB-5726FB28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0EA12-77DD-4DA8-87FD-944D7E046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12C12-81E3-4EC1-AC98-E5C3BB503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5DD1-A8A7-4C6A-9A75-0DCF4B246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AF422-393A-403B-96E5-F9D80C2C9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CBCC8A-E3F9-47FE-9412-1451A74E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8B493-3800-4240-A0E8-1727624C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124BC-FB28-4147-9741-E91E2C78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1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2450-776F-4F03-A967-CA91BE87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0A3305-DBD3-419B-9ADD-486F2F381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12F86-C5BF-48A3-B662-E2B45C93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9FFFE-ED73-47A2-AD33-3BF4A1E6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9C3614-C6F7-418D-93A1-479FC2D3F1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33FD9-3AB7-40DC-9347-AB762839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4B5FB-C298-4E3E-9403-46CA2016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F9F1-ADEA-43FA-843B-403AB26F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9FB9A-D2A1-4AE9-A254-6C639E38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8BAC1-A068-4411-BE9A-417483ADF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E8495-3FBC-4322-A034-048B13E88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D6CDE-1993-4DA6-97C4-CD04F189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2E51F-634B-49C0-9CA1-7BB3452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3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necklace&#10;&#10;Description automatically generated">
            <a:extLst>
              <a:ext uri="{FF2B5EF4-FFF2-40B4-BE49-F238E27FC236}">
                <a16:creationId xmlns:a16="http://schemas.microsoft.com/office/drawing/2014/main" id="{43253E22-6A49-444C-A7B6-5406DD36CD2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i_kvtmgtyx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ie.ieee.org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131C-F095-48E5-8B44-E138AD540F6F}"/>
              </a:ext>
            </a:extLst>
          </p:cNvPr>
          <p:cNvSpPr>
            <a:spLocks noGrp="1"/>
          </p:cNvSpPr>
          <p:nvPr/>
        </p:nvSpPr>
        <p:spPr>
          <a:xfrm>
            <a:off x="4542176" y="1689724"/>
            <a:ext cx="6881887" cy="998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>
                <a:solidFill>
                  <a:srgbClr val="0C70AC"/>
                </a:solidFill>
              </a:rPr>
              <a:t>IEEE Systems Council</a:t>
            </a:r>
            <a:br>
              <a:rPr lang="en-US" sz="3600" dirty="0">
                <a:solidFill>
                  <a:srgbClr val="0C70AC"/>
                </a:solidFill>
              </a:rPr>
            </a:br>
            <a:r>
              <a:rPr lang="en-US" sz="3200" dirty="0">
                <a:solidFill>
                  <a:srgbClr val="0C70AC"/>
                </a:solidFill>
              </a:rPr>
              <a:t>Women in Systems Engineering (</a:t>
            </a:r>
            <a:r>
              <a:rPr lang="en-US" sz="3200" dirty="0" err="1">
                <a:solidFill>
                  <a:srgbClr val="0C70AC"/>
                </a:solidFill>
              </a:rPr>
              <a:t>WiSE</a:t>
            </a:r>
            <a:r>
              <a:rPr lang="en-US" sz="3200" dirty="0">
                <a:solidFill>
                  <a:srgbClr val="0C70AC"/>
                </a:solidFill>
              </a:rPr>
              <a:t>)</a:t>
            </a:r>
            <a:endParaRPr lang="en-US" sz="3600" dirty="0">
              <a:solidFill>
                <a:srgbClr val="0C70A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FB642-C925-470D-A2D9-02A0B8114332}"/>
              </a:ext>
            </a:extLst>
          </p:cNvPr>
          <p:cNvSpPr>
            <a:spLocks noGrp="1"/>
          </p:cNvSpPr>
          <p:nvPr/>
        </p:nvSpPr>
        <p:spPr>
          <a:xfrm>
            <a:off x="4542176" y="2895266"/>
            <a:ext cx="6881887" cy="145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None/>
              <a:defRPr sz="2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Holly A. H. Handley, PhD, PE</a:t>
            </a:r>
          </a:p>
          <a:p>
            <a:endParaRPr lang="en-US" sz="1300" dirty="0"/>
          </a:p>
          <a:p>
            <a:r>
              <a:rPr lang="en-US" dirty="0"/>
              <a:t>April 29,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F1ACD-6B03-49FE-B32B-650777DD78CB}"/>
              </a:ext>
            </a:extLst>
          </p:cNvPr>
          <p:cNvSpPr txBox="1"/>
          <p:nvPr/>
        </p:nvSpPr>
        <p:spPr>
          <a:xfrm>
            <a:off x="4542176" y="4556286"/>
            <a:ext cx="6816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Focus on promoting women systems engineers and systems scientists, </a:t>
            </a:r>
          </a:p>
          <a:p>
            <a:r>
              <a:rPr lang="en-US" i="1" dirty="0"/>
              <a:t>and inspiring others to pursue a systems-centric career. </a:t>
            </a:r>
          </a:p>
        </p:txBody>
      </p:sp>
    </p:spTree>
    <p:extLst>
      <p:ext uri="{BB962C8B-B14F-4D97-AF65-F5344CB8AC3E}">
        <p14:creationId xmlns:p14="http://schemas.microsoft.com/office/powerpoint/2010/main" val="2162698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BD02-8CD2-4C04-A30F-EB982D782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3123"/>
            <a:ext cx="10515600" cy="717565"/>
          </a:xfrm>
        </p:spPr>
        <p:txBody>
          <a:bodyPr/>
          <a:lstStyle/>
          <a:p>
            <a:r>
              <a:rPr lang="en-US" dirty="0" err="1"/>
              <a:t>WiSE</a:t>
            </a:r>
            <a:r>
              <a:rPr lang="en-US" dirty="0"/>
              <a:t> Leadership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FA2E-D42B-403B-8E77-F0F0B8D1D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Chair: Holly Handley, Old Dominion University, Norfolk, VA USA</a:t>
            </a:r>
          </a:p>
          <a:p>
            <a:r>
              <a:rPr lang="en-US" dirty="0"/>
              <a:t>Advisory Board: </a:t>
            </a:r>
          </a:p>
          <a:p>
            <a:pPr lvl="1"/>
            <a:r>
              <a:rPr lang="en-US" dirty="0"/>
              <a:t>Stephanie White, Long Island University – Post Campus, USA</a:t>
            </a:r>
          </a:p>
          <a:p>
            <a:pPr lvl="1"/>
            <a:r>
              <a:rPr lang="en-US" dirty="0"/>
              <a:t>Kanika Singh, </a:t>
            </a:r>
            <a:r>
              <a:rPr lang="en-US" b="0" i="0" dirty="0">
                <a:solidFill>
                  <a:srgbClr val="222222"/>
                </a:solidFill>
                <a:effectLst/>
              </a:rPr>
              <a:t>American Bureau of Shipping, South Korea</a:t>
            </a:r>
            <a:endParaRPr lang="en-US" dirty="0"/>
          </a:p>
          <a:p>
            <a:pPr lvl="1"/>
            <a:r>
              <a:rPr lang="en-US" dirty="0"/>
              <a:t>Bozenna Pasik-Duncan, University of Kansas, USA</a:t>
            </a:r>
          </a:p>
          <a:p>
            <a:pPr lvl="1"/>
            <a:r>
              <a:rPr lang="en-US" dirty="0"/>
              <a:t>Rosa Delgado, President, IPv6 Council Peru, Peru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05C36-5843-4937-9FC5-611EB8DB8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537541"/>
            <a:ext cx="762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2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0235EB-2304-4C53-AD6C-7196CF0C1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2624"/>
            <a:ext cx="10515600" cy="642895"/>
          </a:xfrm>
        </p:spPr>
        <p:txBody>
          <a:bodyPr/>
          <a:lstStyle/>
          <a:p>
            <a:r>
              <a:rPr lang="en-US" dirty="0"/>
              <a:t>Membership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5541E7-ACB1-4164-BBCD-CC3A1FA5F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040" y="1585519"/>
            <a:ext cx="9191920" cy="4351338"/>
          </a:xfrm>
        </p:spPr>
        <p:txBody>
          <a:bodyPr/>
          <a:lstStyle/>
          <a:p>
            <a:pPr lvl="0"/>
            <a:r>
              <a:rPr lang="en-US" dirty="0"/>
              <a:t>Regions 1–7 (USA &amp; Canada) - 36</a:t>
            </a:r>
          </a:p>
          <a:p>
            <a:pPr lvl="0"/>
            <a:r>
              <a:rPr lang="en-US" dirty="0"/>
              <a:t>Region 8 (Africa, Europe, Middle East) - 19</a:t>
            </a:r>
          </a:p>
          <a:p>
            <a:pPr lvl="0"/>
            <a:r>
              <a:rPr lang="en-US" dirty="0"/>
              <a:t>Region 9 (Latin America) - 7</a:t>
            </a:r>
          </a:p>
          <a:p>
            <a:pPr lvl="0"/>
            <a:r>
              <a:rPr lang="en-US" dirty="0"/>
              <a:t>Region 10 (Asia and Pacific) - 46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819D34-3642-49E2-8067-4FFD54041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040" y="3610966"/>
            <a:ext cx="5009817" cy="2147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55B8A0-72DF-4B95-A326-C8D15647FEB2}"/>
              </a:ext>
            </a:extLst>
          </p:cNvPr>
          <p:cNvSpPr txBox="1"/>
          <p:nvPr/>
        </p:nvSpPr>
        <p:spPr>
          <a:xfrm>
            <a:off x="1165493" y="6002258"/>
            <a:ext cx="9690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i="1" dirty="0"/>
              <a:t>IEEE System Council members interested in participating in the </a:t>
            </a:r>
            <a:r>
              <a:rPr lang="en-US" i="1" dirty="0" err="1"/>
              <a:t>WiSE</a:t>
            </a:r>
            <a:r>
              <a:rPr lang="en-US" i="1" dirty="0"/>
              <a:t> Community.</a:t>
            </a:r>
          </a:p>
        </p:txBody>
      </p:sp>
    </p:spTree>
    <p:extLst>
      <p:ext uri="{BB962C8B-B14F-4D97-AF65-F5344CB8AC3E}">
        <p14:creationId xmlns:p14="http://schemas.microsoft.com/office/powerpoint/2010/main" val="113382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32AAE-9F48-4327-BE5B-0597A310A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6954"/>
            <a:ext cx="10515600" cy="893734"/>
          </a:xfrm>
        </p:spPr>
        <p:txBody>
          <a:bodyPr/>
          <a:lstStyle/>
          <a:p>
            <a:r>
              <a:rPr lang="en-US" dirty="0" err="1"/>
              <a:t>WiSE</a:t>
            </a:r>
            <a:r>
              <a:rPr lang="en-US" dirty="0"/>
              <a:t> Charter Highlights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DFFEF-F85C-4588-97DB-8623FA28A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27558"/>
          </a:xfrm>
        </p:spPr>
        <p:txBody>
          <a:bodyPr/>
          <a:lstStyle/>
          <a:p>
            <a:pPr lvl="0"/>
            <a:r>
              <a:rPr lang="en-US" dirty="0"/>
              <a:t>Build a database of women interested in </a:t>
            </a:r>
            <a:r>
              <a:rPr lang="en-US" dirty="0" err="1"/>
              <a:t>WiSE</a:t>
            </a:r>
            <a:endParaRPr lang="en-US" dirty="0"/>
          </a:p>
          <a:p>
            <a:pPr lvl="0"/>
            <a:r>
              <a:rPr lang="en-US" dirty="0"/>
              <a:t>Nominate </a:t>
            </a:r>
            <a:r>
              <a:rPr lang="en-US" dirty="0" err="1"/>
              <a:t>WiSE</a:t>
            </a:r>
            <a:r>
              <a:rPr lang="en-US" dirty="0"/>
              <a:t> women for IEEE awards</a:t>
            </a:r>
          </a:p>
          <a:p>
            <a:pPr lvl="0"/>
            <a:r>
              <a:rPr lang="en-US" dirty="0"/>
              <a:t>Build </a:t>
            </a:r>
            <a:r>
              <a:rPr lang="en-US" dirty="0" err="1"/>
              <a:t>WiSE</a:t>
            </a:r>
            <a:r>
              <a:rPr lang="en-US" dirty="0"/>
              <a:t> networks at IEEE conferences</a:t>
            </a:r>
          </a:p>
          <a:p>
            <a:pPr lvl="0"/>
            <a:r>
              <a:rPr lang="en-US" dirty="0"/>
              <a:t>Participate with Local Chapters &amp; Students</a:t>
            </a:r>
          </a:p>
          <a:p>
            <a:pPr lvl="0"/>
            <a:r>
              <a:rPr lang="en-US" dirty="0"/>
              <a:t>Participate in IEEE WIE Events</a:t>
            </a:r>
          </a:p>
          <a:p>
            <a:pPr lvl="0"/>
            <a:r>
              <a:rPr lang="en-US" dirty="0"/>
              <a:t>Encourage publication in Journals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EEB046-DB10-47E4-96DA-AB951B42A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855" y="796954"/>
            <a:ext cx="1812023" cy="1701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26F55F-A443-4EC8-95C5-3F0AB5B64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7821" y="2651210"/>
            <a:ext cx="1828088" cy="17013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2E6F14-FCAA-4B98-9AF9-35E9A15F2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283" y="4601068"/>
            <a:ext cx="1905165" cy="175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14F7ED-88AC-41AF-BA0A-EDB42C7B88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082" y="5478968"/>
            <a:ext cx="1982917" cy="83408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A6318A-B529-4AC6-8A6C-1BF4E739F9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241" y="4981042"/>
            <a:ext cx="2553522" cy="1403966"/>
          </a:xfrm>
          <a:prstGeom prst="rect">
            <a:avLst/>
          </a:prstGeom>
          <a:ln>
            <a:solidFill>
              <a:srgbClr val="7030A0"/>
            </a:solidFill>
          </a:ln>
        </p:spPr>
      </p:pic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F1B228A-B5B6-4FC4-B060-D95B9BAE42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34000" y="3878531"/>
          <a:ext cx="1880041" cy="2506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8" imgW="5657783" imgH="7543680" progId="Acrobat.Document.DC">
                  <p:embed/>
                </p:oleObj>
              </mc:Choice>
              <mc:Fallback>
                <p:oleObj name="Acrobat Document" r:id="rId8" imgW="5657783" imgH="7543680" progId="Acrobat.Document.DC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BF1B228A-B5B6-4FC4-B060-D95B9BAE4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34000" y="3878531"/>
                        <a:ext cx="1880041" cy="250647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758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20B96-8FB0-4584-A19C-5E7C79739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1178"/>
            <a:ext cx="10515600" cy="759510"/>
          </a:xfrm>
        </p:spPr>
        <p:txBody>
          <a:bodyPr/>
          <a:lstStyle/>
          <a:p>
            <a:r>
              <a:rPr lang="en-US" dirty="0"/>
              <a:t>Activity Interest Area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70239FED-53DC-422C-8EEF-F16E9CB3132E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2" y="1582492"/>
            <a:ext cx="9529893" cy="49670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AAB371-9DF5-4614-82DF-7A4D1915ABBA}"/>
              </a:ext>
            </a:extLst>
          </p:cNvPr>
          <p:cNvSpPr txBox="1"/>
          <p:nvPr/>
        </p:nvSpPr>
        <p:spPr>
          <a:xfrm>
            <a:off x="1487648" y="6049562"/>
            <a:ext cx="8386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Strengthen our </a:t>
            </a:r>
            <a:r>
              <a:rPr lang="en-US" i="1" dirty="0" err="1"/>
              <a:t>WiSE</a:t>
            </a:r>
            <a:r>
              <a:rPr lang="en-US" i="1" dirty="0"/>
              <a:t> network and provide educational and mentoring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3696141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01994-5469-40E7-B1BA-22C2BFB8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352"/>
            <a:ext cx="10515600" cy="666721"/>
          </a:xfrm>
        </p:spPr>
        <p:txBody>
          <a:bodyPr/>
          <a:lstStyle/>
          <a:p>
            <a:r>
              <a:rPr lang="en-US" dirty="0"/>
              <a:t>2022 - Women in Systems Engineering (</a:t>
            </a:r>
            <a:r>
              <a:rPr lang="en-US" dirty="0" err="1"/>
              <a:t>WiSE</a:t>
            </a:r>
            <a:r>
              <a:rPr lang="en-US" dirty="0"/>
              <a:t>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AACA4C-EFAD-4117-B71A-0C4BC3D0D293}"/>
              </a:ext>
            </a:extLst>
          </p:cNvPr>
          <p:cNvGraphicFramePr>
            <a:graphicFrameLocks noGrp="1"/>
          </p:cNvGraphicFramePr>
          <p:nvPr/>
        </p:nvGraphicFramePr>
        <p:xfrm>
          <a:off x="569753" y="1941187"/>
          <a:ext cx="10515600" cy="3058414"/>
        </p:xfrm>
        <a:graphic>
          <a:graphicData uri="http://schemas.openxmlformats.org/drawingml/2006/table">
            <a:tbl>
              <a:tblPr firstRow="1" firstCol="1" bandRow="1"/>
              <a:tblGrid>
                <a:gridCol w="1292603">
                  <a:extLst>
                    <a:ext uri="{9D8B030D-6E8A-4147-A177-3AD203B41FA5}">
                      <a16:colId xmlns:a16="http://schemas.microsoft.com/office/drawing/2014/main" val="1655072157"/>
                    </a:ext>
                  </a:extLst>
                </a:gridCol>
                <a:gridCol w="2046914">
                  <a:extLst>
                    <a:ext uri="{9D8B030D-6E8A-4147-A177-3AD203B41FA5}">
                      <a16:colId xmlns:a16="http://schemas.microsoft.com/office/drawing/2014/main" val="1530908818"/>
                    </a:ext>
                  </a:extLst>
                </a:gridCol>
                <a:gridCol w="1593908">
                  <a:extLst>
                    <a:ext uri="{9D8B030D-6E8A-4147-A177-3AD203B41FA5}">
                      <a16:colId xmlns:a16="http://schemas.microsoft.com/office/drawing/2014/main" val="2814137904"/>
                    </a:ext>
                  </a:extLst>
                </a:gridCol>
                <a:gridCol w="2592198">
                  <a:extLst>
                    <a:ext uri="{9D8B030D-6E8A-4147-A177-3AD203B41FA5}">
                      <a16:colId xmlns:a16="http://schemas.microsoft.com/office/drawing/2014/main" val="1289810519"/>
                    </a:ext>
                  </a:extLst>
                </a:gridCol>
                <a:gridCol w="2989977">
                  <a:extLst>
                    <a:ext uri="{9D8B030D-6E8A-4147-A177-3AD203B41FA5}">
                      <a16:colId xmlns:a16="http://schemas.microsoft.com/office/drawing/2014/main" val="40504219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Calendar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93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Event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Speaker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93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Title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778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Quarter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93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Wed, Feb 23 11am ET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Welcome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Saminah Chaudhry, Systems Engineer at Texas Instruments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93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Functions of a Systems Engineer in the Semiconductor industry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469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en-US" sz="1600" baseline="30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nd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Quarter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93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Wed, April 27 11am ET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SYSCON Conference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Shamsnaz Bhada, Worchester Polytechnic Institute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93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Model Centric Framework and Approach for Complex Systems Policy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142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  <a:r>
                        <a:rPr lang="en-US" sz="16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rd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Quarter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93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Fri, Sept 16 TBD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11493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2"/>
                        </a:rPr>
                        <a:t>https://wie.ieee.org/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11493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wie25seminarseries/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WIE Extraordinary Women Series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Holly Handley, Old Dominion University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93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From Human Views to Human Readiness Levels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236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  <a:r>
                        <a:rPr lang="en-US" sz="16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Quarter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93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Wed Oct 26 11AM ET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ISSE Conference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Cynthia Burham, University of Texas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93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Women and Intellectual Property (tentative title)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046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73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327</Words>
  <Application>Microsoft Office PowerPoint</Application>
  <PresentationFormat>Widescreen</PresentationFormat>
  <Paragraphs>56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LucidaGrande</vt:lpstr>
      <vt:lpstr>Office Theme</vt:lpstr>
      <vt:lpstr>Acrobat Document</vt:lpstr>
      <vt:lpstr>PowerPoint Presentation</vt:lpstr>
      <vt:lpstr>WiSE Leadership</vt:lpstr>
      <vt:lpstr>Membership</vt:lpstr>
      <vt:lpstr>WiSE Charter Highlights</vt:lpstr>
      <vt:lpstr>Activity Interest Area</vt:lpstr>
      <vt:lpstr>2022 - Women in Systems Engineering (WiSE)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Handley, Holly A.</cp:lastModifiedBy>
  <cp:revision>21</cp:revision>
  <cp:lastPrinted>2022-03-31T19:23:03Z</cp:lastPrinted>
  <dcterms:created xsi:type="dcterms:W3CDTF">2020-06-23T20:53:44Z</dcterms:created>
  <dcterms:modified xsi:type="dcterms:W3CDTF">2022-04-12T17:40:17Z</dcterms:modified>
</cp:coreProperties>
</file>