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7" r:id="rId2"/>
    <p:sldId id="259" r:id="rId3"/>
    <p:sldId id="263" r:id="rId4"/>
    <p:sldId id="264" r:id="rId5"/>
    <p:sldId id="260" r:id="rId6"/>
    <p:sldId id="265" r:id="rId7"/>
    <p:sldId id="261"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44" autoAdjust="0"/>
    <p:restoredTop sz="94660"/>
  </p:normalViewPr>
  <p:slideViewPr>
    <p:cSldViewPr snapToGrid="0">
      <p:cViewPr varScale="1">
        <p:scale>
          <a:sx n="81" d="100"/>
          <a:sy n="81" d="100"/>
        </p:scale>
        <p:origin x="126"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08F0506-C504-48E8-A462-762335E0DB1E}" type="datetimeFigureOut">
              <a:rPr lang="en-US" smtClean="0"/>
              <a:t>4/28/2022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5DC1A72-195B-4330-8287-A51AECA2186E}" type="slidenum">
              <a:rPr lang="en-US" smtClean="0"/>
              <a:t>‹#›</a:t>
            </a:fld>
            <a:endParaRPr lang="en-US" dirty="0"/>
          </a:p>
        </p:txBody>
      </p:sp>
    </p:spTree>
    <p:extLst>
      <p:ext uri="{BB962C8B-B14F-4D97-AF65-F5344CB8AC3E}">
        <p14:creationId xmlns:p14="http://schemas.microsoft.com/office/powerpoint/2010/main" val="4383578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pic>
        <p:nvPicPr>
          <p:cNvPr id="3" name="Picture 2" descr="A close up of a necklace&#10;&#10;Description automatically generated">
            <a:extLst>
              <a:ext uri="{FF2B5EF4-FFF2-40B4-BE49-F238E27FC236}">
                <a16:creationId xmlns:a16="http://schemas.microsoft.com/office/drawing/2014/main" id="{D527BE5E-9AE9-4705-804D-F5F5DB7650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4221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741963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800263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357042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2187782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52101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4033509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2008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4/28/2022</a:t>
            </a:fld>
            <a:endParaRPr lang="en-US" dirty="0"/>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dirty="0"/>
          </a:p>
        </p:txBody>
      </p:sp>
    </p:spTree>
    <p:extLst>
      <p:ext uri="{BB962C8B-B14F-4D97-AF65-F5344CB8AC3E}">
        <p14:creationId xmlns:p14="http://schemas.microsoft.com/office/powerpoint/2010/main" val="17724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necklace&#10;&#10;Description automatically generated">
            <a:extLst>
              <a:ext uri="{FF2B5EF4-FFF2-40B4-BE49-F238E27FC236}">
                <a16:creationId xmlns:a16="http://schemas.microsoft.com/office/drawing/2014/main" id="{43253E22-6A49-444C-A7B6-5406DD36CD2A}"/>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542176" y="1689724"/>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rgbClr val="0C70AC"/>
                </a:solidFill>
              </a:rPr>
              <a:t>IEEE Systems Council</a:t>
            </a:r>
            <a:br>
              <a:rPr lang="en-US" sz="3600" dirty="0">
                <a:solidFill>
                  <a:srgbClr val="0C70AC"/>
                </a:solidFill>
              </a:rPr>
            </a:br>
            <a:r>
              <a:rPr lang="en-US" sz="3600" dirty="0">
                <a:solidFill>
                  <a:srgbClr val="0C70AC"/>
                </a:solidFill>
              </a:rPr>
              <a:t>VP </a:t>
            </a:r>
            <a:r>
              <a:rPr lang="en-US" sz="3200" dirty="0">
                <a:solidFill>
                  <a:srgbClr val="0C70AC"/>
                </a:solidFill>
              </a:rPr>
              <a:t>Member Services</a:t>
            </a:r>
            <a:endParaRPr lang="en-US" sz="3600" dirty="0">
              <a:solidFill>
                <a:srgbClr val="0C70AC"/>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542176" y="2895266"/>
            <a:ext cx="6881887" cy="145376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Stephanie M. White</a:t>
            </a:r>
            <a:endParaRPr lang="en-US" sz="1300" dirty="0"/>
          </a:p>
          <a:p>
            <a:r>
              <a:rPr lang="en-US" dirty="0"/>
              <a:t>4/29/2022</a:t>
            </a:r>
          </a:p>
        </p:txBody>
      </p:sp>
    </p:spTree>
    <p:extLst>
      <p:ext uri="{BB962C8B-B14F-4D97-AF65-F5344CB8AC3E}">
        <p14:creationId xmlns:p14="http://schemas.microsoft.com/office/powerpoint/2010/main" val="216269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824753"/>
            <a:ext cx="8983291" cy="83002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Main Activities </a:t>
            </a:r>
            <a:r>
              <a:rPr lang="en-US" dirty="0"/>
              <a:t>Support 2022 SysC Strategic Plan</a:t>
            </a:r>
          </a:p>
          <a:p>
            <a:r>
              <a:rPr lang="en-US" sz="2400" dirty="0">
                <a:solidFill>
                  <a:srgbClr val="0C70AC"/>
                </a:solidFill>
              </a:rPr>
              <a:t>(DL, WISE, YP addressed elsewhere)</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654782"/>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LucidaGrande" panose="020B0600040502020204" pitchFamily="34" charset="0"/>
              <a:buChar char="▸"/>
            </a:pPr>
            <a:r>
              <a:rPr lang="en-US" sz="2400" dirty="0"/>
              <a:t>Chapters Committee: Create new SysC Chapters and support 12 Regular, 10 Joint, &amp; 7 Student Chapters in Regions 1, 2, &amp; 5 – 10. Hold Chapters Summit.</a:t>
            </a:r>
          </a:p>
          <a:p>
            <a:pPr lvl="1"/>
            <a:r>
              <a:rPr lang="en-US" sz="2000" dirty="0"/>
              <a:t> Chair: Fabrice Labeau</a:t>
            </a:r>
          </a:p>
          <a:p>
            <a:r>
              <a:rPr lang="en-US" sz="2400" dirty="0"/>
              <a:t>Senior Members Committee: Support SysC participants &amp; members of our Member Societies to upgrade their IEEE membership status. </a:t>
            </a:r>
          </a:p>
          <a:p>
            <a:pPr lvl="1"/>
            <a:r>
              <a:rPr lang="en-US" sz="2000" dirty="0"/>
              <a:t>Chair: Walt Downing</a:t>
            </a:r>
          </a:p>
          <a:p>
            <a:r>
              <a:rPr lang="en-US" sz="2400" dirty="0"/>
              <a:t>Industry &amp; Industry Professionals Committee: Determine how to best serve Industry using a survey. Act based on what we learn.</a:t>
            </a:r>
          </a:p>
          <a:p>
            <a:pPr lvl="1"/>
            <a:r>
              <a:rPr lang="en-US" sz="2000" dirty="0"/>
              <a:t>Chair: Ernie Parker</a:t>
            </a:r>
          </a:p>
          <a:p>
            <a:r>
              <a:rPr lang="en-US" sz="2400" dirty="0"/>
              <a:t>Diversity &amp; Inclusion Committee: Promote D &amp; I and review Systems Council activities and events to ensure conformance with IEEE standards.</a:t>
            </a:r>
          </a:p>
          <a:p>
            <a:pPr lvl="1"/>
            <a:r>
              <a:rPr lang="en-US" sz="2000" dirty="0"/>
              <a:t>Chair: Bozenna Pasik-Duncan</a:t>
            </a:r>
          </a:p>
        </p:txBody>
      </p:sp>
    </p:spTree>
    <p:extLst>
      <p:ext uri="{BB962C8B-B14F-4D97-AF65-F5344CB8AC3E}">
        <p14:creationId xmlns:p14="http://schemas.microsoft.com/office/powerpoint/2010/main" val="761282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AD824-1084-0E4C-A7E8-7BA588F9CB68}"/>
              </a:ext>
            </a:extLst>
          </p:cNvPr>
          <p:cNvSpPr>
            <a:spLocks noGrp="1"/>
          </p:cNvSpPr>
          <p:nvPr>
            <p:ph type="title"/>
          </p:nvPr>
        </p:nvSpPr>
        <p:spPr>
          <a:xfrm>
            <a:off x="838200" y="976184"/>
            <a:ext cx="10515600" cy="714504"/>
          </a:xfrm>
        </p:spPr>
        <p:txBody>
          <a:bodyPr/>
          <a:lstStyle/>
          <a:p>
            <a:r>
              <a:rPr lang="en-US" sz="3400" b="1" dirty="0">
                <a:solidFill>
                  <a:srgbClr val="0C70AC"/>
                </a:solidFill>
                <a:latin typeface="+mn-lt"/>
              </a:rPr>
              <a:t>Main Activities (continued)</a:t>
            </a:r>
            <a:endParaRPr lang="en-US" sz="3400" b="1" dirty="0">
              <a:latin typeface="+mn-lt"/>
            </a:endParaRPr>
          </a:p>
        </p:txBody>
      </p:sp>
      <p:sp>
        <p:nvSpPr>
          <p:cNvPr id="3" name="Content Placeholder 2">
            <a:extLst>
              <a:ext uri="{FF2B5EF4-FFF2-40B4-BE49-F238E27FC236}">
                <a16:creationId xmlns:a16="http://schemas.microsoft.com/office/drawing/2014/main" id="{5CB63AE5-138F-1341-98E4-361DB6A9F015}"/>
              </a:ext>
            </a:extLst>
          </p:cNvPr>
          <p:cNvSpPr>
            <a:spLocks noGrp="1"/>
          </p:cNvSpPr>
          <p:nvPr>
            <p:ph idx="1"/>
          </p:nvPr>
        </p:nvSpPr>
        <p:spPr>
          <a:xfrm>
            <a:off x="838200" y="1690688"/>
            <a:ext cx="10515600" cy="4488678"/>
          </a:xfrm>
        </p:spPr>
        <p:txBody>
          <a:bodyPr/>
          <a:lstStyle/>
          <a:p>
            <a:pPr>
              <a:buClr>
                <a:srgbClr val="0C70AC"/>
              </a:buClr>
              <a:buFont typeface="Wingdings" pitchFamily="2" charset="2"/>
              <a:buChar char="§"/>
            </a:pPr>
            <a:r>
              <a:rPr lang="en-US" sz="2400" dirty="0"/>
              <a:t>Cooperation with IEEE Entities: Find opportunities and manage relationships.</a:t>
            </a:r>
          </a:p>
          <a:p>
            <a:pPr lvl="1">
              <a:buClr>
                <a:srgbClr val="0C70AC"/>
              </a:buClr>
              <a:buFontTx/>
              <a:buChar char="-"/>
            </a:pPr>
            <a:r>
              <a:rPr lang="en-US" sz="2000" dirty="0"/>
              <a:t>Committee Chair: Aylin Yener</a:t>
            </a:r>
          </a:p>
          <a:p>
            <a:pPr lvl="1">
              <a:buClr>
                <a:srgbClr val="0C70AC"/>
              </a:buClr>
              <a:buFontTx/>
              <a:buChar char="-"/>
            </a:pPr>
            <a:r>
              <a:rPr lang="en-US" sz="2000" dirty="0"/>
              <a:t>Subcommittees - Member Societies Chair: Aylin Yener, Participants Chair: Ernie Parker, Other IEEE Efforts Chair: Adrian Stoica</a:t>
            </a:r>
            <a:endParaRPr lang="en-US" dirty="0"/>
          </a:p>
          <a:p>
            <a:pPr>
              <a:buClr>
                <a:srgbClr val="0C70AC"/>
              </a:buClr>
              <a:buFont typeface="Wingdings" pitchFamily="2" charset="2"/>
              <a:buChar char="§"/>
            </a:pPr>
            <a:r>
              <a:rPr lang="en-US" sz="2400" dirty="0"/>
              <a:t>Cooperation with Non-IEEE Entities: Find opportunities for interaction for the benefit of SysC &amp; humanity at large.</a:t>
            </a:r>
          </a:p>
          <a:p>
            <a:pPr lvl="1">
              <a:buFontTx/>
              <a:buChar char="-"/>
            </a:pPr>
            <a:r>
              <a:rPr lang="en-US" sz="2000" dirty="0"/>
              <a:t>Committee Chair: Armando Walter Colombo</a:t>
            </a:r>
          </a:p>
          <a:p>
            <a:pPr lvl="1">
              <a:buFontTx/>
              <a:buChar char="-"/>
            </a:pPr>
            <a:r>
              <a:rPr lang="en-US" sz="2000" dirty="0"/>
              <a:t>Subcommittees -  Systems Societies Chair: Tom Lanzisero, Research Centers Chair: Georges Zissis, Government Chair: Armando Walter Colombo, Universities Chair: Prasanta Ghosh</a:t>
            </a:r>
          </a:p>
          <a:p>
            <a:pPr>
              <a:buClr>
                <a:srgbClr val="0C70AC"/>
              </a:buClr>
              <a:buFont typeface="Wingdings" pitchFamily="2" charset="2"/>
              <a:buChar char="§"/>
            </a:pPr>
            <a:r>
              <a:rPr lang="en-US" sz="2400" dirty="0"/>
              <a:t>Life Members Committee (New): Support and enlist a life members community</a:t>
            </a:r>
          </a:p>
          <a:p>
            <a:pPr marL="457200" lvl="1" indent="0">
              <a:buClr>
                <a:srgbClr val="0C70AC"/>
              </a:buClr>
              <a:buNone/>
            </a:pPr>
            <a:r>
              <a:rPr lang="en-US" dirty="0"/>
              <a:t>- </a:t>
            </a:r>
            <a:r>
              <a:rPr lang="en-US" sz="2000" dirty="0"/>
              <a:t>Chair: Walt Downing</a:t>
            </a:r>
          </a:p>
          <a:p>
            <a:endParaRPr lang="en-US" dirty="0"/>
          </a:p>
        </p:txBody>
      </p:sp>
    </p:spTree>
    <p:extLst>
      <p:ext uri="{BB962C8B-B14F-4D97-AF65-F5344CB8AC3E}">
        <p14:creationId xmlns:p14="http://schemas.microsoft.com/office/powerpoint/2010/main" val="752602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FFC940-1C69-ED4B-B843-8D82FBA39326}"/>
              </a:ext>
            </a:extLst>
          </p:cNvPr>
          <p:cNvSpPr>
            <a:spLocks noGrp="1"/>
          </p:cNvSpPr>
          <p:nvPr>
            <p:ph type="title"/>
          </p:nvPr>
        </p:nvSpPr>
        <p:spPr>
          <a:xfrm>
            <a:off x="838200" y="878541"/>
            <a:ext cx="10515600" cy="947084"/>
          </a:xfrm>
        </p:spPr>
        <p:txBody>
          <a:bodyPr/>
          <a:lstStyle/>
          <a:p>
            <a:r>
              <a:rPr lang="en-US" sz="3400" b="1" dirty="0">
                <a:solidFill>
                  <a:srgbClr val="0C70AC"/>
                </a:solidFill>
                <a:latin typeface="+mn-lt"/>
              </a:rPr>
              <a:t>Projects, and Opportunities for Collaboration</a:t>
            </a:r>
            <a:br>
              <a:rPr lang="en-US" dirty="0">
                <a:solidFill>
                  <a:srgbClr val="0C70AC"/>
                </a:solidFill>
              </a:rPr>
            </a:br>
            <a:endParaRPr lang="en-US" dirty="0"/>
          </a:p>
        </p:txBody>
      </p:sp>
      <p:sp>
        <p:nvSpPr>
          <p:cNvPr id="5" name="Content Placeholder 4">
            <a:extLst>
              <a:ext uri="{FF2B5EF4-FFF2-40B4-BE49-F238E27FC236}">
                <a16:creationId xmlns:a16="http://schemas.microsoft.com/office/drawing/2014/main" id="{EF69D688-4825-CB4A-AB79-213D526B9C21}"/>
              </a:ext>
            </a:extLst>
          </p:cNvPr>
          <p:cNvSpPr>
            <a:spLocks noGrp="1"/>
          </p:cNvSpPr>
          <p:nvPr>
            <p:ph idx="1"/>
          </p:nvPr>
        </p:nvSpPr>
        <p:spPr/>
        <p:txBody>
          <a:bodyPr/>
          <a:lstStyle/>
          <a:p>
            <a:pPr>
              <a:buClr>
                <a:srgbClr val="0C70AC"/>
              </a:buClr>
              <a:buFont typeface="Wingdings" pitchFamily="2" charset="2"/>
              <a:buChar char="§"/>
            </a:pPr>
            <a:r>
              <a:rPr lang="en-US" dirty="0"/>
              <a:t>Chapters</a:t>
            </a:r>
          </a:p>
          <a:p>
            <a:pPr lvl="1">
              <a:buClr>
                <a:srgbClr val="0C70AC"/>
              </a:buClr>
              <a:buFont typeface="Wingdings" pitchFamily="2" charset="2"/>
              <a:buChar char="§"/>
            </a:pPr>
            <a:r>
              <a:rPr lang="en-US" dirty="0"/>
              <a:t>Organize Chapters Summit associated with ISSE 2022, October, Austria.</a:t>
            </a:r>
          </a:p>
          <a:p>
            <a:pPr lvl="1">
              <a:buClr>
                <a:srgbClr val="0C70AC"/>
              </a:buClr>
              <a:buFont typeface="Wingdings" pitchFamily="2" charset="2"/>
              <a:buChar char="§"/>
            </a:pPr>
            <a:r>
              <a:rPr lang="en-US" dirty="0"/>
              <a:t>Two joint chapters were created by contacting 43 existing chapters of the Nanotechnology &amp; Sensors Councils. Ten more are in discussion.</a:t>
            </a:r>
          </a:p>
          <a:p>
            <a:pPr lvl="1">
              <a:buClr>
                <a:srgbClr val="0C70AC"/>
              </a:buClr>
              <a:buFont typeface="Wingdings" pitchFamily="2" charset="2"/>
              <a:buChar char="§"/>
            </a:pPr>
            <a:r>
              <a:rPr lang="en-US" dirty="0"/>
              <a:t>Proposed: Create new chapters with higher grade members by reviewing systems engineering university programs for cross-coverage with 70 sections that have a large number of Council participants.</a:t>
            </a:r>
          </a:p>
          <a:p>
            <a:pPr lvl="2">
              <a:buClr>
                <a:srgbClr val="0C70AC"/>
              </a:buClr>
              <a:buFont typeface="Wingdings" pitchFamily="2" charset="2"/>
              <a:buChar char="§"/>
            </a:pPr>
            <a:r>
              <a:rPr lang="en-US" dirty="0"/>
              <a:t>Individuals in these chapters could mentor student branch chapters in the local university</a:t>
            </a:r>
          </a:p>
          <a:p>
            <a:pPr lvl="2">
              <a:buClr>
                <a:srgbClr val="0C70AC"/>
              </a:buClr>
              <a:buFont typeface="Wingdings" pitchFamily="2" charset="2"/>
              <a:buChar char="§"/>
            </a:pPr>
            <a:r>
              <a:rPr lang="en-US" dirty="0"/>
              <a:t>Chapters Committee would appreciate one or more volunteers to support the proposed project</a:t>
            </a:r>
          </a:p>
          <a:p>
            <a:pPr marL="457200" lvl="1" indent="0">
              <a:buNone/>
            </a:pPr>
            <a:endParaRPr lang="en-US" dirty="0"/>
          </a:p>
        </p:txBody>
      </p:sp>
    </p:spTree>
    <p:extLst>
      <p:ext uri="{BB962C8B-B14F-4D97-AF65-F5344CB8AC3E}">
        <p14:creationId xmlns:p14="http://schemas.microsoft.com/office/powerpoint/2010/main" val="368312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012958"/>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Projects, and Opportunities for Collaboration</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963407" y="1853947"/>
            <a:ext cx="9999024" cy="457949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2400" dirty="0"/>
              <a:t>DL Committee would appreciate recommendations for DL speakers and is looking for experts in certain systems related topics to review DL applications.</a:t>
            </a:r>
          </a:p>
          <a:p>
            <a:pPr lvl="0"/>
            <a:r>
              <a:rPr lang="en-US" sz="2400" dirty="0"/>
              <a:t>Committee on Diversity and Inclusion is planning a Panel on Best Practices in Diversity, Inclusion, Equity and Ethics. The committee will also review data, already collected by the IEEE TAB Committee on DI, and make important inferences for SysC.</a:t>
            </a:r>
          </a:p>
          <a:p>
            <a:pPr lvl="0"/>
            <a:r>
              <a:rPr lang="en-US" sz="2400" dirty="0"/>
              <a:t>Senior Members Committee has an ongoing project to support Members to advance their IEEE member status. They also plan to support mentoring with the new Life Members Committee, and are looking for potential Mentors and Mentees.</a:t>
            </a:r>
          </a:p>
          <a:p>
            <a:r>
              <a:rPr lang="en-US" sz="2400" dirty="0"/>
              <a:t>Industry and Industry Professionals Committee has developed a draft survey which they plan to finalize, distribute, and review to learn how SysC can improve industry interest and attract and support industry members.</a:t>
            </a:r>
          </a:p>
          <a:p>
            <a:endParaRPr lang="en-US" dirty="0"/>
          </a:p>
        </p:txBody>
      </p:sp>
    </p:spTree>
    <p:extLst>
      <p:ext uri="{BB962C8B-B14F-4D97-AF65-F5344CB8AC3E}">
        <p14:creationId xmlns:p14="http://schemas.microsoft.com/office/powerpoint/2010/main" val="282269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5AB96C-7E6C-884E-A905-ED0EBD0DD3A6}"/>
              </a:ext>
            </a:extLst>
          </p:cNvPr>
          <p:cNvSpPr>
            <a:spLocks noGrp="1"/>
          </p:cNvSpPr>
          <p:nvPr>
            <p:ph type="title"/>
          </p:nvPr>
        </p:nvSpPr>
        <p:spPr>
          <a:xfrm>
            <a:off x="838200" y="960846"/>
            <a:ext cx="10515600" cy="602483"/>
          </a:xfrm>
        </p:spPr>
        <p:txBody>
          <a:bodyPr/>
          <a:lstStyle/>
          <a:p>
            <a:r>
              <a:rPr lang="en-US" sz="3400" b="1" dirty="0">
                <a:solidFill>
                  <a:srgbClr val="0C70AC"/>
                </a:solidFill>
                <a:latin typeface="+mn-lt"/>
              </a:rPr>
              <a:t>Projects, and Opportunities for Collaboration</a:t>
            </a:r>
            <a:endParaRPr lang="en-US" dirty="0"/>
          </a:p>
        </p:txBody>
      </p:sp>
      <p:sp>
        <p:nvSpPr>
          <p:cNvPr id="5" name="Content Placeholder 4">
            <a:extLst>
              <a:ext uri="{FF2B5EF4-FFF2-40B4-BE49-F238E27FC236}">
                <a16:creationId xmlns:a16="http://schemas.microsoft.com/office/drawing/2014/main" id="{9263F1AE-A801-B349-B9E1-27351A2B9AB0}"/>
              </a:ext>
            </a:extLst>
          </p:cNvPr>
          <p:cNvSpPr>
            <a:spLocks noGrp="1"/>
          </p:cNvSpPr>
          <p:nvPr>
            <p:ph idx="1"/>
          </p:nvPr>
        </p:nvSpPr>
        <p:spPr/>
        <p:txBody>
          <a:bodyPr/>
          <a:lstStyle/>
          <a:p>
            <a:pPr lvl="0"/>
            <a:r>
              <a:rPr lang="en-US" sz="2400" dirty="0"/>
              <a:t>Cooperation Committee, IEEE Entities, is proposing to distribute monthly by email a bundled list of community events, activities, and items of interest to Member Societies. </a:t>
            </a:r>
          </a:p>
          <a:p>
            <a:pPr lvl="0"/>
            <a:r>
              <a:rPr lang="en-US" sz="2400" dirty="0"/>
              <a:t>Cooperation Committee, Non-IEEE Entities, is Identifying points of contact within each potential non-IEEE stakeholder organization. A goal is to collect and disseminate information regarding important IEEE systems engineering activities.</a:t>
            </a:r>
          </a:p>
          <a:p>
            <a:pPr lvl="0"/>
            <a:r>
              <a:rPr lang="en-US" sz="2400" dirty="0"/>
              <a:t>The new Life Members Committee is proposing three subcommittees and needs AdCom and Participant volunteers: (1) a mentoring committee working together with the Senior Members Committee, (2) a committee creating an archive of systems engineering history and (3) a committee cooperating with the SysC Awards Committee to sponsor an LMC stepstone award.</a:t>
            </a:r>
          </a:p>
          <a:p>
            <a:pPr marL="0" indent="0">
              <a:buNone/>
            </a:pPr>
            <a:endParaRPr lang="en-US" dirty="0"/>
          </a:p>
        </p:txBody>
      </p:sp>
    </p:spTree>
    <p:extLst>
      <p:ext uri="{BB962C8B-B14F-4D97-AF65-F5344CB8AC3E}">
        <p14:creationId xmlns:p14="http://schemas.microsoft.com/office/powerpoint/2010/main" val="128717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BAB76B3-D2D7-4587-8C49-BE97BC3F7749}"/>
              </a:ext>
            </a:extLst>
          </p:cNvPr>
          <p:cNvSpPr>
            <a:spLocks noGrp="1"/>
          </p:cNvSpPr>
          <p:nvPr/>
        </p:nvSpPr>
        <p:spPr>
          <a:xfrm>
            <a:off x="963407" y="1101446"/>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r>
              <a:rPr lang="en-US" dirty="0">
                <a:solidFill>
                  <a:srgbClr val="0C70AC"/>
                </a:solidFill>
              </a:rPr>
              <a:t>Motion(s)</a:t>
            </a:r>
          </a:p>
        </p:txBody>
      </p:sp>
      <p:sp>
        <p:nvSpPr>
          <p:cNvPr id="6" name="Text Placeholder 2">
            <a:extLst>
              <a:ext uri="{FF2B5EF4-FFF2-40B4-BE49-F238E27FC236}">
                <a16:creationId xmlns:a16="http://schemas.microsoft.com/office/drawing/2014/main" id="{AEA58944-5545-4118-979B-D9E64B47EF7E}"/>
              </a:ext>
            </a:extLst>
          </p:cNvPr>
          <p:cNvSpPr>
            <a:spLocks noGrp="1"/>
          </p:cNvSpPr>
          <p:nvPr/>
        </p:nvSpPr>
        <p:spPr>
          <a:xfrm>
            <a:off x="892671" y="1875718"/>
            <a:ext cx="9999024" cy="45794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The Life Members Committee moves to add $2,000 USD to the 2023 budget to support an IEEE Systems Council stepstone award and a bronze plaque.</a:t>
            </a:r>
          </a:p>
          <a:p>
            <a:pPr marL="0" indent="0">
              <a:buNone/>
            </a:pPr>
            <a:endParaRPr lang="en-US" sz="2400" i="1" dirty="0">
              <a:solidFill>
                <a:srgbClr val="FF0000"/>
              </a:solidFill>
            </a:endParaRPr>
          </a:p>
          <a:p>
            <a:r>
              <a:rPr lang="en-US" sz="2400" dirty="0"/>
              <a:t>Pros: </a:t>
            </a:r>
          </a:p>
          <a:p>
            <a:pPr lvl="1"/>
            <a:r>
              <a:rPr lang="en-US" sz="2400" dirty="0"/>
              <a:t>Good visibility for Systems Council,  Supports Systems Engineering</a:t>
            </a:r>
          </a:p>
          <a:p>
            <a:r>
              <a:rPr lang="en-US" sz="2400" dirty="0"/>
              <a:t>Cons: </a:t>
            </a:r>
          </a:p>
          <a:p>
            <a:pPr lvl="1"/>
            <a:r>
              <a:rPr lang="en-US" sz="2400" dirty="0"/>
              <a:t>Financial Expense</a:t>
            </a:r>
          </a:p>
          <a:p>
            <a:r>
              <a:rPr lang="en-US" sz="2400" dirty="0"/>
              <a:t>Financial Implications:  US $2,000 in 2023</a:t>
            </a:r>
          </a:p>
        </p:txBody>
      </p:sp>
    </p:spTree>
    <p:extLst>
      <p:ext uri="{BB962C8B-B14F-4D97-AF65-F5344CB8AC3E}">
        <p14:creationId xmlns:p14="http://schemas.microsoft.com/office/powerpoint/2010/main" val="3498938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2376</TotalTime>
  <Words>689</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LucidaGrande</vt:lpstr>
      <vt:lpstr>Wingdings</vt:lpstr>
      <vt:lpstr>Office Theme</vt:lpstr>
      <vt:lpstr>PowerPoint Presentation</vt:lpstr>
      <vt:lpstr>PowerPoint Presentation</vt:lpstr>
      <vt:lpstr>Main Activities (continued)</vt:lpstr>
      <vt:lpstr>Projects, and Opportunities for Collaboration </vt:lpstr>
      <vt:lpstr>PowerPoint Presentation</vt:lpstr>
      <vt:lpstr>Projects, and Opportunities for Collaboration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Amanda Osborn</cp:lastModifiedBy>
  <cp:revision>69</cp:revision>
  <cp:lastPrinted>2022-03-31T19:23:03Z</cp:lastPrinted>
  <dcterms:created xsi:type="dcterms:W3CDTF">2020-06-23T20:53:44Z</dcterms:created>
  <dcterms:modified xsi:type="dcterms:W3CDTF">2022-04-28T18:57:04Z</dcterms:modified>
</cp:coreProperties>
</file>