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1" r:id="rId2"/>
    <p:sldId id="263" r:id="rId3"/>
    <p:sldId id="265" r:id="rId4"/>
    <p:sldId id="266" r:id="rId5"/>
    <p:sldId id="267" r:id="rId6"/>
    <p:sldId id="269" r:id="rId7"/>
    <p:sldId id="257" r:id="rId8"/>
    <p:sldId id="262" r:id="rId9"/>
    <p:sldId id="260" r:id="rId10"/>
    <p:sldId id="270" r:id="rId11"/>
    <p:sldId id="259" r:id="rId12"/>
    <p:sldId id="290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>
        <p:scale>
          <a:sx n="100" d="100"/>
          <a:sy n="100" d="100"/>
        </p:scale>
        <p:origin x="-858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Motion(s)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Chapters Committee moves to add $2,000 USD to the 2022 budget and future annual budgets for two Chapter Awards, $1,000 USD for a regular chapter award and $1,000 USD for a student chapter award.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Pros: Awards motivate and improve chapter activity</a:t>
            </a:r>
          </a:p>
          <a:p>
            <a:r>
              <a:rPr lang="en-US" dirty="0"/>
              <a:t>Cons: Expenditure of $2,000 USD</a:t>
            </a:r>
          </a:p>
          <a:p>
            <a:r>
              <a:rPr lang="en-US" dirty="0"/>
              <a:t>Financial Implications:  US $2,000 in 2022 and future years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9893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Motion(s)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892671" y="1875718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Life Members Committee moves to add $2,000 USD to the 2023 budget to support an IEEE Systems Council stepstone award and a bronze plaque.</a:t>
            </a:r>
          </a:p>
          <a:p>
            <a:pPr marL="0" indent="0"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r>
              <a:rPr lang="en-US" sz="2400" dirty="0"/>
              <a:t>Pros: </a:t>
            </a:r>
          </a:p>
          <a:p>
            <a:pPr lvl="1"/>
            <a:r>
              <a:rPr lang="en-US" sz="2400" dirty="0"/>
              <a:t>Good visibility for Systems Council,  Supports Systems Engineering</a:t>
            </a:r>
          </a:p>
          <a:p>
            <a:r>
              <a:rPr lang="en-US" sz="2400" dirty="0"/>
              <a:t>Cons: </a:t>
            </a:r>
          </a:p>
          <a:p>
            <a:pPr lvl="1"/>
            <a:r>
              <a:rPr lang="en-US" sz="2400" dirty="0"/>
              <a:t>Financial Expense</a:t>
            </a:r>
          </a:p>
          <a:p>
            <a:r>
              <a:rPr lang="en-US" sz="2400" dirty="0"/>
              <a:t>Financial Implications:  US $2,000 in 2023</a:t>
            </a:r>
          </a:p>
        </p:txBody>
      </p:sp>
    </p:spTree>
    <p:extLst>
      <p:ext uri="{BB962C8B-B14F-4D97-AF65-F5344CB8AC3E}">
        <p14:creationId xmlns:p14="http://schemas.microsoft.com/office/powerpoint/2010/main" val="142479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   </a:t>
            </a:r>
            <a:r>
              <a:rPr lang="en-US" sz="2000" dirty="0">
                <a:solidFill>
                  <a:srgbClr val="0C70AC"/>
                </a:solidFill>
              </a:rPr>
              <a:t>(M-2201)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654782"/>
            <a:ext cx="9999024" cy="5002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Move to adopt an integrated, web-based management platform, based on the product </a:t>
            </a:r>
            <a:r>
              <a:rPr lang="en-US" dirty="0" err="1"/>
              <a:t>Boardable</a:t>
            </a:r>
            <a:r>
              <a:rPr lang="en-US" dirty="0"/>
              <a:t>, for use by the </a:t>
            </a:r>
            <a:r>
              <a:rPr lang="en-US" dirty="0" err="1"/>
              <a:t>AdCom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2000" i="1" dirty="0"/>
              <a:t>(Motion by Vincenzo </a:t>
            </a:r>
            <a:r>
              <a:rPr lang="en-US" sz="2000" i="1" dirty="0" err="1"/>
              <a:t>Piuri</a:t>
            </a:r>
            <a:r>
              <a:rPr lang="en-US" sz="2000" i="1" dirty="0"/>
              <a:t>.  Second by Stephanie White.)</a:t>
            </a:r>
          </a:p>
          <a:p>
            <a:r>
              <a:rPr lang="en-US" dirty="0"/>
              <a:t>Pros: </a:t>
            </a:r>
          </a:p>
          <a:p>
            <a:pPr lvl="1"/>
            <a:r>
              <a:rPr lang="en-US" dirty="0"/>
              <a:t>Provides for the </a:t>
            </a:r>
            <a:r>
              <a:rPr lang="en-US" dirty="0" err="1"/>
              <a:t>AdCom</a:t>
            </a:r>
            <a:r>
              <a:rPr lang="en-US" dirty="0"/>
              <a:t> a well-organized and well-integrated set of tools for preparation, collaboration, engagement, participation, and improvement of accountability and effectiveness.</a:t>
            </a:r>
          </a:p>
          <a:p>
            <a:pPr lvl="1"/>
            <a:r>
              <a:rPr lang="en-US" dirty="0"/>
              <a:t>Saves time and effort, and decreases frustration while accomplishing tasks.</a:t>
            </a:r>
          </a:p>
          <a:p>
            <a:r>
              <a:rPr lang="en-US" dirty="0"/>
              <a:t>Cons: </a:t>
            </a:r>
          </a:p>
          <a:p>
            <a:pPr lvl="1"/>
            <a:r>
              <a:rPr lang="en-US" dirty="0"/>
              <a:t>Cost of subscription service with </a:t>
            </a:r>
            <a:r>
              <a:rPr lang="en-US" dirty="0" err="1"/>
              <a:t>Boardable</a:t>
            </a:r>
            <a:r>
              <a:rPr lang="en-US" dirty="0"/>
              <a:t>.  </a:t>
            </a:r>
          </a:p>
          <a:p>
            <a:pPr marL="457200" lvl="1" indent="0">
              <a:buNone/>
            </a:pPr>
            <a:r>
              <a:rPr lang="en-US" dirty="0"/>
              <a:t>	There are two plans of potential use to </a:t>
            </a:r>
            <a:r>
              <a:rPr lang="en-US" dirty="0" err="1"/>
              <a:t>SysC</a:t>
            </a:r>
            <a:r>
              <a:rPr lang="en-US" dirty="0"/>
              <a:t>:  Essential and Professional.  Approximate costs, 	assuming payments made annually, are:</a:t>
            </a:r>
          </a:p>
          <a:p>
            <a:pPr marL="457200" lvl="1" indent="0">
              <a:buNone/>
            </a:pPr>
            <a:r>
              <a:rPr lang="en-US" dirty="0"/>
              <a:t>	    For 50 users:  [Essential US$5,498;  Professional US$10,466]</a:t>
            </a:r>
          </a:p>
          <a:p>
            <a:pPr marL="457200" lvl="1" indent="0">
              <a:buNone/>
            </a:pPr>
            <a:r>
              <a:rPr lang="en-US" dirty="0"/>
              <a:t>	    For 55 users:  [Essential US$5,931;  Professional US$11,330]</a:t>
            </a:r>
          </a:p>
          <a:p>
            <a:pPr marL="457200" lvl="1" indent="0">
              <a:buNone/>
            </a:pPr>
            <a:r>
              <a:rPr lang="en-US" dirty="0"/>
              <a:t>	(Intention:  begin under Essential, with 50 users; add users when necessary; upgrade to 		Professional if and when warranted.)</a:t>
            </a:r>
          </a:p>
          <a:p>
            <a:r>
              <a:rPr lang="en-US" dirty="0"/>
              <a:t>Financial Implications:  Up to US$15,000 in 2022  </a:t>
            </a:r>
            <a:r>
              <a:rPr lang="en-US" sz="1800" dirty="0"/>
              <a:t>(for subscription through 15May2023)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2" name="TextBox 1"/>
          <p:cNvSpPr txBox="1"/>
          <p:nvPr/>
        </p:nvSpPr>
        <p:spPr>
          <a:xfrm>
            <a:off x="9875520" y="6379833"/>
            <a:ext cx="1399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21Apr22</a:t>
            </a:r>
          </a:p>
        </p:txBody>
      </p:sp>
    </p:spTree>
    <p:extLst>
      <p:ext uri="{BB962C8B-B14F-4D97-AF65-F5344CB8AC3E}">
        <p14:creationId xmlns:p14="http://schemas.microsoft.com/office/powerpoint/2010/main" val="352172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838080" y="635400"/>
            <a:ext cx="10514520" cy="661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IT" sz="4400" b="0" strike="noStrike" spc="-1" dirty="0">
                <a:solidFill>
                  <a:srgbClr val="000000"/>
                </a:solidFill>
                <a:latin typeface="Calibri Light"/>
              </a:rPr>
              <a:t>Motion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211" name="Rectangle 2"/>
          <p:cNvSpPr/>
          <p:nvPr/>
        </p:nvSpPr>
        <p:spPr>
          <a:xfrm>
            <a:off x="629961" y="1974420"/>
            <a:ext cx="10930758" cy="37841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latin typeface="Arial"/>
              </a:rPr>
              <a:t>MOTION: Paolo Carbone </a:t>
            </a:r>
            <a:r>
              <a:rPr lang="en-US" i="1" dirty="0"/>
              <a:t>moves to accept the proposal by the IEEE Computer Society to have the IEEE Systems Council act as a technical co-sponsor of the newly proposed journal </a:t>
            </a:r>
            <a:r>
              <a:rPr lang="en-US" dirty="0"/>
              <a:t>IEEE Transactions on Privacy</a:t>
            </a:r>
            <a:r>
              <a:rPr lang="en-US" i="1" dirty="0"/>
              <a:t>.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Pros: </a:t>
            </a:r>
            <a:endParaRPr lang="en-US" sz="2400" b="0" i="1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Widen the portfolio of technically sponsored journals that are coherent with the mission of the IEEE Systems Council</a:t>
            </a:r>
            <a:endParaRPr lang="en-US" sz="2400" b="0" i="1" strike="noStrike" spc="-1" dirty="0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Cons: </a:t>
            </a:r>
            <a:endParaRPr lang="en-US" sz="2400" b="0" i="1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None</a:t>
            </a:r>
          </a:p>
          <a:p>
            <a:pPr marL="285840" indent="-285840">
              <a:buClr>
                <a:srgbClr val="000000"/>
              </a:buClr>
              <a:buFont typeface="Arial"/>
              <a:buChar char="•"/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Financial Implications:</a:t>
            </a:r>
          </a:p>
          <a:p>
            <a:pPr marL="743040" lvl="1" indent="-285840">
              <a:buClr>
                <a:srgbClr val="000000"/>
              </a:buClr>
              <a:buFont typeface="Arial"/>
              <a:buChar char="•"/>
            </a:pPr>
            <a:r>
              <a:rPr lang="en-US" sz="2400" i="1" spc="-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0" i="1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224515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 xmlns:p15="http://schemas.microsoft.com/office/powerpoint/2012/main">
      <p:transition spd="slow" advTm="1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Stephanie </a:t>
            </a:r>
            <a:r>
              <a:rPr lang="en-US"/>
              <a:t>White moves to </a:t>
            </a:r>
            <a:r>
              <a:rPr lang="en-US" dirty="0"/>
              <a:t>add the Systems Council logo to INCOSE webpage(s) that contain the INCOSE Systems Engineering Vision 2035.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Pros: </a:t>
            </a:r>
          </a:p>
          <a:p>
            <a:pPr lvl="1"/>
            <a:r>
              <a:rPr lang="en-US" dirty="0"/>
              <a:t>Systems Council gets visibility and credit for being a reviewer of the document</a:t>
            </a:r>
          </a:p>
          <a:p>
            <a:r>
              <a:rPr lang="en-US" dirty="0"/>
              <a:t>Cons: </a:t>
            </a:r>
          </a:p>
          <a:p>
            <a:pPr lvl="1"/>
            <a:r>
              <a:rPr lang="en-US" dirty="0"/>
              <a:t>None</a:t>
            </a:r>
          </a:p>
          <a:p>
            <a:r>
              <a:rPr lang="en-US" dirty="0"/>
              <a:t>Financial Implications: None</a:t>
            </a:r>
          </a:p>
        </p:txBody>
      </p:sp>
    </p:spTree>
    <p:extLst>
      <p:ext uri="{BB962C8B-B14F-4D97-AF65-F5344CB8AC3E}">
        <p14:creationId xmlns:p14="http://schemas.microsoft.com/office/powerpoint/2010/main" val="327021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C70AC"/>
                </a:solidFill>
                <a:effectLst/>
                <a:uLnTx/>
                <a:uFillTx/>
                <a:latin typeface="Calibri" charset="0"/>
                <a:cs typeface="Calibri" charset="0"/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49125" y="1782509"/>
            <a:ext cx="9999024" cy="370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Distinguished Lecturer Committee moves to approve Rami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Ghannam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a Systems Council Distinguished Lecturer.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Pros: Rami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Ghannam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an expert in an area of Systems Council and Participant interest, Electronic systems design and energy management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Cons: None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Implications: Travel funds may be requested to travel from DL’s home location to city where lecture takes place.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846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C70AC"/>
                </a:solidFill>
                <a:effectLst/>
                <a:uLnTx/>
                <a:uFillTx/>
                <a:latin typeface="Calibri" charset="0"/>
                <a:cs typeface="Calibri" charset="0"/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49125" y="1782509"/>
            <a:ext cx="9999024" cy="370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Distinguished Lecturer Committee moves to approve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Burak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Kantarci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a Systems Council Distinguished Lecturer.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Burak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Kantarci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an expert in an area of Systems Council and Participant interest, Security and resilience in cyber-physical systems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Cons: None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Implications: Travel funds may be requested to travel from DL’s home location to city where lecture takes place.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014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C70AC"/>
                </a:solidFill>
                <a:effectLst/>
                <a:uLnTx/>
                <a:uFillTx/>
                <a:latin typeface="Calibri" charset="0"/>
                <a:cs typeface="Calibri" charset="0"/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49125" y="1782509"/>
            <a:ext cx="9999024" cy="370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Distinguished Lecturer Committee moves to approve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Joongheon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Kim as a Systems Council Distinguished Lecturer.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Joongheon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Kim is an expert in an area of Systems Council and Participant interest, Resource allocation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Cons: None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Implications: Travel funds may be requested to travel from DL’s home location to city where lecture takes place.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302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C70AC"/>
                </a:solidFill>
                <a:effectLst/>
                <a:uLnTx/>
                <a:uFillTx/>
                <a:latin typeface="Calibri" charset="0"/>
                <a:cs typeface="Calibri" charset="0"/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49125" y="1782509"/>
            <a:ext cx="9999024" cy="370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Distinguished Lecturer Committee moves to approve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Somayeh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Sojoudi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a Systems Council Distinguished Lecturer.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Somayeh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Sojoudi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an expert in an area of Systems Council and Participant interest, Systems optimization and machine learning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Cons: None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Implications: Travel funds may be requested to travel from DL’s home location to city where lecture takes place.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9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                                                                   </a:t>
            </a:r>
            <a:r>
              <a:rPr lang="en-US" sz="2000" dirty="0">
                <a:solidFill>
                  <a:srgbClr val="0C70AC"/>
                </a:solidFill>
              </a:rPr>
              <a:t>(M-2202)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654782"/>
            <a:ext cx="9999024" cy="5002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Revise the IEEE Systems Council’s field-of-interest (FOI) statement to read as accompanies.</a:t>
            </a: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r>
              <a:rPr lang="en-US" dirty="0"/>
              <a:t>Pros: </a:t>
            </a:r>
          </a:p>
          <a:p>
            <a:pPr lvl="1"/>
            <a:r>
              <a:rPr lang="en-US" dirty="0"/>
              <a:t>Provides copyediting of the current FOI.</a:t>
            </a:r>
          </a:p>
          <a:p>
            <a:pPr lvl="1"/>
            <a:r>
              <a:rPr lang="en-US" dirty="0"/>
              <a:t>Includes </a:t>
            </a:r>
            <a:r>
              <a:rPr lang="en-US" i="1" dirty="0"/>
              <a:t>systems thinking </a:t>
            </a:r>
            <a:r>
              <a:rPr lang="en-US" dirty="0"/>
              <a:t>as per SCRC’s recommendation.</a:t>
            </a:r>
          </a:p>
          <a:p>
            <a:r>
              <a:rPr lang="en-US" dirty="0"/>
              <a:t>Cons:  </a:t>
            </a:r>
            <a:r>
              <a:rPr lang="en-US" sz="1800" dirty="0"/>
              <a:t>None.</a:t>
            </a:r>
          </a:p>
          <a:p>
            <a:r>
              <a:rPr lang="en-US" dirty="0"/>
              <a:t>Financial Implications:  </a:t>
            </a:r>
            <a:r>
              <a:rPr lang="en-US" sz="1800" dirty="0"/>
              <a:t>None.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2" name="TextBox 1"/>
          <p:cNvSpPr txBox="1"/>
          <p:nvPr/>
        </p:nvSpPr>
        <p:spPr>
          <a:xfrm>
            <a:off x="9563399" y="6379833"/>
            <a:ext cx="1399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of 3      27Apr22</a:t>
            </a:r>
          </a:p>
        </p:txBody>
      </p:sp>
    </p:spTree>
    <p:extLst>
      <p:ext uri="{BB962C8B-B14F-4D97-AF65-F5344CB8AC3E}">
        <p14:creationId xmlns:p14="http://schemas.microsoft.com/office/powerpoint/2010/main" val="136264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 (cont.)                                                     </a:t>
            </a:r>
            <a:r>
              <a:rPr lang="en-US" sz="2000" dirty="0">
                <a:solidFill>
                  <a:srgbClr val="0C70AC"/>
                </a:solidFill>
              </a:rPr>
              <a:t>(M-2202)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654782"/>
            <a:ext cx="9999024" cy="50020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Proposed Field-of-Interest Statement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Systems Council integrates IEEE activities regarding aspects of multiple disciplines and specialty areas of systems engineering, and covers, but is not limited to, the following: </a:t>
            </a:r>
          </a:p>
          <a:p>
            <a:pPr lvl="2"/>
            <a:r>
              <a:rPr lang="en-US" sz="2000" dirty="0"/>
              <a:t>Systems thinking</a:t>
            </a:r>
          </a:p>
          <a:p>
            <a:pPr lvl="2"/>
            <a:r>
              <a:rPr lang="en-US" sz="2000" dirty="0"/>
              <a:t>Systems-engineering education, standards, processes, methodologies</a:t>
            </a:r>
          </a:p>
          <a:p>
            <a:pPr lvl="2"/>
            <a:r>
              <a:rPr lang="en-US" sz="2000" dirty="0"/>
              <a:t>Systems modeling, simulation, integration, resilience </a:t>
            </a:r>
          </a:p>
          <a:p>
            <a:pPr lvl="2"/>
            <a:r>
              <a:rPr lang="en-US" sz="2000" dirty="0"/>
              <a:t>Robust design, safety and human factors, security, usability, environmental aspects</a:t>
            </a:r>
          </a:p>
          <a:p>
            <a:pPr lvl="2"/>
            <a:r>
              <a:rPr lang="en-US" sz="2000" dirty="0"/>
              <a:t>Product transition: design, production, test, deployment, disposal</a:t>
            </a:r>
          </a:p>
          <a:p>
            <a:pPr lvl="2"/>
            <a:r>
              <a:rPr lang="en-US" sz="2000" dirty="0"/>
              <a:t>Program and project management</a:t>
            </a:r>
          </a:p>
          <a:p>
            <a:pPr lvl="2"/>
            <a:r>
              <a:rPr lang="en-US" sz="2000" dirty="0"/>
              <a:t>Quality assurance</a:t>
            </a:r>
          </a:p>
          <a:p>
            <a:pPr lvl="2"/>
            <a:r>
              <a:rPr lang="en-US" sz="2000" dirty="0"/>
              <a:t>Mission assurance</a:t>
            </a:r>
          </a:p>
          <a:p>
            <a:pPr lvl="2"/>
            <a:r>
              <a:rPr lang="en-US" sz="2000" dirty="0"/>
              <a:t>Requirements development and management</a:t>
            </a:r>
          </a:p>
          <a:p>
            <a:pPr lvl="2"/>
            <a:r>
              <a:rPr lang="en-US" sz="2000" dirty="0"/>
              <a:t>Risk management</a:t>
            </a:r>
          </a:p>
          <a:p>
            <a:pPr lvl="2"/>
            <a:r>
              <a:rPr lang="en-US" sz="2000" dirty="0"/>
              <a:t>Systems architecture</a:t>
            </a:r>
          </a:p>
          <a:p>
            <a:pPr lvl="2"/>
            <a:r>
              <a:rPr lang="en-US" sz="2000" dirty="0"/>
              <a:t>Systems of systems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9491472" y="6379833"/>
            <a:ext cx="1399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 of 3      27Apr22</a:t>
            </a:r>
          </a:p>
        </p:txBody>
      </p:sp>
    </p:spTree>
    <p:extLst>
      <p:ext uri="{BB962C8B-B14F-4D97-AF65-F5344CB8AC3E}">
        <p14:creationId xmlns:p14="http://schemas.microsoft.com/office/powerpoint/2010/main" val="267639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670799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 (cont.)      </a:t>
            </a:r>
            <a:r>
              <a:rPr lang="en-US" sz="3200" dirty="0">
                <a:solidFill>
                  <a:srgbClr val="0C70AC"/>
                </a:solidFill>
              </a:rPr>
              <a:t>Background</a:t>
            </a:r>
            <a:r>
              <a:rPr lang="en-US" dirty="0">
                <a:solidFill>
                  <a:srgbClr val="0C70AC"/>
                </a:solidFill>
              </a:rPr>
              <a:t>                           </a:t>
            </a:r>
            <a:r>
              <a:rPr lang="en-US" sz="2000" dirty="0">
                <a:solidFill>
                  <a:srgbClr val="0C70AC"/>
                </a:solidFill>
              </a:rPr>
              <a:t>(M-2202)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670799" y="1773654"/>
            <a:ext cx="9999024" cy="5002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Current Field-of-Interest Statement (see Constitution, effective date 19Nov2019)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Systems Council integrates IEEE activities regarding aspects of multiple disciplines and specialty areas of systems engineering, and covers, but is not limited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Systems Engineering education, standards, processes, methodologies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Systems Modeling, simulation, integration, resilience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Robust design, safety &amp; human factors, security, usability, environmental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Product transition: design, production, test, deployment, disposal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Program/project management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Quality Assurance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Mission Assurance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Requirements Development &amp; Management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Risk Management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Systems Architecture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Systems-of-Systems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2" name="TextBox 1"/>
          <p:cNvSpPr txBox="1"/>
          <p:nvPr/>
        </p:nvSpPr>
        <p:spPr>
          <a:xfrm>
            <a:off x="9491472" y="6379833"/>
            <a:ext cx="1399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 of 3      27Apr22</a:t>
            </a:r>
          </a:p>
        </p:txBody>
      </p:sp>
    </p:spTree>
    <p:extLst>
      <p:ext uri="{BB962C8B-B14F-4D97-AF65-F5344CB8AC3E}">
        <p14:creationId xmlns:p14="http://schemas.microsoft.com/office/powerpoint/2010/main" val="143272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945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Madie Nelson</cp:lastModifiedBy>
  <cp:revision>24</cp:revision>
  <cp:lastPrinted>2022-03-31T19:23:03Z</cp:lastPrinted>
  <dcterms:created xsi:type="dcterms:W3CDTF">2020-06-23T20:53:44Z</dcterms:created>
  <dcterms:modified xsi:type="dcterms:W3CDTF">2022-05-02T19:17:50Z</dcterms:modified>
</cp:coreProperties>
</file>