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59" r:id="rId5"/>
    <p:sldId id="263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7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62" d="100"/>
          <a:sy n="62" d="100"/>
        </p:scale>
        <p:origin x="68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necklace&#10;&#10;Description automatically generated">
            <a:extLst>
              <a:ext uri="{FF2B5EF4-FFF2-40B4-BE49-F238E27FC236}">
                <a16:creationId xmlns:a16="http://schemas.microsoft.com/office/drawing/2014/main" id="{D527BE5E-9AE9-4705-804D-F5F5DB7650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19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D466-98E4-4591-B691-9487944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1B2C2-B28A-4289-80C5-D36AF6DC7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38F87-FA44-4454-88AC-AACF0718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322B62-6E67-46C9-8E60-C1731F3CD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0F60E-6F02-454A-A1D3-4F4AE6D2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82F6B-41CA-4065-B364-8D5143CE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1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0312-30E2-4915-A6CD-B137F152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ADC2D-1BFE-476F-96A8-5477B18E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D438B-C15B-41D3-8458-2B874E10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612A-A41D-4DAD-AC72-1B85593B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DAC4-BCFC-4965-B9F1-7ECC81AE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63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D76CE-0001-449E-B549-1413AA2CA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AA05D-3E96-4A54-A699-9DAEF341D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95EE3-4E38-4936-865C-73445294F2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CA7E-C502-4A62-A138-8970A774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B6D11-9EA4-4A25-B711-D8486422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63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monitor&#10;&#10;Description automatically generated">
            <a:extLst>
              <a:ext uri="{FF2B5EF4-FFF2-40B4-BE49-F238E27FC236}">
                <a16:creationId xmlns:a16="http://schemas.microsoft.com/office/drawing/2014/main" id="{F7C15606-C310-40E6-B245-C56476D46D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4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FC8D-FAC4-4880-9373-C4D5AD998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2219A-6810-4BBB-BB70-7005CC1E5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05C51-B209-4AF4-A68D-B977A223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3980-8E73-44A4-A6C0-9FC92EA6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60794-8A42-43BE-A706-169A3619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3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1BF33-0809-4FC2-8ADA-2D2F34A0D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E70E-167B-4E52-9956-3A3A314D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8D3BB-E229-4CFF-8881-519668E28F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5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3A2F-B27D-4CE5-88ED-B23A8AF4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41687-F5D4-4762-9801-4DBD4A46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3931A-5804-4D91-8B12-F6202087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FE9C-0D24-46A8-B8BB-3C7AADD4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5FFE-81AF-4BA3-9594-A5B9D9E4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2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618E-C1FF-4406-B935-6E356D52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0733F-1457-4881-A03B-9AB48809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BBB4B-C73A-43E4-A0E1-4A1AD263C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FE5ACB-3737-465C-9046-2B615FBB24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61206-A400-4104-8090-D58A159D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D62CD-16D6-4D1C-98B8-E2D83871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8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1018-601A-48D0-81AB-5726FB28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EA12-77DD-4DA8-87FD-944D7E04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12C12-81E3-4EC1-AC98-E5C3BB503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35DD1-A8A7-4C6A-9A75-0DCF4B24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AF422-393A-403B-96E5-F9D80C2C9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CBCC8A-E3F9-47FE-9412-1451A74E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8B493-3800-4240-A0E8-1727624C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2124BC-FB28-4147-9741-E91E2C78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1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02450-776F-4F03-A967-CA91BE87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0A3305-DBD3-419B-9ADD-486F2F381A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12F86-C5BF-48A3-B662-E2B45C93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9FFFE-ED73-47A2-AD33-3BF4A1E6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9C3614-C6F7-418D-93A1-479FC2D3F1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33FD9-3AB7-40DC-9347-AB762839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4B5FB-C298-4E3E-9403-46CA2016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F9F1-ADEA-43FA-843B-403AB26F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FB9A-D2A1-4AE9-A254-6C639E38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8BAC1-A068-4411-BE9A-417483ADF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E8495-3FBC-4322-A034-048B13E88B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6CDE-1993-4DA6-97C4-CD04F18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2E51F-634B-49C0-9CA1-7BB3452E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3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necklace&#10;&#10;Description automatically generated">
            <a:extLst>
              <a:ext uri="{FF2B5EF4-FFF2-40B4-BE49-F238E27FC236}">
                <a16:creationId xmlns:a16="http://schemas.microsoft.com/office/drawing/2014/main" id="{43253E22-6A49-444C-A7B6-5406DD36CD2A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eee-ims.org/conferences/conferences-1" TargetMode="External"/><Relationship Id="rId2" Type="http://schemas.openxmlformats.org/officeDocument/2006/relationships/hyperlink" Target="http://ieee-ims.org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eee-ims.org/education/education" TargetMode="External"/><Relationship Id="rId2" Type="http://schemas.openxmlformats.org/officeDocument/2006/relationships/hyperlink" Target="http://ieee-ims.org/publications/publication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eee-ims.org/content/standards-activity" TargetMode="External"/><Relationship Id="rId4" Type="http://schemas.openxmlformats.org/officeDocument/2006/relationships/hyperlink" Target="http://ieee-ims.org/membership/membership-development-committee-activities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pectrum.ieee.org/static/ieee-virtual-events-calendar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131C-F095-48E5-8B44-E138AD540F6F}"/>
              </a:ext>
            </a:extLst>
          </p:cNvPr>
          <p:cNvSpPr>
            <a:spLocks noGrp="1"/>
          </p:cNvSpPr>
          <p:nvPr/>
        </p:nvSpPr>
        <p:spPr>
          <a:xfrm>
            <a:off x="4542176" y="1689724"/>
            <a:ext cx="6881887" cy="9982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3600" dirty="0">
                <a:solidFill>
                  <a:srgbClr val="0C70AC"/>
                </a:solidFill>
              </a:rPr>
              <a:t>IEEE Systems Council</a:t>
            </a:r>
            <a:br>
              <a:rPr lang="en-US" sz="3600" dirty="0">
                <a:solidFill>
                  <a:srgbClr val="0C70AC"/>
                </a:solidFill>
              </a:rPr>
            </a:br>
            <a:r>
              <a:rPr lang="en-US" sz="3200" dirty="0" smtClean="0">
                <a:solidFill>
                  <a:srgbClr val="0C70AC"/>
                </a:solidFill>
              </a:rPr>
              <a:t>Instrumentation &amp; Measurement Society (IMS)</a:t>
            </a:r>
            <a:endParaRPr lang="en-US" sz="3600" dirty="0">
              <a:solidFill>
                <a:srgbClr val="0C70AC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FB642-C925-470D-A2D9-02A0B8114332}"/>
              </a:ext>
            </a:extLst>
          </p:cNvPr>
          <p:cNvSpPr>
            <a:spLocks noGrp="1"/>
          </p:cNvSpPr>
          <p:nvPr/>
        </p:nvSpPr>
        <p:spPr>
          <a:xfrm>
            <a:off x="4542176" y="2895266"/>
            <a:ext cx="6881887" cy="145376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None/>
              <a:defRPr sz="28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John L. Schmalzel, IMS Representative to Systems Council</a:t>
            </a:r>
            <a:endParaRPr lang="en-US" dirty="0"/>
          </a:p>
          <a:p>
            <a:endParaRPr lang="en-US" sz="1300" dirty="0"/>
          </a:p>
          <a:p>
            <a:r>
              <a:rPr lang="en-US" dirty="0" smtClean="0"/>
              <a:t>28 AUG 2020</a:t>
            </a:r>
            <a:endParaRPr lang="en-US" dirty="0"/>
          </a:p>
          <a:p>
            <a:r>
              <a:rPr lang="en-US" dirty="0" smtClean="0"/>
              <a:t>Virtual </a:t>
            </a:r>
            <a:r>
              <a:rPr lang="en-US" dirty="0" err="1" smtClean="0"/>
              <a:t>AdCom</a:t>
            </a:r>
            <a:r>
              <a:rPr lang="en-US" dirty="0" smtClean="0"/>
              <a:t>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69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Mission, Vision and Field of Interest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853947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dirty="0" smtClean="0"/>
              <a:t>                                                             VISION</a:t>
            </a:r>
            <a:endParaRPr lang="en-US" dirty="0"/>
          </a:p>
          <a:p>
            <a:r>
              <a:rPr lang="en-US" dirty="0"/>
              <a:t>Be the premier international professional Society in the Instrumentation and Measurement (I&amp;M) fields. </a:t>
            </a:r>
          </a:p>
          <a:p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                                                            MISSION</a:t>
            </a:r>
            <a:endParaRPr lang="en-US" dirty="0"/>
          </a:p>
          <a:p>
            <a:r>
              <a:rPr lang="en-US" dirty="0" smtClean="0"/>
              <a:t>Provide </a:t>
            </a:r>
            <a:r>
              <a:rPr lang="en-US" dirty="0"/>
              <a:t>the most </a:t>
            </a:r>
            <a:r>
              <a:rPr lang="en-US" i="1" dirty="0"/>
              <a:t>comprehensive </a:t>
            </a:r>
            <a:r>
              <a:rPr lang="en-US" dirty="0"/>
              <a:t>and </a:t>
            </a:r>
            <a:r>
              <a:rPr lang="en-US" i="1" dirty="0"/>
              <a:t>high-quality </a:t>
            </a:r>
            <a:r>
              <a:rPr lang="en-US" dirty="0"/>
              <a:t>services to our members and related professionals. </a:t>
            </a:r>
          </a:p>
          <a:p>
            <a:r>
              <a:rPr lang="en-US" dirty="0" smtClean="0"/>
              <a:t>Serve </a:t>
            </a:r>
            <a:r>
              <a:rPr lang="en-US" dirty="0"/>
              <a:t>as the professional </a:t>
            </a:r>
            <a:r>
              <a:rPr lang="en-US" i="1" dirty="0"/>
              <a:t>incubator </a:t>
            </a:r>
            <a:r>
              <a:rPr lang="en-US" dirty="0"/>
              <a:t>for the </a:t>
            </a:r>
            <a:r>
              <a:rPr lang="en-US" i="1" dirty="0"/>
              <a:t>growth </a:t>
            </a:r>
            <a:r>
              <a:rPr lang="en-US" dirty="0"/>
              <a:t>of all (particularly younger) members. </a:t>
            </a:r>
          </a:p>
          <a:p>
            <a:r>
              <a:rPr lang="en-US" dirty="0" smtClean="0"/>
              <a:t>Be </a:t>
            </a:r>
            <a:r>
              <a:rPr lang="en-US" dirty="0"/>
              <a:t>in the </a:t>
            </a:r>
            <a:r>
              <a:rPr lang="en-US" i="1" dirty="0"/>
              <a:t>forefront </a:t>
            </a:r>
            <a:r>
              <a:rPr lang="en-US" dirty="0"/>
              <a:t>of future I&amp;M fundamental, technological, and application advances. </a:t>
            </a:r>
          </a:p>
          <a:p>
            <a:r>
              <a:rPr lang="en-US" dirty="0" smtClean="0"/>
              <a:t>Provide </a:t>
            </a:r>
            <a:r>
              <a:rPr lang="en-US" dirty="0"/>
              <a:t>education in the field of instrumentation and measurement.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255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088443"/>
            <a:ext cx="9144000" cy="2788357"/>
          </a:xfrm>
        </p:spPr>
        <p:txBody>
          <a:bodyPr/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4400" b="1" dirty="0">
                <a:solidFill>
                  <a:srgbClr val="0C70AC"/>
                </a:solidFill>
              </a:rPr>
              <a:t>Field of Interest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The </a:t>
            </a:r>
            <a:r>
              <a:rPr lang="en-US" sz="2400" b="1" dirty="0"/>
              <a:t>IEEE Instrumentation and Measurement Society's Field of Interest is the science, technology, and application of instrumentation and </a:t>
            </a:r>
            <a:r>
              <a:rPr lang="en-US" sz="2400" b="1" dirty="0" smtClean="0"/>
              <a:t>measurement</a:t>
            </a:r>
            <a:r>
              <a:rPr lang="en-US" sz="2400" b="1" dirty="0"/>
              <a:t> </a:t>
            </a:r>
            <a:r>
              <a:rPr lang="en-US" sz="2400" b="1" dirty="0" smtClean="0"/>
              <a:t>in every pertinent area.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17606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2961540" y="582157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 smtClean="0">
                <a:solidFill>
                  <a:srgbClr val="0C70AC"/>
                </a:solidFill>
              </a:rPr>
              <a:t>IMS Main </a:t>
            </a:r>
            <a:r>
              <a:rPr lang="en-US" dirty="0" smtClean="0">
                <a:solidFill>
                  <a:srgbClr val="0C70AC"/>
                </a:solidFill>
              </a:rPr>
              <a:t>Activities (</a:t>
            </a:r>
            <a:r>
              <a:rPr lang="en-US" dirty="0">
                <a:hlinkClick r:id="rId2"/>
              </a:rPr>
              <a:t>http://ieee-ims.org/</a:t>
            </a:r>
            <a:r>
              <a:rPr lang="en-US" dirty="0" smtClean="0">
                <a:solidFill>
                  <a:srgbClr val="0C70AC"/>
                </a:solidFill>
              </a:rPr>
              <a:t>)</a:t>
            </a:r>
            <a:endParaRPr lang="en-US" dirty="0">
              <a:solidFill>
                <a:srgbClr val="0C70AC"/>
              </a:solidFill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782785" y="1259671"/>
            <a:ext cx="9999024" cy="52540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Please summarize your Society’s main activities (i.e. conferences, publications, education, member activities, etc.)</a:t>
            </a:r>
          </a:p>
          <a:p>
            <a:pPr lvl="1"/>
            <a:r>
              <a:rPr lang="en-US" dirty="0" smtClean="0"/>
              <a:t>Please point out areas and activities related to systems, complex systems, and systems of systems.</a:t>
            </a:r>
            <a:endParaRPr lang="es-ES" dirty="0" smtClean="0"/>
          </a:p>
          <a:p>
            <a:pPr marL="457200" lvl="1" indent="0">
              <a:buNone/>
            </a:pPr>
            <a:endParaRPr lang="es-ES" dirty="0" smtClean="0"/>
          </a:p>
          <a:p>
            <a:pPr marL="457200" lvl="1" indent="0">
              <a:buNone/>
            </a:pPr>
            <a:r>
              <a:rPr lang="es-ES" u="sng" dirty="0" err="1" smtClean="0"/>
              <a:t>Conferences</a:t>
            </a:r>
            <a:r>
              <a:rPr lang="es-ES" dirty="0" smtClean="0"/>
              <a:t> (</a:t>
            </a:r>
            <a:r>
              <a:rPr lang="en-US" dirty="0">
                <a:hlinkClick r:id="rId3"/>
              </a:rPr>
              <a:t>http://ieee-ims.org/conferences/conferences-1</a:t>
            </a:r>
            <a:r>
              <a:rPr lang="es-ES" dirty="0" smtClean="0"/>
              <a:t>)</a:t>
            </a:r>
            <a:endParaRPr lang="es-ES" dirty="0" smtClean="0"/>
          </a:p>
          <a:p>
            <a:pPr marL="457200" lvl="1" indent="0">
              <a:buNone/>
            </a:pPr>
            <a:r>
              <a:rPr lang="en-US" b="1" dirty="0"/>
              <a:t>International Instrumentation and Measurement Technology Conference (I2MTC)</a:t>
            </a:r>
          </a:p>
          <a:p>
            <a:pPr marL="457200" lvl="1" indent="0">
              <a:buNone/>
            </a:pPr>
            <a:r>
              <a:rPr lang="en-US" b="1" dirty="0"/>
              <a:t>AUTOTESTCON</a:t>
            </a:r>
          </a:p>
          <a:p>
            <a:pPr marL="457200" lvl="1" indent="0">
              <a:buNone/>
            </a:pPr>
            <a:r>
              <a:rPr lang="en-US" dirty="0" smtClean="0"/>
              <a:t>Sensors </a:t>
            </a:r>
            <a:r>
              <a:rPr lang="en-US" dirty="0"/>
              <a:t>Applications Symposium (</a:t>
            </a:r>
            <a:r>
              <a:rPr lang="en-US" dirty="0" smtClean="0"/>
              <a:t>SAS)</a:t>
            </a:r>
          </a:p>
          <a:p>
            <a:pPr marL="457200" lvl="1" indent="0">
              <a:buNone/>
            </a:pPr>
            <a:r>
              <a:rPr lang="en-US" dirty="0" smtClean="0"/>
              <a:t>International </a:t>
            </a:r>
            <a:r>
              <a:rPr lang="en-US" dirty="0"/>
              <a:t>Symposium on Medical Measurements and Applications (</a:t>
            </a:r>
            <a:r>
              <a:rPr lang="en-US" dirty="0" err="1" smtClean="0"/>
              <a:t>MeMeA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r>
              <a:rPr lang="en-US" dirty="0" smtClean="0"/>
              <a:t>International </a:t>
            </a:r>
            <a:r>
              <a:rPr lang="en-US" dirty="0"/>
              <a:t>Conference on Computational Intelligence and Virtual Environments for Measurement Systems and Applications (</a:t>
            </a:r>
            <a:r>
              <a:rPr lang="en-US" dirty="0" smtClean="0"/>
              <a:t>CIVEMSA)</a:t>
            </a:r>
          </a:p>
          <a:p>
            <a:pPr marL="457200" lvl="1" indent="0">
              <a:buNone/>
            </a:pPr>
            <a:r>
              <a:rPr lang="en-US" dirty="0" smtClean="0"/>
              <a:t>International </a:t>
            </a:r>
            <a:r>
              <a:rPr lang="en-US" dirty="0"/>
              <a:t>Workshop on Measurements &amp; Networking (</a:t>
            </a:r>
            <a:r>
              <a:rPr lang="en-US" dirty="0" smtClean="0"/>
              <a:t>M&amp;N)</a:t>
            </a:r>
          </a:p>
          <a:p>
            <a:pPr marL="457200" lvl="1" indent="0">
              <a:buNone/>
            </a:pPr>
            <a:r>
              <a:rPr lang="en-US" dirty="0" smtClean="0"/>
              <a:t>International </a:t>
            </a:r>
            <a:r>
              <a:rPr lang="en-US" dirty="0"/>
              <a:t>Workshop on Applied Measurements for Power Systems (</a:t>
            </a:r>
            <a:r>
              <a:rPr lang="en-US" dirty="0" smtClean="0"/>
              <a:t>AMPS)</a:t>
            </a:r>
          </a:p>
          <a:p>
            <a:pPr marL="457200" lvl="1" indent="0">
              <a:buNone/>
            </a:pPr>
            <a:r>
              <a:rPr lang="en-US" dirty="0" smtClean="0"/>
              <a:t>International </a:t>
            </a:r>
            <a:r>
              <a:rPr lang="en-US" dirty="0"/>
              <a:t>Conference on Imaging Systems and Techniques (</a:t>
            </a:r>
            <a:r>
              <a:rPr lang="en-US" dirty="0" smtClean="0"/>
              <a:t>IST)</a:t>
            </a:r>
          </a:p>
          <a:p>
            <a:pPr marL="457200" lvl="1" indent="0">
              <a:buNone/>
            </a:pPr>
            <a:r>
              <a:rPr lang="en-US" dirty="0" smtClean="0"/>
              <a:t>International </a:t>
            </a:r>
            <a:r>
              <a:rPr lang="en-US" dirty="0"/>
              <a:t>Workshop on Haptic Audio Visual Environments and Games (</a:t>
            </a:r>
            <a:r>
              <a:rPr lang="en-US" dirty="0" smtClean="0"/>
              <a:t>HAVE)</a:t>
            </a:r>
          </a:p>
          <a:p>
            <a:pPr marL="457200" lvl="1" indent="0">
              <a:buNone/>
            </a:pPr>
            <a:r>
              <a:rPr lang="en-US" dirty="0" smtClean="0"/>
              <a:t>International </a:t>
            </a:r>
            <a:r>
              <a:rPr lang="en-US" dirty="0"/>
              <a:t>Workshop on Robotics and Sensors Environments (</a:t>
            </a:r>
            <a:r>
              <a:rPr lang="en-US" dirty="0" smtClean="0"/>
              <a:t>ROSE)</a:t>
            </a:r>
          </a:p>
          <a:p>
            <a:pPr marL="457200" lvl="1" indent="0">
              <a:buNone/>
            </a:pPr>
            <a:r>
              <a:rPr lang="en-US" dirty="0" smtClean="0"/>
              <a:t>International </a:t>
            </a:r>
            <a:r>
              <a:rPr lang="en-US" dirty="0"/>
              <a:t>Conference on Connected Vehicles and Expo (</a:t>
            </a:r>
            <a:r>
              <a:rPr lang="en-US" dirty="0" smtClean="0"/>
              <a:t>ICCVE)</a:t>
            </a:r>
          </a:p>
          <a:p>
            <a:pPr marL="457200" lvl="1" indent="0">
              <a:buNone/>
            </a:pPr>
            <a:r>
              <a:rPr lang="en-US" dirty="0" smtClean="0"/>
              <a:t>International </a:t>
            </a:r>
            <a:r>
              <a:rPr lang="en-US" dirty="0"/>
              <a:t>Symposium on Precision Clock Synchronization for Measurement, Control and Communication (</a:t>
            </a:r>
            <a:r>
              <a:rPr lang="en-US" dirty="0" smtClean="0"/>
              <a:t>ISPCS)</a:t>
            </a:r>
          </a:p>
          <a:p>
            <a:pPr marL="457200" lvl="1" indent="0">
              <a:buNone/>
            </a:pPr>
            <a:r>
              <a:rPr lang="en-US" dirty="0"/>
              <a:t>(</a:t>
            </a:r>
            <a:r>
              <a:rPr lang="en-US" dirty="0" smtClean="0"/>
              <a:t>plus </a:t>
            </a:r>
            <a:r>
              <a:rPr lang="en-US" dirty="0"/>
              <a:t>several technically sponsored </a:t>
            </a:r>
            <a:r>
              <a:rPr lang="en-US" dirty="0" smtClean="0"/>
              <a:t>conferences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282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3138310" y="956443"/>
            <a:ext cx="7743811" cy="525244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s-ES" dirty="0" smtClean="0"/>
          </a:p>
          <a:p>
            <a:pPr marL="457200" lvl="1" indent="0">
              <a:buNone/>
            </a:pPr>
            <a:r>
              <a:rPr lang="es-ES" u="sng" dirty="0" err="1" smtClean="0"/>
              <a:t>Publications</a:t>
            </a:r>
            <a:r>
              <a:rPr lang="es-ES" dirty="0"/>
              <a:t> </a:t>
            </a:r>
            <a:r>
              <a:rPr lang="es-ES" dirty="0" smtClean="0"/>
              <a:t>(</a:t>
            </a:r>
            <a:r>
              <a:rPr lang="en-US" dirty="0">
                <a:hlinkClick r:id="rId2"/>
              </a:rPr>
              <a:t>http://ieee-ims.org/publications/publications</a:t>
            </a:r>
            <a:r>
              <a:rPr lang="es-ES" dirty="0" smtClean="0"/>
              <a:t>)</a:t>
            </a:r>
            <a:endParaRPr lang="es-ES" u="sng" dirty="0"/>
          </a:p>
          <a:p>
            <a:pPr marL="457200" lvl="1" indent="0">
              <a:buNone/>
            </a:pPr>
            <a:r>
              <a:rPr lang="es-ES" dirty="0" err="1"/>
              <a:t>Transactions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Instrumentation</a:t>
            </a:r>
            <a:r>
              <a:rPr lang="es-ES" dirty="0"/>
              <a:t> and </a:t>
            </a:r>
            <a:r>
              <a:rPr lang="es-ES" dirty="0" err="1"/>
              <a:t>Measurement</a:t>
            </a:r>
            <a:r>
              <a:rPr lang="es-ES" dirty="0"/>
              <a:t> (TIM)</a:t>
            </a:r>
          </a:p>
          <a:p>
            <a:pPr marL="457200" lvl="1" indent="0">
              <a:buNone/>
            </a:pPr>
            <a:r>
              <a:rPr lang="es-ES" dirty="0" err="1"/>
              <a:t>Instrumentation</a:t>
            </a:r>
            <a:r>
              <a:rPr lang="es-ES" dirty="0"/>
              <a:t> and </a:t>
            </a:r>
            <a:r>
              <a:rPr lang="es-ES" dirty="0" err="1"/>
              <a:t>Measurement</a:t>
            </a:r>
            <a:r>
              <a:rPr lang="es-ES" dirty="0"/>
              <a:t> </a:t>
            </a:r>
            <a:r>
              <a:rPr lang="es-ES" dirty="0" smtClean="0"/>
              <a:t>Magazine</a:t>
            </a:r>
          </a:p>
          <a:p>
            <a:pPr marL="457200" lvl="1" indent="0" algn="ctr">
              <a:buNone/>
            </a:pPr>
            <a:endParaRPr lang="es-ES" dirty="0" smtClean="0"/>
          </a:p>
          <a:p>
            <a:pPr marL="457200" lvl="1" indent="0">
              <a:buNone/>
            </a:pPr>
            <a:r>
              <a:rPr lang="es-ES" u="sng" dirty="0" err="1" smtClean="0"/>
              <a:t>Education</a:t>
            </a:r>
            <a:r>
              <a:rPr lang="es-ES" dirty="0" smtClean="0"/>
              <a:t> (</a:t>
            </a:r>
            <a:r>
              <a:rPr lang="en-US" dirty="0">
                <a:hlinkClick r:id="rId3"/>
              </a:rPr>
              <a:t>http://ieee-ims.org/education/education</a:t>
            </a:r>
            <a:r>
              <a:rPr lang="es-ES" dirty="0" smtClean="0"/>
              <a:t>)</a:t>
            </a:r>
            <a:endParaRPr lang="es-ES" u="sng" dirty="0" smtClean="0"/>
          </a:p>
          <a:p>
            <a:pPr marL="457200" lvl="1" indent="0">
              <a:buNone/>
            </a:pPr>
            <a:r>
              <a:rPr lang="en-US" dirty="0" smtClean="0"/>
              <a:t>Distinguished </a:t>
            </a:r>
            <a:r>
              <a:rPr lang="en-US" dirty="0"/>
              <a:t>Lecturer </a:t>
            </a:r>
            <a:r>
              <a:rPr lang="en-US" dirty="0" smtClean="0"/>
              <a:t>Program</a:t>
            </a:r>
          </a:p>
          <a:p>
            <a:pPr marL="457200" lvl="1" indent="0">
              <a:buNone/>
            </a:pPr>
            <a:r>
              <a:rPr lang="en-US" dirty="0" smtClean="0"/>
              <a:t>Graduate </a:t>
            </a:r>
            <a:r>
              <a:rPr lang="en-US" dirty="0"/>
              <a:t>Fellowship </a:t>
            </a:r>
            <a:r>
              <a:rPr lang="en-US" dirty="0" smtClean="0"/>
              <a:t>Award</a:t>
            </a:r>
          </a:p>
          <a:p>
            <a:pPr marL="457200" lvl="1" indent="0">
              <a:buNone/>
            </a:pPr>
            <a:r>
              <a:rPr lang="en-US" dirty="0" smtClean="0"/>
              <a:t>Faculty </a:t>
            </a:r>
            <a:r>
              <a:rPr lang="en-US" dirty="0"/>
              <a:t>Course Development </a:t>
            </a:r>
            <a:r>
              <a:rPr lang="en-US" dirty="0" smtClean="0"/>
              <a:t>Award</a:t>
            </a:r>
          </a:p>
          <a:p>
            <a:pPr marL="457200" lvl="1" indent="0">
              <a:buNone/>
            </a:pPr>
            <a:r>
              <a:rPr lang="en-US" dirty="0" smtClean="0"/>
              <a:t>Video Tutorials</a:t>
            </a:r>
          </a:p>
          <a:p>
            <a:pPr marL="457200" lvl="1" indent="0">
              <a:buNone/>
            </a:pPr>
            <a:r>
              <a:rPr lang="en-US" dirty="0" smtClean="0"/>
              <a:t>I2MTC Tutorials</a:t>
            </a:r>
            <a:endParaRPr lang="en-US" dirty="0"/>
          </a:p>
          <a:p>
            <a:pPr marL="457200" lvl="1" indent="0">
              <a:buNone/>
            </a:pPr>
            <a:endParaRPr lang="es-ES" dirty="0" smtClean="0"/>
          </a:p>
          <a:p>
            <a:pPr marL="457200" lvl="1" indent="0">
              <a:buNone/>
            </a:pPr>
            <a:r>
              <a:rPr lang="es-ES" u="sng" dirty="0" smtClean="0"/>
              <a:t>Member </a:t>
            </a:r>
            <a:r>
              <a:rPr lang="es-ES" u="sng" dirty="0" err="1" smtClean="0"/>
              <a:t>Activities</a:t>
            </a:r>
            <a:r>
              <a:rPr lang="es-ES" u="sng" dirty="0" smtClean="0"/>
              <a:t> (</a:t>
            </a:r>
            <a:r>
              <a:rPr lang="en-US" dirty="0">
                <a:hlinkClick r:id="rId4"/>
              </a:rPr>
              <a:t>http://ieee-ims.org/membership/membership-development-committee-activities</a:t>
            </a:r>
            <a:r>
              <a:rPr lang="es-ES" u="sng" dirty="0" smtClean="0"/>
              <a:t>)</a:t>
            </a:r>
            <a:endParaRPr lang="es-ES" u="sng" dirty="0" smtClean="0"/>
          </a:p>
          <a:p>
            <a:pPr marL="457200" lvl="1" indent="0">
              <a:buNone/>
            </a:pPr>
            <a:r>
              <a:rPr lang="es-ES" dirty="0" err="1" smtClean="0"/>
              <a:t>Chapter</a:t>
            </a:r>
            <a:r>
              <a:rPr lang="es-ES" dirty="0" smtClean="0"/>
              <a:t> </a:t>
            </a:r>
            <a:r>
              <a:rPr lang="es-ES" dirty="0" err="1" smtClean="0"/>
              <a:t>Development</a:t>
            </a:r>
            <a:r>
              <a:rPr lang="es-ES" dirty="0" smtClean="0"/>
              <a:t> </a:t>
            </a:r>
            <a:r>
              <a:rPr lang="es-ES" dirty="0" err="1" smtClean="0"/>
              <a:t>Funding</a:t>
            </a:r>
            <a:r>
              <a:rPr lang="es-ES" dirty="0" smtClean="0"/>
              <a:t> </a:t>
            </a:r>
            <a:r>
              <a:rPr lang="es-ES" dirty="0" err="1" smtClean="0"/>
              <a:t>Program</a:t>
            </a:r>
            <a:endParaRPr lang="es-ES" dirty="0" smtClean="0"/>
          </a:p>
          <a:p>
            <a:pPr marL="457200" lvl="1" indent="0">
              <a:buNone/>
            </a:pPr>
            <a:r>
              <a:rPr lang="es-ES" dirty="0" err="1" smtClean="0"/>
              <a:t>Chapter</a:t>
            </a:r>
            <a:r>
              <a:rPr lang="es-ES" dirty="0" smtClean="0"/>
              <a:t> </a:t>
            </a:r>
            <a:r>
              <a:rPr lang="es-ES" dirty="0" err="1" smtClean="0"/>
              <a:t>Outreach</a:t>
            </a:r>
            <a:r>
              <a:rPr lang="es-ES" dirty="0" smtClean="0"/>
              <a:t> </a:t>
            </a:r>
            <a:r>
              <a:rPr lang="es-ES" dirty="0" err="1" smtClean="0"/>
              <a:t>Program</a:t>
            </a:r>
            <a:endParaRPr lang="es-ES" dirty="0" smtClean="0"/>
          </a:p>
          <a:p>
            <a:pPr marL="457200" lvl="1" indent="0">
              <a:buNone/>
            </a:pPr>
            <a:r>
              <a:rPr lang="es-ES" dirty="0" err="1" smtClean="0"/>
              <a:t>Annual</a:t>
            </a:r>
            <a:r>
              <a:rPr lang="es-ES" dirty="0" smtClean="0"/>
              <a:t> </a:t>
            </a:r>
            <a:r>
              <a:rPr lang="es-ES" dirty="0" err="1" smtClean="0"/>
              <a:t>Chapter</a:t>
            </a:r>
            <a:r>
              <a:rPr lang="es-ES" dirty="0" smtClean="0"/>
              <a:t> </a:t>
            </a:r>
            <a:r>
              <a:rPr lang="es-ES" dirty="0" err="1" smtClean="0"/>
              <a:t>Chairs</a:t>
            </a:r>
            <a:r>
              <a:rPr lang="es-ES" dirty="0" smtClean="0"/>
              <a:t> Summit</a:t>
            </a:r>
          </a:p>
          <a:p>
            <a:pPr marL="457200" lvl="1" indent="0">
              <a:buNone/>
            </a:pPr>
            <a:r>
              <a:rPr lang="es-ES" dirty="0" err="1" smtClean="0"/>
              <a:t>Africa</a:t>
            </a:r>
            <a:r>
              <a:rPr lang="es-ES" dirty="0" smtClean="0"/>
              <a:t> </a:t>
            </a:r>
            <a:r>
              <a:rPr lang="es-ES" dirty="0" err="1" smtClean="0"/>
              <a:t>Initiative</a:t>
            </a:r>
            <a:endParaRPr lang="es-ES" dirty="0" smtClean="0"/>
          </a:p>
          <a:p>
            <a:pPr marL="457200" lvl="1" indent="0">
              <a:buNone/>
            </a:pPr>
            <a:r>
              <a:rPr lang="es-ES" dirty="0" err="1" smtClean="0"/>
              <a:t>Member</a:t>
            </a:r>
            <a:r>
              <a:rPr lang="es-ES" dirty="0" smtClean="0"/>
              <a:t> </a:t>
            </a:r>
            <a:r>
              <a:rPr lang="es-ES" dirty="0" err="1" smtClean="0"/>
              <a:t>Awards</a:t>
            </a:r>
            <a:endParaRPr lang="es-ES" dirty="0" smtClean="0"/>
          </a:p>
          <a:p>
            <a:pPr marL="457200" lvl="1" indent="0">
              <a:buNone/>
            </a:pPr>
            <a:r>
              <a:rPr lang="es-ES" dirty="0" err="1" smtClean="0"/>
              <a:t>Chapter</a:t>
            </a:r>
            <a:r>
              <a:rPr lang="es-ES" dirty="0" smtClean="0"/>
              <a:t> </a:t>
            </a:r>
            <a:r>
              <a:rPr lang="es-ES" dirty="0" err="1" smtClean="0"/>
              <a:t>Awards</a:t>
            </a:r>
            <a:endParaRPr lang="es-ES" dirty="0" smtClean="0"/>
          </a:p>
          <a:p>
            <a:pPr marL="457200" lvl="1" indent="0">
              <a:buNone/>
            </a:pPr>
            <a:endParaRPr lang="es-ES" dirty="0"/>
          </a:p>
          <a:p>
            <a:pPr marL="457200" lvl="1" indent="0">
              <a:buNone/>
            </a:pPr>
            <a:r>
              <a:rPr lang="es-ES" u="sng" dirty="0" smtClean="0"/>
              <a:t>Technical </a:t>
            </a:r>
            <a:r>
              <a:rPr lang="es-ES" u="sng" dirty="0" err="1" smtClean="0"/>
              <a:t>Committees</a:t>
            </a:r>
            <a:r>
              <a:rPr lang="es-ES" dirty="0"/>
              <a:t> (</a:t>
            </a:r>
            <a:r>
              <a:rPr lang="en-US" dirty="0">
                <a:hlinkClick r:id="rId5"/>
              </a:rPr>
              <a:t>http://ieee-ims.org/content/standards-activity</a:t>
            </a:r>
            <a:r>
              <a:rPr lang="en-US" dirty="0"/>
              <a:t>)</a:t>
            </a:r>
            <a:endParaRPr lang="es-ES" u="sng" dirty="0" smtClean="0"/>
          </a:p>
          <a:p>
            <a:pPr marL="457200" lvl="1" indent="0">
              <a:buNone/>
            </a:pPr>
            <a:r>
              <a:rPr lang="es-ES" dirty="0" err="1" smtClean="0"/>
              <a:t>Many</a:t>
            </a:r>
            <a:r>
              <a:rPr lang="es-ES" dirty="0" smtClean="0"/>
              <a:t> </a:t>
            </a:r>
            <a:r>
              <a:rPr lang="es-ES" dirty="0" err="1" smtClean="0"/>
              <a:t>standards</a:t>
            </a:r>
            <a:r>
              <a:rPr lang="es-ES" dirty="0" smtClean="0"/>
              <a:t> </a:t>
            </a:r>
            <a:r>
              <a:rPr lang="es-ES" dirty="0" err="1" smtClean="0"/>
              <a:t>under</a:t>
            </a:r>
            <a:r>
              <a:rPr lang="es-ES" dirty="0" smtClean="0"/>
              <a:t> </a:t>
            </a:r>
            <a:r>
              <a:rPr lang="es-ES" dirty="0" err="1" smtClean="0"/>
              <a:t>development</a:t>
            </a:r>
            <a:r>
              <a:rPr lang="es-ES" dirty="0" smtClean="0"/>
              <a:t>, </a:t>
            </a:r>
            <a:r>
              <a:rPr lang="es-ES" dirty="0" err="1" smtClean="0"/>
              <a:t>maintainance</a:t>
            </a:r>
            <a:endParaRPr lang="es-ES" dirty="0" smtClean="0"/>
          </a:p>
          <a:p>
            <a:pPr marL="457200" lvl="1" indent="0">
              <a:buNone/>
            </a:pPr>
            <a:endParaRPr lang="es-E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346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Projects &amp; Collaboration Opportunities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853947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Please list the any projects your society is currently implementing </a:t>
            </a:r>
          </a:p>
          <a:p>
            <a:pPr lvl="1"/>
            <a:r>
              <a:rPr lang="en-US" dirty="0"/>
              <a:t>Are there any potential collaboration opportunities with the Systems Council</a:t>
            </a:r>
            <a:r>
              <a:rPr lang="en-US" dirty="0" smtClean="0"/>
              <a:t>?</a:t>
            </a:r>
            <a:endParaRPr lang="es-ES" dirty="0"/>
          </a:p>
          <a:p>
            <a:r>
              <a:rPr lang="en-US" sz="2400" dirty="0"/>
              <a:t>Women in I&amp;M					</a:t>
            </a:r>
            <a:endParaRPr lang="en-US" sz="2000" dirty="0"/>
          </a:p>
          <a:p>
            <a:r>
              <a:rPr lang="en-US" sz="2400" dirty="0" smtClean="0"/>
              <a:t>Standards development</a:t>
            </a:r>
          </a:p>
          <a:p>
            <a:pPr lvl="1"/>
            <a:r>
              <a:rPr lang="en-US" sz="2000" dirty="0"/>
              <a:t>TC-9 working with IES to co-develop standards (</a:t>
            </a:r>
            <a:r>
              <a:rPr lang="en-US" sz="2000" dirty="0" smtClean="0"/>
              <a:t>P21451.99, etc.). </a:t>
            </a:r>
            <a:r>
              <a:rPr lang="en-US" sz="2000" dirty="0"/>
              <a:t>A Plug-Fest is planned for IECON-2020, which will integrate work on several of the P1451.X family of </a:t>
            </a:r>
            <a:r>
              <a:rPr lang="en-US" sz="2000" dirty="0" smtClean="0"/>
              <a:t>standards</a:t>
            </a:r>
            <a:endParaRPr lang="en-US" sz="1600" dirty="0"/>
          </a:p>
          <a:p>
            <a:r>
              <a:rPr lang="en-US" sz="2400" dirty="0"/>
              <a:t>Student design contest  			</a:t>
            </a:r>
            <a:endParaRPr lang="en-US" sz="2000" dirty="0"/>
          </a:p>
          <a:p>
            <a:r>
              <a:rPr lang="en-US" sz="2400" dirty="0"/>
              <a:t>African Initiative  				</a:t>
            </a:r>
            <a:endParaRPr lang="en-US" sz="2000" dirty="0"/>
          </a:p>
          <a:p>
            <a:r>
              <a:rPr lang="en-US" sz="2400" dirty="0"/>
              <a:t>Region </a:t>
            </a:r>
            <a:r>
              <a:rPr lang="en-US" sz="2400" dirty="0" smtClean="0"/>
              <a:t>Liaisons</a:t>
            </a:r>
            <a:r>
              <a:rPr lang="en-US" sz="2400" dirty="0"/>
              <a:t>		 	</a:t>
            </a:r>
            <a:endParaRPr lang="en-US" sz="2000" dirty="0"/>
          </a:p>
          <a:p>
            <a:r>
              <a:rPr lang="en-US" sz="2400" dirty="0"/>
              <a:t>I&amp;M Magazine electronic </a:t>
            </a:r>
            <a:r>
              <a:rPr lang="en-US" sz="2400" dirty="0" smtClean="0"/>
              <a:t>version</a:t>
            </a:r>
          </a:p>
          <a:p>
            <a:r>
              <a:rPr lang="en-US" sz="2400" dirty="0" smtClean="0"/>
              <a:t>Virtual Distinguished Lectures (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spectrum.ieee.org/static/ieee-virtual-events-calendar</a:t>
            </a:r>
            <a:r>
              <a:rPr lang="en-US" sz="2400" dirty="0" smtClean="0"/>
              <a:t>) September: M. </a:t>
            </a:r>
            <a:r>
              <a:rPr lang="en-US" sz="2400" dirty="0" err="1" smtClean="0"/>
              <a:t>Albu</a:t>
            </a:r>
            <a:r>
              <a:rPr lang="en-US" sz="2400" dirty="0" smtClean="0"/>
              <a:t>, A. </a:t>
            </a:r>
            <a:r>
              <a:rPr lang="en-US" sz="2400" dirty="0" err="1" smtClean="0"/>
              <a:t>Taberner</a:t>
            </a:r>
            <a:r>
              <a:rPr lang="en-US" sz="2400" dirty="0" smtClean="0"/>
              <a:t>, and S. </a:t>
            </a:r>
            <a:r>
              <a:rPr lang="en-US" sz="2400" dirty="0" err="1" smtClean="0"/>
              <a:t>Saponara</a:t>
            </a:r>
            <a:r>
              <a:rPr lang="en-US" sz="2400" dirty="0" smtClean="0"/>
              <a:t>; October: M. </a:t>
            </a:r>
            <a:r>
              <a:rPr lang="en-US" sz="2400" dirty="0" err="1" smtClean="0"/>
              <a:t>Mugnaini</a:t>
            </a:r>
            <a:r>
              <a:rPr lang="en-US" sz="2400" dirty="0" smtClean="0"/>
              <a:t>, O. </a:t>
            </a:r>
            <a:r>
              <a:rPr lang="en-US" sz="2400" dirty="0" err="1" smtClean="0"/>
              <a:t>Postolache</a:t>
            </a:r>
            <a:r>
              <a:rPr lang="en-US" sz="2400" dirty="0" smtClean="0"/>
              <a:t>, and D. Chen</a:t>
            </a:r>
            <a:endParaRPr lang="en-US" sz="2400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691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Motion(s</a:t>
            </a:r>
            <a:r>
              <a:rPr lang="en-US" dirty="0" smtClean="0">
                <a:solidFill>
                  <a:srgbClr val="0C70AC"/>
                </a:solidFill>
              </a:rPr>
              <a:t>): NONE</a:t>
            </a:r>
            <a:endParaRPr lang="en-US" dirty="0">
              <a:solidFill>
                <a:srgbClr val="0C70AC"/>
              </a:solidFill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853947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Provide precise text that </a:t>
            </a:r>
            <a:r>
              <a:rPr lang="en-US" dirty="0" err="1"/>
              <a:t>AdCom</a:t>
            </a:r>
            <a:r>
              <a:rPr lang="en-US" dirty="0"/>
              <a:t> is voting on.</a:t>
            </a:r>
          </a:p>
          <a:p>
            <a:r>
              <a:rPr lang="en-US" dirty="0"/>
              <a:t>Below the motion, please include pros, cons and any financial implications. </a:t>
            </a:r>
          </a:p>
          <a:p>
            <a:r>
              <a:rPr lang="en-US" dirty="0"/>
              <a:t>One slide per motion.</a:t>
            </a:r>
          </a:p>
          <a:p>
            <a:endParaRPr lang="en-US" dirty="0"/>
          </a:p>
          <a:p>
            <a:r>
              <a:rPr lang="en-US" dirty="0"/>
              <a:t>Example: To increase the budget for overlength page charges for 2019 to $125k.</a:t>
            </a:r>
          </a:p>
          <a:p>
            <a:r>
              <a:rPr lang="en-US" dirty="0"/>
              <a:t>Pros: </a:t>
            </a:r>
          </a:p>
          <a:p>
            <a:pPr lvl="1"/>
            <a:r>
              <a:rPr lang="en-US" dirty="0"/>
              <a:t>XYZ</a:t>
            </a:r>
          </a:p>
          <a:p>
            <a:r>
              <a:rPr lang="en-US" dirty="0"/>
              <a:t>Cons: </a:t>
            </a:r>
          </a:p>
          <a:p>
            <a:pPr lvl="1"/>
            <a:r>
              <a:rPr lang="en-US" dirty="0"/>
              <a:t>XYZ</a:t>
            </a:r>
          </a:p>
          <a:p>
            <a:r>
              <a:rPr lang="en-US" dirty="0"/>
              <a:t>Financial Implications: Amount in USD</a:t>
            </a:r>
          </a:p>
        </p:txBody>
      </p:sp>
    </p:spTree>
    <p:extLst>
      <p:ext uri="{BB962C8B-B14F-4D97-AF65-F5344CB8AC3E}">
        <p14:creationId xmlns:p14="http://schemas.microsoft.com/office/powerpoint/2010/main" val="3498938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583</Words>
  <Application>Microsoft Office PowerPoint</Application>
  <PresentationFormat>Widescreen</PresentationFormat>
  <Paragraphs>77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LucidaGrande</vt:lpstr>
      <vt:lpstr>Office Theme</vt:lpstr>
      <vt:lpstr>PowerPoint Presentation</vt:lpstr>
      <vt:lpstr>PowerPoint Presentation</vt:lpstr>
      <vt:lpstr>   Field of Interest   The IEEE Instrumentation and Measurement Society's Field of Interest is the science, technology, and application of instrumentation and measurement in every pertinent area. 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Schmalzel, John L.</cp:lastModifiedBy>
  <cp:revision>31</cp:revision>
  <dcterms:created xsi:type="dcterms:W3CDTF">2020-06-23T20:53:44Z</dcterms:created>
  <dcterms:modified xsi:type="dcterms:W3CDTF">2020-08-28T12:19:21Z</dcterms:modified>
</cp:coreProperties>
</file>