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1" r:id="rId1"/>
    <p:sldMasterId id="2147483652" r:id="rId2"/>
  </p:sldMasterIdLst>
  <p:notesMasterIdLst>
    <p:notesMasterId r:id="rId28"/>
  </p:notesMasterIdLst>
  <p:sldIdLst>
    <p:sldId id="256" r:id="rId3"/>
    <p:sldId id="282" r:id="rId4"/>
    <p:sldId id="257" r:id="rId5"/>
    <p:sldId id="258" r:id="rId6"/>
    <p:sldId id="259" r:id="rId7"/>
    <p:sldId id="264" r:id="rId8"/>
    <p:sldId id="265" r:id="rId9"/>
    <p:sldId id="260" r:id="rId10"/>
    <p:sldId id="261" r:id="rId11"/>
    <p:sldId id="262" r:id="rId12"/>
    <p:sldId id="263" r:id="rId13"/>
    <p:sldId id="266" r:id="rId14"/>
    <p:sldId id="267" r:id="rId15"/>
    <p:sldId id="268" r:id="rId16"/>
    <p:sldId id="269" r:id="rId17"/>
    <p:sldId id="270" r:id="rId18"/>
    <p:sldId id="273" r:id="rId19"/>
    <p:sldId id="274" r:id="rId20"/>
    <p:sldId id="275" r:id="rId21"/>
    <p:sldId id="276" r:id="rId22"/>
    <p:sldId id="277" r:id="rId23"/>
    <p:sldId id="280" r:id="rId24"/>
    <p:sldId id="278" r:id="rId25"/>
    <p:sldId id="272" r:id="rId26"/>
    <p:sldId id="283" r:id="rId27"/>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8" d="100"/>
          <a:sy n="88" d="100"/>
        </p:scale>
        <p:origin x="1334" y="29"/>
      </p:cViewPr>
      <p:guideLst>
        <p:guide orient="horz" pos="2160"/>
        <p:guide pos="2880"/>
      </p:guideLst>
    </p:cSldViewPr>
  </p:slideViewPr>
  <p:notesTextViewPr>
    <p:cViewPr>
      <p:scale>
        <a:sx n="1" d="1"/>
        <a:sy n="1" d="1"/>
      </p:scale>
      <p:origin x="0" y="0"/>
    </p:cViewPr>
  </p:notesTextViewPr>
  <p:sorterViewPr>
    <p:cViewPr>
      <p:scale>
        <a:sx n="100" d="100"/>
        <a:sy n="100" d="100"/>
      </p:scale>
      <p:origin x="0" y="-3149"/>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marR="0" lvl="0" indent="-298450" algn="l" rtl="0">
              <a:spcBef>
                <a:spcPts val="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1pPr>
            <a:lvl2pPr marL="914400" marR="0" lvl="1" indent="-298450" algn="l" rtl="0">
              <a:spcBef>
                <a:spcPts val="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2pPr>
            <a:lvl3pPr marL="1371600" marR="0" lvl="2" indent="-298450" algn="l" rtl="0">
              <a:spcBef>
                <a:spcPts val="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3pPr>
            <a:lvl4pPr marL="1828800" marR="0" lvl="3" indent="-298450" algn="l" rtl="0">
              <a:spcBef>
                <a:spcPts val="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4pPr>
            <a:lvl5pPr marL="2286000" marR="0" lvl="4" indent="-298450" algn="l" rtl="0">
              <a:spcBef>
                <a:spcPts val="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5pPr>
            <a:lvl6pPr marL="2743200" marR="0" lvl="5" indent="-298450" algn="l" rtl="0">
              <a:spcBef>
                <a:spcPts val="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6pPr>
            <a:lvl7pPr marL="3200400" marR="0" lvl="6" indent="-298450" algn="l" rtl="0">
              <a:spcBef>
                <a:spcPts val="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7pPr>
            <a:lvl8pPr marL="3657600" marR="0" lvl="7" indent="-298450" algn="l" rtl="0">
              <a:spcBef>
                <a:spcPts val="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8pPr>
            <a:lvl9pPr marL="4114800" marR="0" lvl="8" indent="-298450" algn="l" rtl="0">
              <a:spcBef>
                <a:spcPts val="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263801767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
        <p:cNvGrpSpPr/>
        <p:nvPr/>
      </p:nvGrpSpPr>
      <p:grpSpPr>
        <a:xfrm>
          <a:off x="0" y="0"/>
          <a:ext cx="0" cy="0"/>
          <a:chOff x="0" y="0"/>
          <a:chExt cx="0" cy="0"/>
        </a:xfrm>
      </p:grpSpPr>
      <p:sp>
        <p:nvSpPr>
          <p:cNvPr id="35" name="Google Shape;35;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endParaRPr/>
          </a:p>
        </p:txBody>
      </p:sp>
      <p:sp>
        <p:nvSpPr>
          <p:cNvPr id="36" name="Google Shape;36;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1" name="Google Shape;101;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1" name="Google Shape;101;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025892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1" name="Google Shape;101;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386827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1" name="Google Shape;101;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635191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1" name="Google Shape;101;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552375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5" name="Google Shape;95;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896827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
        <p:cNvGrpSpPr/>
        <p:nvPr/>
      </p:nvGrpSpPr>
      <p:grpSpPr>
        <a:xfrm>
          <a:off x="0" y="0"/>
          <a:ext cx="0" cy="0"/>
          <a:chOff x="0" y="0"/>
          <a:chExt cx="0" cy="0"/>
        </a:xfrm>
      </p:grpSpPr>
      <p:sp>
        <p:nvSpPr>
          <p:cNvPr id="35" name="Google Shape;35;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endParaRPr/>
          </a:p>
        </p:txBody>
      </p:sp>
      <p:sp>
        <p:nvSpPr>
          <p:cNvPr id="36" name="Google Shape;36;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1893633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endParaRPr/>
          </a:p>
        </p:txBody>
      </p:sp>
      <p:sp>
        <p:nvSpPr>
          <p:cNvPr id="42" name="Google Shape;42;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0639793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
        <p:cNvGrpSpPr/>
        <p:nvPr/>
      </p:nvGrpSpPr>
      <p:grpSpPr>
        <a:xfrm>
          <a:off x="0" y="0"/>
          <a:ext cx="0" cy="0"/>
          <a:chOff x="0" y="0"/>
          <a:chExt cx="0" cy="0"/>
        </a:xfrm>
      </p:grpSpPr>
      <p:sp>
        <p:nvSpPr>
          <p:cNvPr id="47" name="Google Shape;47;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endParaRPr/>
          </a:p>
        </p:txBody>
      </p:sp>
      <p:sp>
        <p:nvSpPr>
          <p:cNvPr id="48" name="Google Shape;48;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4279269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endParaRPr/>
          </a:p>
        </p:txBody>
      </p:sp>
      <p:sp>
        <p:nvSpPr>
          <p:cNvPr id="54" name="Google Shape;54;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1853743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endParaRPr/>
          </a:p>
        </p:txBody>
      </p:sp>
      <p:sp>
        <p:nvSpPr>
          <p:cNvPr id="42" name="Google Shape;42;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3" name="Google Shape;83;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816843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3" name="Google Shape;83;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440686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endParaRPr/>
          </a:p>
        </p:txBody>
      </p:sp>
      <p:sp>
        <p:nvSpPr>
          <p:cNvPr id="89" name="Google Shape;89;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6629374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endParaRPr/>
          </a:p>
        </p:txBody>
      </p:sp>
      <p:sp>
        <p:nvSpPr>
          <p:cNvPr id="42" name="Google Shape;42;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4225760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
        <p:cNvGrpSpPr/>
        <p:nvPr/>
      </p:nvGrpSpPr>
      <p:grpSpPr>
        <a:xfrm>
          <a:off x="0" y="0"/>
          <a:ext cx="0" cy="0"/>
          <a:chOff x="0" y="0"/>
          <a:chExt cx="0" cy="0"/>
        </a:xfrm>
      </p:grpSpPr>
      <p:sp>
        <p:nvSpPr>
          <p:cNvPr id="47" name="Google Shape;47;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endParaRPr/>
          </a:p>
        </p:txBody>
      </p:sp>
      <p:sp>
        <p:nvSpPr>
          <p:cNvPr id="48" name="Google Shape;48;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endParaRPr/>
          </a:p>
        </p:txBody>
      </p:sp>
      <p:sp>
        <p:nvSpPr>
          <p:cNvPr id="54" name="Google Shape;54;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endParaRPr/>
          </a:p>
        </p:txBody>
      </p:sp>
      <p:sp>
        <p:nvSpPr>
          <p:cNvPr id="54" name="Google Shape;54;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3223668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endParaRPr/>
          </a:p>
        </p:txBody>
      </p:sp>
      <p:sp>
        <p:nvSpPr>
          <p:cNvPr id="54" name="Google Shape;54;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8441265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3" name="Google Shape;83;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endParaRPr/>
          </a:p>
        </p:txBody>
      </p:sp>
      <p:sp>
        <p:nvSpPr>
          <p:cNvPr id="89" name="Google Shape;89;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5" name="Google Shape;95;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Master" Target="../slideMasters/slideMaster1.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Master" Target="../slideMasters/slideMaster2.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w Images">
  <p:cSld name="Title Slide w Images">
    <p:spTree>
      <p:nvGrpSpPr>
        <p:cNvPr id="1" name="Shape 12"/>
        <p:cNvGrpSpPr/>
        <p:nvPr/>
      </p:nvGrpSpPr>
      <p:grpSpPr>
        <a:xfrm>
          <a:off x="0" y="0"/>
          <a:ext cx="0" cy="0"/>
          <a:chOff x="0" y="0"/>
          <a:chExt cx="0" cy="0"/>
        </a:xfrm>
      </p:grpSpPr>
      <p:sp>
        <p:nvSpPr>
          <p:cNvPr id="13" name="Google Shape;13;p2"/>
          <p:cNvSpPr txBox="1">
            <a:spLocks noGrp="1"/>
          </p:cNvSpPr>
          <p:nvPr>
            <p:ph type="ctrTitle"/>
          </p:nvPr>
        </p:nvSpPr>
        <p:spPr>
          <a:xfrm>
            <a:off x="685800" y="3429318"/>
            <a:ext cx="7772400" cy="903922"/>
          </a:xfrm>
          <a:prstGeom prst="rect">
            <a:avLst/>
          </a:prstGeom>
          <a:noFill/>
          <a:ln>
            <a:noFill/>
          </a:ln>
        </p:spPr>
        <p:txBody>
          <a:bodyPr spcFirstLastPara="1" wrap="square" lIns="91425" tIns="91425" rIns="91425" bIns="91425" anchor="t" anchorCtr="0"/>
          <a:lstStyle>
            <a:lvl1pPr marR="0" lvl="0" algn="l" rtl="0">
              <a:lnSpc>
                <a:spcPct val="90000"/>
              </a:lnSpc>
              <a:spcBef>
                <a:spcPts val="0"/>
              </a:spcBef>
              <a:spcAft>
                <a:spcPts val="0"/>
              </a:spcAft>
              <a:buClr>
                <a:srgbClr val="0066A1"/>
              </a:buClr>
              <a:buSzPts val="4400"/>
              <a:buFont typeface="Calibri"/>
              <a:buNone/>
              <a:defRPr sz="4400" b="1" i="0" u="none" strike="noStrike" cap="none">
                <a:solidFill>
                  <a:srgbClr val="0066A1"/>
                </a:solidFill>
                <a:latin typeface="Calibri"/>
                <a:ea typeface="Calibri"/>
                <a:cs typeface="Calibri"/>
                <a:sym typeface="Calibri"/>
              </a:defRPr>
            </a:lvl1pPr>
            <a:lvl2pPr lvl="1">
              <a:spcBef>
                <a:spcPts val="0"/>
              </a:spcBef>
              <a:spcAft>
                <a:spcPts val="0"/>
              </a:spcAft>
              <a:buSzPts val="1400"/>
              <a:buFont typeface="Arial"/>
              <a:buNone/>
              <a:defRPr sz="1800"/>
            </a:lvl2pPr>
            <a:lvl3pPr lvl="2">
              <a:spcBef>
                <a:spcPts val="0"/>
              </a:spcBef>
              <a:spcAft>
                <a:spcPts val="0"/>
              </a:spcAft>
              <a:buSzPts val="1400"/>
              <a:buFont typeface="Arial"/>
              <a:buNone/>
              <a:defRPr sz="1800"/>
            </a:lvl3pPr>
            <a:lvl4pPr lvl="3">
              <a:spcBef>
                <a:spcPts val="0"/>
              </a:spcBef>
              <a:spcAft>
                <a:spcPts val="0"/>
              </a:spcAft>
              <a:buSzPts val="1400"/>
              <a:buFont typeface="Arial"/>
              <a:buNone/>
              <a:defRPr sz="1800"/>
            </a:lvl4pPr>
            <a:lvl5pPr lvl="4">
              <a:spcBef>
                <a:spcPts val="0"/>
              </a:spcBef>
              <a:spcAft>
                <a:spcPts val="0"/>
              </a:spcAft>
              <a:buSzPts val="1400"/>
              <a:buFont typeface="Arial"/>
              <a:buNone/>
              <a:defRPr sz="1800"/>
            </a:lvl5pPr>
            <a:lvl6pPr lvl="5">
              <a:spcBef>
                <a:spcPts val="0"/>
              </a:spcBef>
              <a:spcAft>
                <a:spcPts val="0"/>
              </a:spcAft>
              <a:buSzPts val="1400"/>
              <a:buFont typeface="Arial"/>
              <a:buNone/>
              <a:defRPr sz="1800"/>
            </a:lvl6pPr>
            <a:lvl7pPr lvl="6">
              <a:spcBef>
                <a:spcPts val="0"/>
              </a:spcBef>
              <a:spcAft>
                <a:spcPts val="0"/>
              </a:spcAft>
              <a:buSzPts val="1400"/>
              <a:buFont typeface="Arial"/>
              <a:buNone/>
              <a:defRPr sz="1800"/>
            </a:lvl7pPr>
            <a:lvl8pPr lvl="7">
              <a:spcBef>
                <a:spcPts val="0"/>
              </a:spcBef>
              <a:spcAft>
                <a:spcPts val="0"/>
              </a:spcAft>
              <a:buSzPts val="1400"/>
              <a:buFont typeface="Arial"/>
              <a:buNone/>
              <a:defRPr sz="1800"/>
            </a:lvl8pPr>
            <a:lvl9pPr lvl="8">
              <a:spcBef>
                <a:spcPts val="0"/>
              </a:spcBef>
              <a:spcAft>
                <a:spcPts val="0"/>
              </a:spcAft>
              <a:buSzPts val="1400"/>
              <a:buFont typeface="Arial"/>
              <a:buNone/>
              <a:defRPr sz="1800"/>
            </a:lvl9pPr>
          </a:lstStyle>
          <a:p>
            <a:endParaRPr/>
          </a:p>
        </p:txBody>
      </p:sp>
      <p:sp>
        <p:nvSpPr>
          <p:cNvPr id="14" name="Google Shape;14;p2"/>
          <p:cNvSpPr txBox="1">
            <a:spLocks noGrp="1"/>
          </p:cNvSpPr>
          <p:nvPr>
            <p:ph type="subTitle" idx="1"/>
          </p:nvPr>
        </p:nvSpPr>
        <p:spPr>
          <a:xfrm>
            <a:off x="685800" y="4425316"/>
            <a:ext cx="7772400" cy="1244282"/>
          </a:xfrm>
          <a:prstGeom prst="rect">
            <a:avLst/>
          </a:prstGeom>
          <a:noFill/>
          <a:ln>
            <a:noFill/>
          </a:ln>
        </p:spPr>
        <p:txBody>
          <a:bodyPr spcFirstLastPara="1" wrap="square" lIns="91425" tIns="91425" rIns="91425" bIns="91425" anchor="t" anchorCtr="0"/>
          <a:lstStyle>
            <a:lvl1pPr marR="0" lvl="0" algn="l" rtl="0">
              <a:lnSpc>
                <a:spcPct val="90000"/>
              </a:lnSpc>
              <a:spcBef>
                <a:spcPts val="1000"/>
              </a:spcBef>
              <a:spcAft>
                <a:spcPts val="0"/>
              </a:spcAft>
              <a:buClr>
                <a:srgbClr val="0066A1"/>
              </a:buClr>
              <a:buSzPts val="2800"/>
              <a:buFont typeface="Noto Sans Symbols"/>
              <a:buNone/>
              <a:defRPr sz="2800" b="1" i="1" u="none" strike="noStrike" cap="none">
                <a:solidFill>
                  <a:srgbClr val="7F7F7F"/>
                </a:solidFill>
                <a:latin typeface="Calibri"/>
                <a:ea typeface="Calibri"/>
                <a:cs typeface="Calibri"/>
                <a:sym typeface="Calibri"/>
              </a:defRPr>
            </a:lvl1pPr>
            <a:lvl2pPr marR="0" lvl="1" algn="ctr" rtl="0">
              <a:lnSpc>
                <a:spcPct val="90000"/>
              </a:lnSpc>
              <a:spcBef>
                <a:spcPts val="500"/>
              </a:spcBef>
              <a:spcAft>
                <a:spcPts val="0"/>
              </a:spcAft>
              <a:buClr>
                <a:srgbClr val="0066A1"/>
              </a:buClr>
              <a:buSzPts val="2000"/>
              <a:buFont typeface="Noto Sans Symbols"/>
              <a:buNone/>
              <a:defRPr sz="2000" b="0" i="0" u="none" strike="noStrike" cap="none">
                <a:solidFill>
                  <a:schemeClr val="dk1"/>
                </a:solidFill>
                <a:latin typeface="Calibri"/>
                <a:ea typeface="Calibri"/>
                <a:cs typeface="Calibri"/>
                <a:sym typeface="Calibri"/>
              </a:defRPr>
            </a:lvl2pPr>
            <a:lvl3pPr marR="0" lvl="2" algn="ctr" rtl="0">
              <a:lnSpc>
                <a:spcPct val="90000"/>
              </a:lnSpc>
              <a:spcBef>
                <a:spcPts val="500"/>
              </a:spcBef>
              <a:spcAft>
                <a:spcPts val="0"/>
              </a:spcAft>
              <a:buClr>
                <a:srgbClr val="0066A1"/>
              </a:buClr>
              <a:buSzPts val="1800"/>
              <a:buFont typeface="Noto Sans Symbols"/>
              <a:buNone/>
              <a:defRPr sz="1800" b="0" i="0" u="none" strike="noStrike" cap="none">
                <a:solidFill>
                  <a:schemeClr val="dk1"/>
                </a:solidFill>
                <a:latin typeface="Calibri"/>
                <a:ea typeface="Calibri"/>
                <a:cs typeface="Calibri"/>
                <a:sym typeface="Calibri"/>
              </a:defRPr>
            </a:lvl3pPr>
            <a:lvl4pPr marR="0" lvl="3" algn="ctr" rtl="0">
              <a:lnSpc>
                <a:spcPct val="90000"/>
              </a:lnSpc>
              <a:spcBef>
                <a:spcPts val="500"/>
              </a:spcBef>
              <a:spcAft>
                <a:spcPts val="0"/>
              </a:spcAft>
              <a:buClr>
                <a:srgbClr val="0066A1"/>
              </a:buClr>
              <a:buSzPts val="1600"/>
              <a:buFont typeface="Noto Sans Symbols"/>
              <a:buNone/>
              <a:defRPr sz="1600" b="0" i="0" u="none" strike="noStrike" cap="none">
                <a:solidFill>
                  <a:schemeClr val="dk1"/>
                </a:solidFill>
                <a:latin typeface="Calibri"/>
                <a:ea typeface="Calibri"/>
                <a:cs typeface="Calibri"/>
                <a:sym typeface="Calibri"/>
              </a:defRPr>
            </a:lvl4pPr>
            <a:lvl5pPr marR="0" lvl="4" algn="ctr" rtl="0">
              <a:lnSpc>
                <a:spcPct val="90000"/>
              </a:lnSpc>
              <a:spcBef>
                <a:spcPts val="500"/>
              </a:spcBef>
              <a:spcAft>
                <a:spcPts val="0"/>
              </a:spcAft>
              <a:buClr>
                <a:srgbClr val="0066A1"/>
              </a:buClr>
              <a:buSzPts val="1600"/>
              <a:buFont typeface="Noto Sans Symbols"/>
              <a:buNone/>
              <a:defRPr sz="1600" b="0" i="0" u="none" strike="noStrike" cap="none">
                <a:solidFill>
                  <a:schemeClr val="dk1"/>
                </a:solidFill>
                <a:latin typeface="Calibri"/>
                <a:ea typeface="Calibri"/>
                <a:cs typeface="Calibri"/>
                <a:sym typeface="Calibri"/>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endParaRPr/>
          </a:p>
        </p:txBody>
      </p:sp>
      <p:pic>
        <p:nvPicPr>
          <p:cNvPr id="15" name="Google Shape;15;p2"/>
          <p:cNvPicPr preferRelativeResize="0"/>
          <p:nvPr/>
        </p:nvPicPr>
        <p:blipFill rotWithShape="1">
          <a:blip r:embed="rId2">
            <a:alphaModFix/>
          </a:blip>
          <a:srcRect/>
          <a:stretch/>
        </p:blipFill>
        <p:spPr>
          <a:xfrm>
            <a:off x="0" y="1084587"/>
            <a:ext cx="1823679" cy="1823679"/>
          </a:xfrm>
          <a:prstGeom prst="rect">
            <a:avLst/>
          </a:prstGeom>
          <a:noFill/>
          <a:ln>
            <a:noFill/>
          </a:ln>
        </p:spPr>
      </p:pic>
      <p:pic>
        <p:nvPicPr>
          <p:cNvPr id="16" name="Google Shape;16;p2"/>
          <p:cNvPicPr preferRelativeResize="0"/>
          <p:nvPr/>
        </p:nvPicPr>
        <p:blipFill rotWithShape="1">
          <a:blip r:embed="rId3">
            <a:alphaModFix/>
          </a:blip>
          <a:srcRect/>
          <a:stretch/>
        </p:blipFill>
        <p:spPr>
          <a:xfrm>
            <a:off x="1828800" y="1074510"/>
            <a:ext cx="1825874" cy="1825874"/>
          </a:xfrm>
          <a:prstGeom prst="rect">
            <a:avLst/>
          </a:prstGeom>
          <a:noFill/>
          <a:ln>
            <a:noFill/>
          </a:ln>
        </p:spPr>
      </p:pic>
      <p:pic>
        <p:nvPicPr>
          <p:cNvPr id="17" name="Google Shape;17;p2"/>
          <p:cNvPicPr preferRelativeResize="0"/>
          <p:nvPr/>
        </p:nvPicPr>
        <p:blipFill rotWithShape="1">
          <a:blip r:embed="rId4">
            <a:alphaModFix/>
          </a:blip>
          <a:srcRect/>
          <a:stretch/>
        </p:blipFill>
        <p:spPr>
          <a:xfrm>
            <a:off x="3657600" y="1084587"/>
            <a:ext cx="1825874" cy="1825874"/>
          </a:xfrm>
          <a:prstGeom prst="rect">
            <a:avLst/>
          </a:prstGeom>
          <a:noFill/>
          <a:ln>
            <a:noFill/>
          </a:ln>
        </p:spPr>
      </p:pic>
      <p:pic>
        <p:nvPicPr>
          <p:cNvPr id="18" name="Google Shape;18;p2"/>
          <p:cNvPicPr preferRelativeResize="0"/>
          <p:nvPr/>
        </p:nvPicPr>
        <p:blipFill rotWithShape="1">
          <a:blip r:embed="rId5">
            <a:alphaModFix/>
          </a:blip>
          <a:srcRect/>
          <a:stretch/>
        </p:blipFill>
        <p:spPr>
          <a:xfrm>
            <a:off x="5486400" y="1084587"/>
            <a:ext cx="1825874" cy="1825874"/>
          </a:xfrm>
          <a:prstGeom prst="rect">
            <a:avLst/>
          </a:prstGeom>
          <a:noFill/>
          <a:ln>
            <a:noFill/>
          </a:ln>
        </p:spPr>
      </p:pic>
      <p:pic>
        <p:nvPicPr>
          <p:cNvPr id="19" name="Google Shape;19;p2"/>
          <p:cNvPicPr preferRelativeResize="0"/>
          <p:nvPr/>
        </p:nvPicPr>
        <p:blipFill rotWithShape="1">
          <a:blip r:embed="rId6">
            <a:alphaModFix/>
          </a:blip>
          <a:srcRect/>
          <a:stretch/>
        </p:blipFill>
        <p:spPr>
          <a:xfrm>
            <a:off x="7315200" y="1084587"/>
            <a:ext cx="1825874" cy="1825874"/>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ntent Slide_OneColumnBullets">
  <p:cSld name="Content Slide_OneColumnBullets">
    <p:spTree>
      <p:nvGrpSpPr>
        <p:cNvPr id="1" name="Shape 31"/>
        <p:cNvGrpSpPr/>
        <p:nvPr/>
      </p:nvGrpSpPr>
      <p:grpSpPr>
        <a:xfrm>
          <a:off x="0" y="0"/>
          <a:ext cx="0" cy="0"/>
          <a:chOff x="0" y="0"/>
          <a:chExt cx="0" cy="0"/>
        </a:xfrm>
      </p:grpSpPr>
      <p:sp>
        <p:nvSpPr>
          <p:cNvPr id="32" name="Google Shape;32;p5"/>
          <p:cNvSpPr txBox="1">
            <a:spLocks noGrp="1"/>
          </p:cNvSpPr>
          <p:nvPr>
            <p:ph type="ctrTitle"/>
          </p:nvPr>
        </p:nvSpPr>
        <p:spPr>
          <a:xfrm>
            <a:off x="396815" y="565421"/>
            <a:ext cx="8419381" cy="521507"/>
          </a:xfrm>
          <a:prstGeom prst="rect">
            <a:avLst/>
          </a:prstGeom>
          <a:noFill/>
          <a:ln>
            <a:noFill/>
          </a:ln>
        </p:spPr>
        <p:txBody>
          <a:bodyPr spcFirstLastPara="1" wrap="square" lIns="91425" tIns="91425" rIns="91425" bIns="91425" anchor="t" anchorCtr="0"/>
          <a:lstStyle>
            <a:lvl1pPr marR="0" lvl="0" algn="l" rtl="0">
              <a:lnSpc>
                <a:spcPct val="90000"/>
              </a:lnSpc>
              <a:spcBef>
                <a:spcPts val="0"/>
              </a:spcBef>
              <a:spcAft>
                <a:spcPts val="0"/>
              </a:spcAft>
              <a:buClr>
                <a:srgbClr val="0066A1"/>
              </a:buClr>
              <a:buSzPts val="3400"/>
              <a:buFont typeface="Calibri"/>
              <a:buNone/>
              <a:defRPr sz="3400" b="1" i="0" u="none" strike="noStrike" cap="none">
                <a:solidFill>
                  <a:srgbClr val="0066A1"/>
                </a:solidFill>
                <a:latin typeface="Calibri"/>
                <a:ea typeface="Calibri"/>
                <a:cs typeface="Calibri"/>
                <a:sym typeface="Calibri"/>
              </a:defRPr>
            </a:lvl1pPr>
            <a:lvl2pPr lvl="1">
              <a:spcBef>
                <a:spcPts val="0"/>
              </a:spcBef>
              <a:spcAft>
                <a:spcPts val="0"/>
              </a:spcAft>
              <a:buSzPts val="1400"/>
              <a:buFont typeface="Arial"/>
              <a:buNone/>
              <a:defRPr sz="1800"/>
            </a:lvl2pPr>
            <a:lvl3pPr lvl="2">
              <a:spcBef>
                <a:spcPts val="0"/>
              </a:spcBef>
              <a:spcAft>
                <a:spcPts val="0"/>
              </a:spcAft>
              <a:buSzPts val="1400"/>
              <a:buFont typeface="Arial"/>
              <a:buNone/>
              <a:defRPr sz="1800"/>
            </a:lvl3pPr>
            <a:lvl4pPr lvl="3">
              <a:spcBef>
                <a:spcPts val="0"/>
              </a:spcBef>
              <a:spcAft>
                <a:spcPts val="0"/>
              </a:spcAft>
              <a:buSzPts val="1400"/>
              <a:buFont typeface="Arial"/>
              <a:buNone/>
              <a:defRPr sz="1800"/>
            </a:lvl4pPr>
            <a:lvl5pPr lvl="4">
              <a:spcBef>
                <a:spcPts val="0"/>
              </a:spcBef>
              <a:spcAft>
                <a:spcPts val="0"/>
              </a:spcAft>
              <a:buSzPts val="1400"/>
              <a:buFont typeface="Arial"/>
              <a:buNone/>
              <a:defRPr sz="1800"/>
            </a:lvl5pPr>
            <a:lvl6pPr lvl="5">
              <a:spcBef>
                <a:spcPts val="0"/>
              </a:spcBef>
              <a:spcAft>
                <a:spcPts val="0"/>
              </a:spcAft>
              <a:buSzPts val="1400"/>
              <a:buFont typeface="Arial"/>
              <a:buNone/>
              <a:defRPr sz="1800"/>
            </a:lvl6pPr>
            <a:lvl7pPr lvl="6">
              <a:spcBef>
                <a:spcPts val="0"/>
              </a:spcBef>
              <a:spcAft>
                <a:spcPts val="0"/>
              </a:spcAft>
              <a:buSzPts val="1400"/>
              <a:buFont typeface="Arial"/>
              <a:buNone/>
              <a:defRPr sz="1800"/>
            </a:lvl7pPr>
            <a:lvl8pPr lvl="7">
              <a:spcBef>
                <a:spcPts val="0"/>
              </a:spcBef>
              <a:spcAft>
                <a:spcPts val="0"/>
              </a:spcAft>
              <a:buSzPts val="1400"/>
              <a:buFont typeface="Arial"/>
              <a:buNone/>
              <a:defRPr sz="1800"/>
            </a:lvl8pPr>
            <a:lvl9pPr lvl="8">
              <a:spcBef>
                <a:spcPts val="0"/>
              </a:spcBef>
              <a:spcAft>
                <a:spcPts val="0"/>
              </a:spcAft>
              <a:buSzPts val="1400"/>
              <a:buFont typeface="Arial"/>
              <a:buNone/>
              <a:defRPr sz="1800"/>
            </a:lvl9pPr>
          </a:lstStyle>
          <a:p>
            <a:endParaRPr/>
          </a:p>
        </p:txBody>
      </p:sp>
      <p:sp>
        <p:nvSpPr>
          <p:cNvPr id="33" name="Google Shape;33;p5"/>
          <p:cNvSpPr txBox="1">
            <a:spLocks noGrp="1"/>
          </p:cNvSpPr>
          <p:nvPr>
            <p:ph type="body" idx="1"/>
          </p:nvPr>
        </p:nvSpPr>
        <p:spPr>
          <a:xfrm>
            <a:off x="396815" y="1242391"/>
            <a:ext cx="8419381" cy="5198166"/>
          </a:xfrm>
          <a:prstGeom prst="rect">
            <a:avLst/>
          </a:prstGeom>
          <a:noFill/>
          <a:ln>
            <a:noFill/>
          </a:ln>
        </p:spPr>
        <p:txBody>
          <a:bodyPr spcFirstLastPara="1" wrap="square" lIns="91425" tIns="91425" rIns="91425" bIns="91425" anchor="t" anchorCtr="0"/>
          <a:lstStyle>
            <a:lvl1pPr marL="457200" marR="0" lvl="0" indent="-304800" algn="l" rtl="0">
              <a:lnSpc>
                <a:spcPct val="90000"/>
              </a:lnSpc>
              <a:spcBef>
                <a:spcPts val="1000"/>
              </a:spcBef>
              <a:spcAft>
                <a:spcPts val="0"/>
              </a:spcAft>
              <a:buClr>
                <a:srgbClr val="0066A1"/>
              </a:buClr>
              <a:buSzPts val="1200"/>
              <a:buFont typeface="Merriweather Sans"/>
              <a:buChar char="▶"/>
              <a:defRPr sz="20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500"/>
              </a:spcBef>
              <a:spcAft>
                <a:spcPts val="0"/>
              </a:spcAft>
              <a:buClr>
                <a:srgbClr val="0066A1"/>
              </a:buClr>
              <a:buSzPts val="1800"/>
              <a:buFont typeface="Noto Sans Symbols"/>
              <a:buChar char="▪"/>
              <a:defRPr sz="1800" b="0" i="0" u="none" strike="noStrike" cap="none">
                <a:solidFill>
                  <a:schemeClr val="dk1"/>
                </a:solidFill>
                <a:latin typeface="Calibri"/>
                <a:ea typeface="Calibri"/>
                <a:cs typeface="Calibri"/>
                <a:sym typeface="Calibri"/>
              </a:defRPr>
            </a:lvl2pPr>
            <a:lvl3pPr marL="1371600" marR="0" lvl="2" indent="-330200" algn="l" rtl="0">
              <a:lnSpc>
                <a:spcPct val="90000"/>
              </a:lnSpc>
              <a:spcBef>
                <a:spcPts val="500"/>
              </a:spcBef>
              <a:spcAft>
                <a:spcPts val="0"/>
              </a:spcAft>
              <a:buClr>
                <a:srgbClr val="0066A1"/>
              </a:buClr>
              <a:buSzPts val="1600"/>
              <a:buFont typeface="Noto Sans Symbols"/>
              <a:buChar char="▪"/>
              <a:defRPr sz="16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500"/>
              </a:spcBef>
              <a:spcAft>
                <a:spcPts val="0"/>
              </a:spcAft>
              <a:buClr>
                <a:srgbClr val="0066A1"/>
              </a:buClr>
              <a:buSzPts val="1400"/>
              <a:buFont typeface="Noto Sans Symbols"/>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500"/>
              </a:spcBef>
              <a:spcAft>
                <a:spcPts val="0"/>
              </a:spcAft>
              <a:buClr>
                <a:srgbClr val="0066A1"/>
              </a:buClr>
              <a:buSzPts val="1400"/>
              <a:buFont typeface="Noto Sans Symbols"/>
              <a:buChar char="▪"/>
              <a:defRPr sz="14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transition spd="slow">
    <p:push/>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cSld name="Title Only Blank">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Topic</a:t>
            </a:r>
          </a:p>
        </p:txBody>
      </p:sp>
      <p:sp>
        <p:nvSpPr>
          <p:cNvPr id="10" name="Text Placeholder 9"/>
          <p:cNvSpPr>
            <a:spLocks noGrp="1"/>
          </p:cNvSpPr>
          <p:nvPr>
            <p:ph type="body" sz="quarter" idx="13"/>
          </p:nvPr>
        </p:nvSpPr>
        <p:spPr>
          <a:xfrm>
            <a:off x="628650" y="1825625"/>
            <a:ext cx="7886700" cy="39433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Slide Number Placeholder 11"/>
          <p:cNvSpPr>
            <a:spLocks noGrp="1"/>
          </p:cNvSpPr>
          <p:nvPr>
            <p:ph type="sldNum" sz="quarter" idx="14"/>
          </p:nvPr>
        </p:nvSpPr>
        <p:spPr>
          <a:xfrm>
            <a:off x="385321" y="6205394"/>
            <a:ext cx="486659" cy="365125"/>
          </a:xfrm>
          <a:prstGeom prst="rect">
            <a:avLst/>
          </a:prstGeom>
        </p:spPr>
        <p:txBody>
          <a:bodyPr/>
          <a:lstStyle/>
          <a:p>
            <a:fld id="{3DD97BEB-BAEF-0344-9D5C-EC73E478698A}" type="slidenum">
              <a:rPr lang="en-US" smtClean="0"/>
              <a:pPr/>
              <a:t>‹Nr.›</a:t>
            </a:fld>
            <a:endParaRPr lang="en-US"/>
          </a:p>
        </p:txBody>
      </p:sp>
      <p:sp>
        <p:nvSpPr>
          <p:cNvPr id="4" name="Text Placeholder 3"/>
          <p:cNvSpPr>
            <a:spLocks noGrp="1"/>
          </p:cNvSpPr>
          <p:nvPr>
            <p:ph type="body" sz="quarter" idx="15" hasCustomPrompt="1"/>
          </p:nvPr>
        </p:nvSpPr>
        <p:spPr>
          <a:xfrm>
            <a:off x="628650" y="1106199"/>
            <a:ext cx="7886700" cy="356843"/>
          </a:xfrm>
        </p:spPr>
        <p:txBody>
          <a:bodyPr>
            <a:normAutofit/>
          </a:bodyPr>
          <a:lstStyle>
            <a:lvl1pPr marL="0" indent="0">
              <a:buNone/>
              <a:defRPr sz="2400" b="1" i="1">
                <a:solidFill>
                  <a:schemeClr val="tx1">
                    <a:lumMod val="50000"/>
                    <a:lumOff val="50000"/>
                  </a:schemeClr>
                </a:solidFill>
              </a:defRPr>
            </a:lvl1pPr>
          </a:lstStyle>
          <a:p>
            <a:pPr lvl="0"/>
            <a:r>
              <a:rPr lang="en-US" dirty="0"/>
              <a:t>Subhead</a:t>
            </a:r>
          </a:p>
        </p:txBody>
      </p:sp>
    </p:spTree>
    <p:extLst>
      <p:ext uri="{BB962C8B-B14F-4D97-AF65-F5344CB8AC3E}">
        <p14:creationId xmlns:p14="http://schemas.microsoft.com/office/powerpoint/2010/main" val="25182401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 w Images">
  <p:cSld name="Title Slide w Images">
    <p:spTree>
      <p:nvGrpSpPr>
        <p:cNvPr id="1" name="Shape 12"/>
        <p:cNvGrpSpPr/>
        <p:nvPr/>
      </p:nvGrpSpPr>
      <p:grpSpPr>
        <a:xfrm>
          <a:off x="0" y="0"/>
          <a:ext cx="0" cy="0"/>
          <a:chOff x="0" y="0"/>
          <a:chExt cx="0" cy="0"/>
        </a:xfrm>
      </p:grpSpPr>
      <p:sp>
        <p:nvSpPr>
          <p:cNvPr id="13" name="Google Shape;13;p2"/>
          <p:cNvSpPr txBox="1">
            <a:spLocks noGrp="1"/>
          </p:cNvSpPr>
          <p:nvPr>
            <p:ph type="ctrTitle"/>
          </p:nvPr>
        </p:nvSpPr>
        <p:spPr>
          <a:xfrm>
            <a:off x="685800" y="3429318"/>
            <a:ext cx="7772400" cy="903922"/>
          </a:xfrm>
          <a:prstGeom prst="rect">
            <a:avLst/>
          </a:prstGeom>
          <a:noFill/>
          <a:ln>
            <a:noFill/>
          </a:ln>
        </p:spPr>
        <p:txBody>
          <a:bodyPr spcFirstLastPara="1" wrap="square" lIns="91425" tIns="91425" rIns="91425" bIns="91425" anchor="t" anchorCtr="0"/>
          <a:lstStyle>
            <a:lvl1pPr marR="0" lvl="0" algn="l" rtl="0">
              <a:lnSpc>
                <a:spcPct val="90000"/>
              </a:lnSpc>
              <a:spcBef>
                <a:spcPts val="0"/>
              </a:spcBef>
              <a:spcAft>
                <a:spcPts val="0"/>
              </a:spcAft>
              <a:buClr>
                <a:srgbClr val="0066A1"/>
              </a:buClr>
              <a:buSzPts val="4400"/>
              <a:buFont typeface="Calibri"/>
              <a:buNone/>
              <a:defRPr sz="4400" b="1" i="0" u="none" strike="noStrike" cap="none">
                <a:solidFill>
                  <a:srgbClr val="0066A1"/>
                </a:solidFill>
                <a:latin typeface="Calibri"/>
                <a:ea typeface="Calibri"/>
                <a:cs typeface="Calibri"/>
                <a:sym typeface="Calibri"/>
              </a:defRPr>
            </a:lvl1pPr>
            <a:lvl2pPr lvl="1">
              <a:spcBef>
                <a:spcPts val="0"/>
              </a:spcBef>
              <a:spcAft>
                <a:spcPts val="0"/>
              </a:spcAft>
              <a:buSzPts val="1400"/>
              <a:buFont typeface="Arial"/>
              <a:buNone/>
              <a:defRPr sz="1800"/>
            </a:lvl2pPr>
            <a:lvl3pPr lvl="2">
              <a:spcBef>
                <a:spcPts val="0"/>
              </a:spcBef>
              <a:spcAft>
                <a:spcPts val="0"/>
              </a:spcAft>
              <a:buSzPts val="1400"/>
              <a:buFont typeface="Arial"/>
              <a:buNone/>
              <a:defRPr sz="1800"/>
            </a:lvl3pPr>
            <a:lvl4pPr lvl="3">
              <a:spcBef>
                <a:spcPts val="0"/>
              </a:spcBef>
              <a:spcAft>
                <a:spcPts val="0"/>
              </a:spcAft>
              <a:buSzPts val="1400"/>
              <a:buFont typeface="Arial"/>
              <a:buNone/>
              <a:defRPr sz="1800"/>
            </a:lvl4pPr>
            <a:lvl5pPr lvl="4">
              <a:spcBef>
                <a:spcPts val="0"/>
              </a:spcBef>
              <a:spcAft>
                <a:spcPts val="0"/>
              </a:spcAft>
              <a:buSzPts val="1400"/>
              <a:buFont typeface="Arial"/>
              <a:buNone/>
              <a:defRPr sz="1800"/>
            </a:lvl5pPr>
            <a:lvl6pPr lvl="5">
              <a:spcBef>
                <a:spcPts val="0"/>
              </a:spcBef>
              <a:spcAft>
                <a:spcPts val="0"/>
              </a:spcAft>
              <a:buSzPts val="1400"/>
              <a:buFont typeface="Arial"/>
              <a:buNone/>
              <a:defRPr sz="1800"/>
            </a:lvl6pPr>
            <a:lvl7pPr lvl="6">
              <a:spcBef>
                <a:spcPts val="0"/>
              </a:spcBef>
              <a:spcAft>
                <a:spcPts val="0"/>
              </a:spcAft>
              <a:buSzPts val="1400"/>
              <a:buFont typeface="Arial"/>
              <a:buNone/>
              <a:defRPr sz="1800"/>
            </a:lvl7pPr>
            <a:lvl8pPr lvl="7">
              <a:spcBef>
                <a:spcPts val="0"/>
              </a:spcBef>
              <a:spcAft>
                <a:spcPts val="0"/>
              </a:spcAft>
              <a:buSzPts val="1400"/>
              <a:buFont typeface="Arial"/>
              <a:buNone/>
              <a:defRPr sz="1800"/>
            </a:lvl8pPr>
            <a:lvl9pPr lvl="8">
              <a:spcBef>
                <a:spcPts val="0"/>
              </a:spcBef>
              <a:spcAft>
                <a:spcPts val="0"/>
              </a:spcAft>
              <a:buSzPts val="1400"/>
              <a:buFont typeface="Arial"/>
              <a:buNone/>
              <a:defRPr sz="1800"/>
            </a:lvl9pPr>
          </a:lstStyle>
          <a:p>
            <a:endParaRPr/>
          </a:p>
        </p:txBody>
      </p:sp>
      <p:sp>
        <p:nvSpPr>
          <p:cNvPr id="14" name="Google Shape;14;p2"/>
          <p:cNvSpPr txBox="1">
            <a:spLocks noGrp="1"/>
          </p:cNvSpPr>
          <p:nvPr>
            <p:ph type="subTitle" idx="1"/>
          </p:nvPr>
        </p:nvSpPr>
        <p:spPr>
          <a:xfrm>
            <a:off x="685800" y="4425316"/>
            <a:ext cx="7772400" cy="1244282"/>
          </a:xfrm>
          <a:prstGeom prst="rect">
            <a:avLst/>
          </a:prstGeom>
          <a:noFill/>
          <a:ln>
            <a:noFill/>
          </a:ln>
        </p:spPr>
        <p:txBody>
          <a:bodyPr spcFirstLastPara="1" wrap="square" lIns="91425" tIns="91425" rIns="91425" bIns="91425" anchor="t" anchorCtr="0"/>
          <a:lstStyle>
            <a:lvl1pPr marR="0" lvl="0" algn="l" rtl="0">
              <a:lnSpc>
                <a:spcPct val="90000"/>
              </a:lnSpc>
              <a:spcBef>
                <a:spcPts val="1000"/>
              </a:spcBef>
              <a:spcAft>
                <a:spcPts val="0"/>
              </a:spcAft>
              <a:buClr>
                <a:srgbClr val="0066A1"/>
              </a:buClr>
              <a:buSzPts val="2800"/>
              <a:buFont typeface="Noto Sans Symbols"/>
              <a:buNone/>
              <a:defRPr sz="2800" b="1" i="1" u="none" strike="noStrike" cap="none">
                <a:solidFill>
                  <a:srgbClr val="7F7F7F"/>
                </a:solidFill>
                <a:latin typeface="Calibri"/>
                <a:ea typeface="Calibri"/>
                <a:cs typeface="Calibri"/>
                <a:sym typeface="Calibri"/>
              </a:defRPr>
            </a:lvl1pPr>
            <a:lvl2pPr marR="0" lvl="1" algn="ctr" rtl="0">
              <a:lnSpc>
                <a:spcPct val="90000"/>
              </a:lnSpc>
              <a:spcBef>
                <a:spcPts val="500"/>
              </a:spcBef>
              <a:spcAft>
                <a:spcPts val="0"/>
              </a:spcAft>
              <a:buClr>
                <a:srgbClr val="0066A1"/>
              </a:buClr>
              <a:buSzPts val="2000"/>
              <a:buFont typeface="Noto Sans Symbols"/>
              <a:buNone/>
              <a:defRPr sz="2000" b="0" i="0" u="none" strike="noStrike" cap="none">
                <a:solidFill>
                  <a:schemeClr val="dk1"/>
                </a:solidFill>
                <a:latin typeface="Calibri"/>
                <a:ea typeface="Calibri"/>
                <a:cs typeface="Calibri"/>
                <a:sym typeface="Calibri"/>
              </a:defRPr>
            </a:lvl2pPr>
            <a:lvl3pPr marR="0" lvl="2" algn="ctr" rtl="0">
              <a:lnSpc>
                <a:spcPct val="90000"/>
              </a:lnSpc>
              <a:spcBef>
                <a:spcPts val="500"/>
              </a:spcBef>
              <a:spcAft>
                <a:spcPts val="0"/>
              </a:spcAft>
              <a:buClr>
                <a:srgbClr val="0066A1"/>
              </a:buClr>
              <a:buSzPts val="1800"/>
              <a:buFont typeface="Noto Sans Symbols"/>
              <a:buNone/>
              <a:defRPr sz="1800" b="0" i="0" u="none" strike="noStrike" cap="none">
                <a:solidFill>
                  <a:schemeClr val="dk1"/>
                </a:solidFill>
                <a:latin typeface="Calibri"/>
                <a:ea typeface="Calibri"/>
                <a:cs typeface="Calibri"/>
                <a:sym typeface="Calibri"/>
              </a:defRPr>
            </a:lvl3pPr>
            <a:lvl4pPr marR="0" lvl="3" algn="ctr" rtl="0">
              <a:lnSpc>
                <a:spcPct val="90000"/>
              </a:lnSpc>
              <a:spcBef>
                <a:spcPts val="500"/>
              </a:spcBef>
              <a:spcAft>
                <a:spcPts val="0"/>
              </a:spcAft>
              <a:buClr>
                <a:srgbClr val="0066A1"/>
              </a:buClr>
              <a:buSzPts val="1600"/>
              <a:buFont typeface="Noto Sans Symbols"/>
              <a:buNone/>
              <a:defRPr sz="1600" b="0" i="0" u="none" strike="noStrike" cap="none">
                <a:solidFill>
                  <a:schemeClr val="dk1"/>
                </a:solidFill>
                <a:latin typeface="Calibri"/>
                <a:ea typeface="Calibri"/>
                <a:cs typeface="Calibri"/>
                <a:sym typeface="Calibri"/>
              </a:defRPr>
            </a:lvl4pPr>
            <a:lvl5pPr marR="0" lvl="4" algn="ctr" rtl="0">
              <a:lnSpc>
                <a:spcPct val="90000"/>
              </a:lnSpc>
              <a:spcBef>
                <a:spcPts val="500"/>
              </a:spcBef>
              <a:spcAft>
                <a:spcPts val="0"/>
              </a:spcAft>
              <a:buClr>
                <a:srgbClr val="0066A1"/>
              </a:buClr>
              <a:buSzPts val="1600"/>
              <a:buFont typeface="Noto Sans Symbols"/>
              <a:buNone/>
              <a:defRPr sz="1600" b="0" i="0" u="none" strike="noStrike" cap="none">
                <a:solidFill>
                  <a:schemeClr val="dk1"/>
                </a:solidFill>
                <a:latin typeface="Calibri"/>
                <a:ea typeface="Calibri"/>
                <a:cs typeface="Calibri"/>
                <a:sym typeface="Calibri"/>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endParaRPr/>
          </a:p>
        </p:txBody>
      </p:sp>
      <p:pic>
        <p:nvPicPr>
          <p:cNvPr id="15" name="Google Shape;15;p2"/>
          <p:cNvPicPr preferRelativeResize="0"/>
          <p:nvPr/>
        </p:nvPicPr>
        <p:blipFill rotWithShape="1">
          <a:blip r:embed="rId2">
            <a:alphaModFix/>
          </a:blip>
          <a:srcRect/>
          <a:stretch/>
        </p:blipFill>
        <p:spPr>
          <a:xfrm>
            <a:off x="0" y="1084587"/>
            <a:ext cx="1823679" cy="1823679"/>
          </a:xfrm>
          <a:prstGeom prst="rect">
            <a:avLst/>
          </a:prstGeom>
          <a:noFill/>
          <a:ln>
            <a:noFill/>
          </a:ln>
        </p:spPr>
      </p:pic>
      <p:pic>
        <p:nvPicPr>
          <p:cNvPr id="16" name="Google Shape;16;p2"/>
          <p:cNvPicPr preferRelativeResize="0"/>
          <p:nvPr/>
        </p:nvPicPr>
        <p:blipFill rotWithShape="1">
          <a:blip r:embed="rId3">
            <a:alphaModFix/>
          </a:blip>
          <a:srcRect/>
          <a:stretch/>
        </p:blipFill>
        <p:spPr>
          <a:xfrm>
            <a:off x="1828800" y="1074510"/>
            <a:ext cx="1825874" cy="1825874"/>
          </a:xfrm>
          <a:prstGeom prst="rect">
            <a:avLst/>
          </a:prstGeom>
          <a:noFill/>
          <a:ln>
            <a:noFill/>
          </a:ln>
        </p:spPr>
      </p:pic>
      <p:pic>
        <p:nvPicPr>
          <p:cNvPr id="17" name="Google Shape;17;p2"/>
          <p:cNvPicPr preferRelativeResize="0"/>
          <p:nvPr/>
        </p:nvPicPr>
        <p:blipFill rotWithShape="1">
          <a:blip r:embed="rId4">
            <a:alphaModFix/>
          </a:blip>
          <a:srcRect/>
          <a:stretch/>
        </p:blipFill>
        <p:spPr>
          <a:xfrm>
            <a:off x="3657600" y="1084587"/>
            <a:ext cx="1825874" cy="1825874"/>
          </a:xfrm>
          <a:prstGeom prst="rect">
            <a:avLst/>
          </a:prstGeom>
          <a:noFill/>
          <a:ln>
            <a:noFill/>
          </a:ln>
        </p:spPr>
      </p:pic>
      <p:pic>
        <p:nvPicPr>
          <p:cNvPr id="18" name="Google Shape;18;p2"/>
          <p:cNvPicPr preferRelativeResize="0"/>
          <p:nvPr/>
        </p:nvPicPr>
        <p:blipFill rotWithShape="1">
          <a:blip r:embed="rId5">
            <a:alphaModFix/>
          </a:blip>
          <a:srcRect/>
          <a:stretch/>
        </p:blipFill>
        <p:spPr>
          <a:xfrm>
            <a:off x="5486400" y="1084587"/>
            <a:ext cx="1825874" cy="1825874"/>
          </a:xfrm>
          <a:prstGeom prst="rect">
            <a:avLst/>
          </a:prstGeom>
          <a:noFill/>
          <a:ln>
            <a:noFill/>
          </a:ln>
        </p:spPr>
      </p:pic>
      <p:pic>
        <p:nvPicPr>
          <p:cNvPr id="19" name="Google Shape;19;p2"/>
          <p:cNvPicPr preferRelativeResize="0"/>
          <p:nvPr/>
        </p:nvPicPr>
        <p:blipFill rotWithShape="1">
          <a:blip r:embed="rId6">
            <a:alphaModFix/>
          </a:blip>
          <a:srcRect/>
          <a:stretch/>
        </p:blipFill>
        <p:spPr>
          <a:xfrm>
            <a:off x="7315200" y="1084587"/>
            <a:ext cx="1825874" cy="1825874"/>
          </a:xfrm>
          <a:prstGeom prst="rect">
            <a:avLst/>
          </a:prstGeom>
          <a:noFill/>
          <a:ln>
            <a:noFill/>
          </a:ln>
        </p:spPr>
      </p:pic>
    </p:spTree>
    <p:extLst>
      <p:ext uri="{BB962C8B-B14F-4D97-AF65-F5344CB8AC3E}">
        <p14:creationId xmlns:p14="http://schemas.microsoft.com/office/powerpoint/2010/main" val="33864406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g"/><Relationship Id="rId7" Type="http://schemas.openxmlformats.org/officeDocument/2006/relationships/image" Target="../media/image5.pn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gif"/><Relationship Id="rId5" Type="http://schemas.openxmlformats.org/officeDocument/2006/relationships/image" Target="../media/image3.gif"/><Relationship Id="rId4" Type="http://schemas.openxmlformats.org/officeDocument/2006/relationships/image" Target="../media/image2.gif"/></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4.xml"/><Relationship Id="rId7" Type="http://schemas.openxmlformats.org/officeDocument/2006/relationships/image" Target="../media/image14.gif"/><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image" Target="../media/image13.gif"/><Relationship Id="rId5" Type="http://schemas.openxmlformats.org/officeDocument/2006/relationships/image" Target="../media/image12.gif"/><Relationship Id="rId4" Type="http://schemas.openxmlformats.org/officeDocument/2006/relationships/theme" Target="../theme/theme2.xml"/><Relationship Id="rId9"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pic>
        <p:nvPicPr>
          <p:cNvPr id="6" name="Google Shape;6;p1"/>
          <p:cNvPicPr preferRelativeResize="0"/>
          <p:nvPr/>
        </p:nvPicPr>
        <p:blipFill rotWithShape="1">
          <a:blip r:embed="rId3">
            <a:alphaModFix/>
          </a:blip>
          <a:srcRect/>
          <a:stretch/>
        </p:blipFill>
        <p:spPr>
          <a:xfrm>
            <a:off x="-3750" y="-13772"/>
            <a:ext cx="9144002" cy="6854998"/>
          </a:xfrm>
          <a:prstGeom prst="rect">
            <a:avLst/>
          </a:prstGeom>
          <a:noFill/>
          <a:ln>
            <a:noFill/>
          </a:ln>
        </p:spPr>
      </p:pic>
      <p:pic>
        <p:nvPicPr>
          <p:cNvPr id="7" name="Google Shape;7;p1"/>
          <p:cNvPicPr preferRelativeResize="0"/>
          <p:nvPr/>
        </p:nvPicPr>
        <p:blipFill rotWithShape="1">
          <a:blip r:embed="rId4">
            <a:alphaModFix/>
          </a:blip>
          <a:srcRect/>
          <a:stretch/>
        </p:blipFill>
        <p:spPr>
          <a:xfrm>
            <a:off x="-3750" y="5021485"/>
            <a:ext cx="9143998" cy="1841341"/>
          </a:xfrm>
          <a:prstGeom prst="rect">
            <a:avLst/>
          </a:prstGeom>
          <a:noFill/>
          <a:ln>
            <a:noFill/>
          </a:ln>
        </p:spPr>
      </p:pic>
      <p:pic>
        <p:nvPicPr>
          <p:cNvPr id="8" name="Google Shape;8;p1"/>
          <p:cNvPicPr preferRelativeResize="0"/>
          <p:nvPr/>
        </p:nvPicPr>
        <p:blipFill rotWithShape="1">
          <a:blip r:embed="rId5">
            <a:alphaModFix/>
          </a:blip>
          <a:srcRect/>
          <a:stretch/>
        </p:blipFill>
        <p:spPr>
          <a:xfrm>
            <a:off x="-3750" y="-13775"/>
            <a:ext cx="9144000" cy="927415"/>
          </a:xfrm>
          <a:prstGeom prst="rect">
            <a:avLst/>
          </a:prstGeom>
          <a:noFill/>
          <a:ln>
            <a:noFill/>
          </a:ln>
        </p:spPr>
      </p:pic>
      <p:pic>
        <p:nvPicPr>
          <p:cNvPr id="9" name="Google Shape;9;p1"/>
          <p:cNvPicPr preferRelativeResize="0"/>
          <p:nvPr/>
        </p:nvPicPr>
        <p:blipFill rotWithShape="1">
          <a:blip r:embed="rId6">
            <a:alphaModFix/>
          </a:blip>
          <a:srcRect r="2161"/>
          <a:stretch/>
        </p:blipFill>
        <p:spPr>
          <a:xfrm>
            <a:off x="7676211" y="6080769"/>
            <a:ext cx="1143673" cy="665889"/>
          </a:xfrm>
          <a:prstGeom prst="rect">
            <a:avLst/>
          </a:prstGeom>
          <a:noFill/>
          <a:ln>
            <a:noFill/>
          </a:ln>
        </p:spPr>
      </p:pic>
      <p:grpSp>
        <p:nvGrpSpPr>
          <p:cNvPr id="3" name="Gruppieren 2"/>
          <p:cNvGrpSpPr/>
          <p:nvPr userDrawn="1"/>
        </p:nvGrpSpPr>
        <p:grpSpPr>
          <a:xfrm>
            <a:off x="6490862" y="5989320"/>
            <a:ext cx="871980" cy="792088"/>
            <a:chOff x="9756576" y="3429000"/>
            <a:chExt cx="871980" cy="792088"/>
          </a:xfrm>
        </p:grpSpPr>
        <p:sp>
          <p:nvSpPr>
            <p:cNvPr id="2" name="Rechteck 1"/>
            <p:cNvSpPr/>
            <p:nvPr userDrawn="1"/>
          </p:nvSpPr>
          <p:spPr>
            <a:xfrm>
              <a:off x="9756576" y="3429000"/>
              <a:ext cx="864096" cy="7920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Google Shape;10;p1"/>
            <p:cNvPicPr preferRelativeResize="0"/>
            <p:nvPr/>
          </p:nvPicPr>
          <p:blipFill rotWithShape="1">
            <a:blip r:embed="rId7">
              <a:alphaModFix/>
            </a:blip>
            <a:srcRect/>
            <a:stretch/>
          </p:blipFill>
          <p:spPr>
            <a:xfrm>
              <a:off x="9756576" y="3455127"/>
              <a:ext cx="871980" cy="761001"/>
            </a:xfrm>
            <a:prstGeom prst="rect">
              <a:avLst/>
            </a:prstGeom>
            <a:noFill/>
            <a:ln>
              <a:noFill/>
            </a:ln>
          </p:spPr>
        </p:pic>
      </p:grpSp>
      <p:pic>
        <p:nvPicPr>
          <p:cNvPr id="11" name="Google Shape;11;p1"/>
          <p:cNvPicPr preferRelativeResize="0"/>
          <p:nvPr/>
        </p:nvPicPr>
        <p:blipFill rotWithShape="1">
          <a:blip r:embed="rId8">
            <a:alphaModFix/>
          </a:blip>
          <a:srcRect/>
          <a:stretch/>
        </p:blipFill>
        <p:spPr>
          <a:xfrm>
            <a:off x="4807133" y="5970958"/>
            <a:ext cx="1131105" cy="761001"/>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3"/>
        <p:cNvGrpSpPr/>
        <p:nvPr/>
      </p:nvGrpSpPr>
      <p:grpSpPr>
        <a:xfrm>
          <a:off x="0" y="0"/>
          <a:ext cx="0" cy="0"/>
          <a:chOff x="0" y="0"/>
          <a:chExt cx="0" cy="0"/>
        </a:xfrm>
      </p:grpSpPr>
      <p:pic>
        <p:nvPicPr>
          <p:cNvPr id="24" name="Google Shape;24;p4"/>
          <p:cNvPicPr preferRelativeResize="0"/>
          <p:nvPr/>
        </p:nvPicPr>
        <p:blipFill rotWithShape="1">
          <a:blip r:embed="rId5">
            <a:alphaModFix/>
          </a:blip>
          <a:srcRect/>
          <a:stretch/>
        </p:blipFill>
        <p:spPr>
          <a:xfrm>
            <a:off x="0" y="5941775"/>
            <a:ext cx="7525857" cy="922725"/>
          </a:xfrm>
          <a:prstGeom prst="rect">
            <a:avLst/>
          </a:prstGeom>
          <a:noFill/>
          <a:ln>
            <a:noFill/>
          </a:ln>
        </p:spPr>
      </p:pic>
      <p:sp>
        <p:nvSpPr>
          <p:cNvPr id="25" name="Google Shape;25;p4"/>
          <p:cNvSpPr txBox="1"/>
          <p:nvPr/>
        </p:nvSpPr>
        <p:spPr>
          <a:xfrm>
            <a:off x="425014" y="6571758"/>
            <a:ext cx="2057400" cy="36512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lt1"/>
              </a:buClr>
              <a:buSzPts val="300"/>
              <a:buFont typeface="Calibri"/>
              <a:buNone/>
            </a:pPr>
            <a:fld id="{00000000-1234-1234-1234-123412341234}" type="slidenum">
              <a:rPr lang="en" sz="1200" b="0" i="0" u="none" strike="noStrike" cap="none">
                <a:solidFill>
                  <a:schemeClr val="lt1"/>
                </a:solidFill>
                <a:latin typeface="Calibri"/>
                <a:ea typeface="Calibri"/>
                <a:cs typeface="Calibri"/>
                <a:sym typeface="Calibri"/>
              </a:rPr>
              <a:t>‹Nr.›</a:t>
            </a:fld>
            <a:endParaRPr sz="1200" b="0" i="0" u="none" strike="noStrike" cap="none">
              <a:solidFill>
                <a:schemeClr val="lt1"/>
              </a:solidFill>
              <a:latin typeface="Calibri"/>
              <a:ea typeface="Calibri"/>
              <a:cs typeface="Calibri"/>
              <a:sym typeface="Calibri"/>
            </a:endParaRPr>
          </a:p>
        </p:txBody>
      </p:sp>
      <p:pic>
        <p:nvPicPr>
          <p:cNvPr id="26" name="Google Shape;26;p4"/>
          <p:cNvPicPr preferRelativeResize="0"/>
          <p:nvPr/>
        </p:nvPicPr>
        <p:blipFill rotWithShape="1">
          <a:blip r:embed="rId6">
            <a:alphaModFix/>
          </a:blip>
          <a:srcRect/>
          <a:stretch/>
        </p:blipFill>
        <p:spPr>
          <a:xfrm>
            <a:off x="0" y="-9950"/>
            <a:ext cx="9143998" cy="922727"/>
          </a:xfrm>
          <a:prstGeom prst="rect">
            <a:avLst/>
          </a:prstGeom>
          <a:noFill/>
          <a:ln>
            <a:noFill/>
          </a:ln>
        </p:spPr>
      </p:pic>
      <p:pic>
        <p:nvPicPr>
          <p:cNvPr id="27" name="Google Shape;27;p4"/>
          <p:cNvPicPr preferRelativeResize="0"/>
          <p:nvPr/>
        </p:nvPicPr>
        <p:blipFill rotWithShape="1">
          <a:blip r:embed="rId7">
            <a:alphaModFix/>
          </a:blip>
          <a:srcRect/>
          <a:stretch/>
        </p:blipFill>
        <p:spPr>
          <a:xfrm>
            <a:off x="8376023" y="6615220"/>
            <a:ext cx="767975" cy="254186"/>
          </a:xfrm>
          <a:prstGeom prst="rect">
            <a:avLst/>
          </a:prstGeom>
          <a:solidFill>
            <a:schemeClr val="lt1"/>
          </a:solidFill>
          <a:ln>
            <a:noFill/>
          </a:ln>
        </p:spPr>
      </p:pic>
      <p:pic>
        <p:nvPicPr>
          <p:cNvPr id="28" name="Google Shape;28;p4"/>
          <p:cNvPicPr preferRelativeResize="0"/>
          <p:nvPr/>
        </p:nvPicPr>
        <p:blipFill rotWithShape="1">
          <a:blip r:embed="rId8">
            <a:alphaModFix/>
          </a:blip>
          <a:srcRect/>
          <a:stretch/>
        </p:blipFill>
        <p:spPr>
          <a:xfrm>
            <a:off x="8069000" y="6581697"/>
            <a:ext cx="306801" cy="267754"/>
          </a:xfrm>
          <a:prstGeom prst="rect">
            <a:avLst/>
          </a:prstGeom>
          <a:solidFill>
            <a:schemeClr val="lt1"/>
          </a:solidFill>
          <a:ln>
            <a:noFill/>
          </a:ln>
        </p:spPr>
      </p:pic>
      <p:pic>
        <p:nvPicPr>
          <p:cNvPr id="29" name="Google Shape;29;p4"/>
          <p:cNvPicPr preferRelativeResize="0"/>
          <p:nvPr/>
        </p:nvPicPr>
        <p:blipFill rotWithShape="1">
          <a:blip r:embed="rId9">
            <a:alphaModFix/>
          </a:blip>
          <a:srcRect/>
          <a:stretch/>
        </p:blipFill>
        <p:spPr>
          <a:xfrm>
            <a:off x="7585714" y="6590436"/>
            <a:ext cx="377806" cy="254186"/>
          </a:xfrm>
          <a:prstGeom prst="rect">
            <a:avLst/>
          </a:prstGeom>
          <a:noFill/>
          <a:ln>
            <a:noFill/>
          </a:ln>
        </p:spPr>
      </p:pic>
      <p:sp>
        <p:nvSpPr>
          <p:cNvPr id="30" name="Google Shape;30;p4"/>
          <p:cNvSpPr txBox="1"/>
          <p:nvPr/>
        </p:nvSpPr>
        <p:spPr>
          <a:xfrm>
            <a:off x="3279017" y="6623692"/>
            <a:ext cx="2634054" cy="23083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900"/>
              <a:buFont typeface="Arial"/>
              <a:buNone/>
            </a:pPr>
            <a:r>
              <a:rPr lang="en" sz="900" b="0" i="1" u="none" strike="noStrike" cap="none" dirty="0">
                <a:solidFill>
                  <a:schemeClr val="lt1"/>
                </a:solidFill>
                <a:latin typeface="Arial"/>
                <a:ea typeface="Arial"/>
                <a:cs typeface="Arial"/>
                <a:sym typeface="Arial"/>
              </a:rPr>
              <a:t>Prof. A.W.Colombo (</a:t>
            </a:r>
            <a:r>
              <a:rPr lang="en" sz="900" i="1" dirty="0" smtClean="0">
                <a:solidFill>
                  <a:schemeClr val="lt1"/>
                </a:solidFill>
              </a:rPr>
              <a:t>April 2020</a:t>
            </a:r>
            <a:r>
              <a:rPr lang="en" sz="900" b="0" i="1" u="none" strike="noStrike" cap="none" dirty="0" smtClean="0">
                <a:solidFill>
                  <a:schemeClr val="lt1"/>
                </a:solidFill>
                <a:latin typeface="Arial"/>
                <a:ea typeface="Arial"/>
                <a:cs typeface="Arial"/>
                <a:sym typeface="Arial"/>
              </a:rPr>
              <a:t>)</a:t>
            </a:r>
            <a:endParaRPr dirty="0"/>
          </a:p>
        </p:txBody>
      </p:sp>
    </p:spTree>
  </p:cSld>
  <p:clrMap bg1="lt1" tx1="dk1" bg2="dk2" tx2="lt2" accent1="accent1" accent2="accent2" accent3="accent3" accent4="accent4" accent5="accent5" accent6="accent6" hlink="hlink" folHlink="folHlink"/>
  <p:sldLayoutIdLst>
    <p:sldLayoutId id="2147483650" r:id="rId1"/>
    <p:sldLayoutId id="2147483653" r:id="rId2"/>
    <p:sldLayoutId id="2147483654"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doi.org/10.1002/(sici)1520-6858(1998)1:4%3c267::aid-sys3%3e3.0.co;2-d"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vps.ieeeies.org/members/lecturers"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vps.ieee-ies.org/iestudents.shtml"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mailto:vp-membership@ieee-ies.org"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hyperlink" Target="http://www.ieee.org/societies_communities/geo_activities/chapters/creating_a_chapter.html" TargetMode="External"/><Relationship Id="rId4" Type="http://schemas.openxmlformats.org/officeDocument/2006/relationships/hyperlink" Target="mailto:ee330015@cityu.edu.hk"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www.ieee-ies.org/pubs/ojies"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www.ieee-ies.org/pubs/jestie"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ieee-ies.org/conferences/"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7"/>
        <p:cNvGrpSpPr/>
        <p:nvPr/>
      </p:nvGrpSpPr>
      <p:grpSpPr>
        <a:xfrm>
          <a:off x="0" y="0"/>
          <a:ext cx="0" cy="0"/>
          <a:chOff x="0" y="0"/>
          <a:chExt cx="0" cy="0"/>
        </a:xfrm>
      </p:grpSpPr>
      <p:sp>
        <p:nvSpPr>
          <p:cNvPr id="39" name="Google Shape;39;p6"/>
          <p:cNvSpPr txBox="1">
            <a:spLocks noGrp="1"/>
          </p:cNvSpPr>
          <p:nvPr>
            <p:ph type="subTitle" idx="1"/>
          </p:nvPr>
        </p:nvSpPr>
        <p:spPr>
          <a:xfrm>
            <a:off x="242455" y="5024288"/>
            <a:ext cx="4634345" cy="665312"/>
          </a:xfrm>
          <a:prstGeom prst="rect">
            <a:avLst/>
          </a:prstGeom>
          <a:noFill/>
          <a:ln>
            <a:noFill/>
          </a:ln>
        </p:spPr>
        <p:txBody>
          <a:bodyPr spcFirstLastPara="1" wrap="square" lIns="91425" tIns="45700" rIns="91425" bIns="45700" anchor="t" anchorCtr="0">
            <a:noAutofit/>
          </a:bodyPr>
          <a:lstStyle/>
          <a:p>
            <a:pPr marL="0" marR="0" lvl="0" indent="0" rtl="0">
              <a:lnSpc>
                <a:spcPct val="90000"/>
              </a:lnSpc>
              <a:spcBef>
                <a:spcPts val="0"/>
              </a:spcBef>
              <a:spcAft>
                <a:spcPts val="0"/>
              </a:spcAft>
              <a:buClr>
                <a:srgbClr val="0066A1"/>
              </a:buClr>
              <a:buSzPts val="2800"/>
              <a:buFont typeface="Noto Sans Symbols"/>
              <a:buNone/>
            </a:pPr>
            <a:r>
              <a:rPr lang="en" sz="2000" b="1" i="1" u="none" strike="noStrike" cap="none" dirty="0" smtClean="0">
                <a:solidFill>
                  <a:srgbClr val="7F7F7F"/>
                </a:solidFill>
                <a:latin typeface="Calibri"/>
                <a:ea typeface="Calibri"/>
                <a:cs typeface="Calibri"/>
                <a:sym typeface="Calibri"/>
              </a:rPr>
              <a:t>April 24</a:t>
            </a:r>
            <a:r>
              <a:rPr lang="en" sz="2000" b="1" i="1" u="none" strike="noStrike" cap="none" baseline="30000" dirty="0" smtClean="0">
                <a:solidFill>
                  <a:srgbClr val="7F7F7F"/>
                </a:solidFill>
                <a:latin typeface="Calibri"/>
                <a:ea typeface="Calibri"/>
                <a:cs typeface="Calibri"/>
                <a:sym typeface="Calibri"/>
              </a:rPr>
              <a:t>th</a:t>
            </a:r>
            <a:r>
              <a:rPr lang="en" sz="2000" b="1" i="1" u="none" strike="noStrike" cap="none" dirty="0" smtClean="0">
                <a:solidFill>
                  <a:srgbClr val="7F7F7F"/>
                </a:solidFill>
                <a:latin typeface="Calibri"/>
                <a:ea typeface="Calibri"/>
                <a:cs typeface="Calibri"/>
                <a:sym typeface="Calibri"/>
              </a:rPr>
              <a:t> 2020</a:t>
            </a:r>
            <a:br>
              <a:rPr lang="en" sz="2000" b="1" i="1" u="none" strike="noStrike" cap="none" dirty="0" smtClean="0">
                <a:solidFill>
                  <a:srgbClr val="7F7F7F"/>
                </a:solidFill>
                <a:latin typeface="Calibri"/>
                <a:ea typeface="Calibri"/>
                <a:cs typeface="Calibri"/>
                <a:sym typeface="Calibri"/>
              </a:rPr>
            </a:br>
            <a:r>
              <a:rPr lang="en" sz="2000" b="1" i="1" u="none" strike="noStrike" cap="none" dirty="0" smtClean="0">
                <a:solidFill>
                  <a:srgbClr val="7F7F7F"/>
                </a:solidFill>
                <a:latin typeface="Calibri"/>
                <a:ea typeface="Calibri"/>
                <a:cs typeface="Calibri"/>
                <a:sym typeface="Calibri"/>
              </a:rPr>
              <a:t>Prof</a:t>
            </a:r>
            <a:r>
              <a:rPr lang="en" sz="2000" b="1" i="1" u="none" strike="noStrike" cap="none" dirty="0">
                <a:solidFill>
                  <a:srgbClr val="7F7F7F"/>
                </a:solidFill>
                <a:latin typeface="Calibri"/>
                <a:ea typeface="Calibri"/>
                <a:cs typeface="Calibri"/>
                <a:sym typeface="Calibri"/>
              </a:rPr>
              <a:t>. Armando Walter Colombo</a:t>
            </a:r>
            <a:endParaRPr sz="2000" b="1" i="1" u="none" strike="noStrike" cap="none" dirty="0">
              <a:solidFill>
                <a:srgbClr val="7F7F7F"/>
              </a:solidFill>
              <a:latin typeface="Calibri"/>
              <a:ea typeface="Calibri"/>
              <a:cs typeface="Calibri"/>
              <a:sym typeface="Calibri"/>
            </a:endParaRPr>
          </a:p>
        </p:txBody>
      </p:sp>
      <p:sp>
        <p:nvSpPr>
          <p:cNvPr id="4" name="Title 1">
            <a:extLst>
              <a:ext uri="{FF2B5EF4-FFF2-40B4-BE49-F238E27FC236}">
                <a16:creationId xmlns:a16="http://schemas.microsoft.com/office/drawing/2014/main" id="{194A131C-F095-48E5-8B44-E138AD540F6F}"/>
              </a:ext>
            </a:extLst>
          </p:cNvPr>
          <p:cNvSpPr txBox="1">
            <a:spLocks/>
          </p:cNvSpPr>
          <p:nvPr/>
        </p:nvSpPr>
        <p:spPr>
          <a:xfrm>
            <a:off x="251691" y="3184419"/>
            <a:ext cx="5696528" cy="99829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0066A1"/>
              </a:buClr>
              <a:buSzPts val="4400"/>
              <a:buFont typeface="Calibri"/>
              <a:buNone/>
              <a:defRPr sz="4400" b="1" i="0" u="none" strike="noStrike" cap="none">
                <a:solidFill>
                  <a:srgbClr val="0066A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sz="3600" dirty="0" smtClean="0"/>
              <a:t>IEEE Systems Council</a:t>
            </a:r>
            <a:br>
              <a:rPr lang="en-US" sz="3600" dirty="0" smtClean="0"/>
            </a:br>
            <a:r>
              <a:rPr lang="en-US" sz="2800" i="1" dirty="0" smtClean="0"/>
              <a:t>Industrial Electronics Society - Report</a:t>
            </a:r>
            <a:endParaRPr lang="en-US" sz="2400" i="1" dirty="0"/>
          </a:p>
        </p:txBody>
      </p:sp>
      <p:pic>
        <p:nvPicPr>
          <p:cNvPr id="3" name="Grafik 2"/>
          <p:cNvPicPr>
            <a:picLocks noChangeAspect="1"/>
          </p:cNvPicPr>
          <p:nvPr/>
        </p:nvPicPr>
        <p:blipFill>
          <a:blip r:embed="rId3"/>
          <a:stretch>
            <a:fillRect/>
          </a:stretch>
        </p:blipFill>
        <p:spPr>
          <a:xfrm>
            <a:off x="5851958" y="3131127"/>
            <a:ext cx="3221669" cy="2290618"/>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2"/>
          <p:cNvSpPr txBox="1">
            <a:spLocks noGrp="1"/>
          </p:cNvSpPr>
          <p:nvPr>
            <p:ph type="ctrTitle"/>
          </p:nvPr>
        </p:nvSpPr>
        <p:spPr>
          <a:xfrm>
            <a:off x="396815" y="565421"/>
            <a:ext cx="8419381" cy="521507"/>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rgbClr val="0066A1"/>
              </a:buClr>
              <a:buSzPts val="3400"/>
              <a:buFont typeface="Calibri"/>
              <a:buNone/>
            </a:pPr>
            <a:r>
              <a:rPr lang="en" dirty="0" smtClean="0"/>
              <a:t>IES Officers for 2020</a:t>
            </a:r>
            <a:endParaRPr dirty="0"/>
          </a:p>
        </p:txBody>
      </p:sp>
      <p:sp>
        <p:nvSpPr>
          <p:cNvPr id="98" name="Google Shape;98;p12"/>
          <p:cNvSpPr txBox="1">
            <a:spLocks noGrp="1"/>
          </p:cNvSpPr>
          <p:nvPr>
            <p:ph type="body" idx="1"/>
          </p:nvPr>
        </p:nvSpPr>
        <p:spPr>
          <a:xfrm>
            <a:off x="369106" y="1003519"/>
            <a:ext cx="8419381" cy="5198166"/>
          </a:xfrm>
          <a:prstGeom prst="rect">
            <a:avLst/>
          </a:prstGeom>
          <a:noFill/>
          <a:ln>
            <a:noFill/>
          </a:ln>
        </p:spPr>
        <p:txBody>
          <a:bodyPr spcFirstLastPara="1" wrap="square" lIns="91425" tIns="91425" rIns="91425" bIns="91425" anchor="t" anchorCtr="0">
            <a:noAutofit/>
          </a:bodyPr>
          <a:lstStyle/>
          <a:p>
            <a:pPr marL="419100" lvl="0" indent="-342900">
              <a:spcBef>
                <a:spcPts val="1200"/>
              </a:spcBef>
              <a:buFont typeface="Wingdings" panose="05000000000000000000" pitchFamily="2" charset="2"/>
              <a:buChar char="v"/>
            </a:pPr>
            <a:r>
              <a:rPr lang="en-US" dirty="0"/>
              <a:t>President: Prof. Terry Martin, </a:t>
            </a:r>
            <a:r>
              <a:rPr lang="en-US" b="1" dirty="0" smtClean="0"/>
              <a:t>USA</a:t>
            </a:r>
          </a:p>
          <a:p>
            <a:pPr marL="419100" lvl="0" indent="-342900">
              <a:spcBef>
                <a:spcPts val="1200"/>
              </a:spcBef>
              <a:buFont typeface="Wingdings" panose="05000000000000000000" pitchFamily="2" charset="2"/>
              <a:buChar char="v"/>
            </a:pPr>
            <a:r>
              <a:rPr lang="en-US" dirty="0"/>
              <a:t>President Elect</a:t>
            </a:r>
            <a:r>
              <a:rPr lang="en-US" dirty="0" smtClean="0"/>
              <a:t>: Prof</a:t>
            </a:r>
            <a:r>
              <a:rPr lang="en-US" dirty="0"/>
              <a:t>. </a:t>
            </a:r>
            <a:r>
              <a:rPr lang="en-US" dirty="0" err="1"/>
              <a:t>Mariusz</a:t>
            </a:r>
            <a:r>
              <a:rPr lang="en-US" dirty="0"/>
              <a:t> </a:t>
            </a:r>
            <a:r>
              <a:rPr lang="en-US" dirty="0" smtClean="0"/>
              <a:t>Malinowski, </a:t>
            </a:r>
            <a:r>
              <a:rPr lang="en-US" b="1" dirty="0" smtClean="0"/>
              <a:t>Poland</a:t>
            </a:r>
          </a:p>
          <a:p>
            <a:pPr marL="419100" lvl="0" indent="-342900">
              <a:spcBef>
                <a:spcPts val="1200"/>
              </a:spcBef>
              <a:buFont typeface="Wingdings" panose="05000000000000000000" pitchFamily="2" charset="2"/>
              <a:buChar char="v"/>
            </a:pPr>
            <a:r>
              <a:rPr lang="en-US" dirty="0" smtClean="0"/>
              <a:t>VP </a:t>
            </a:r>
            <a:r>
              <a:rPr lang="en-US" dirty="0"/>
              <a:t>Technical Activities: Prof. Roberto Oboe, </a:t>
            </a:r>
            <a:r>
              <a:rPr lang="en-US" b="1" dirty="0"/>
              <a:t>Italy</a:t>
            </a:r>
            <a:r>
              <a:rPr lang="en-US" dirty="0"/>
              <a:t> </a:t>
            </a:r>
            <a:endParaRPr lang="en-US" dirty="0" smtClean="0"/>
          </a:p>
          <a:p>
            <a:pPr marL="419100" lvl="0" indent="-342900">
              <a:spcBef>
                <a:spcPts val="1200"/>
              </a:spcBef>
              <a:buFont typeface="Wingdings" panose="05000000000000000000" pitchFamily="2" charset="2"/>
              <a:buChar char="v"/>
            </a:pPr>
            <a:r>
              <a:rPr lang="en-US" dirty="0" smtClean="0"/>
              <a:t>VP </a:t>
            </a:r>
            <a:r>
              <a:rPr lang="en-US" dirty="0"/>
              <a:t>Conferences: Prof. Juan Jose Rodriguez-</a:t>
            </a:r>
            <a:r>
              <a:rPr lang="en-US" dirty="0" err="1"/>
              <a:t>Andina</a:t>
            </a:r>
            <a:r>
              <a:rPr lang="en-US" dirty="0"/>
              <a:t>, </a:t>
            </a:r>
            <a:r>
              <a:rPr lang="en-US" b="1" dirty="0"/>
              <a:t>Spain</a:t>
            </a:r>
            <a:r>
              <a:rPr lang="en-US" dirty="0"/>
              <a:t> </a:t>
            </a:r>
            <a:endParaRPr lang="en-US" dirty="0" smtClean="0"/>
          </a:p>
          <a:p>
            <a:pPr marL="419100" lvl="0" indent="-342900">
              <a:spcBef>
                <a:spcPts val="1200"/>
              </a:spcBef>
              <a:buFont typeface="Wingdings" panose="05000000000000000000" pitchFamily="2" charset="2"/>
              <a:buChar char="v"/>
            </a:pPr>
            <a:r>
              <a:rPr lang="en-US" dirty="0" smtClean="0"/>
              <a:t>VP </a:t>
            </a:r>
            <a:r>
              <a:rPr lang="en-US" dirty="0"/>
              <a:t>Workshops: Prof. Kiyoshi </a:t>
            </a:r>
            <a:r>
              <a:rPr lang="en-US" dirty="0" err="1"/>
              <a:t>Onishi</a:t>
            </a:r>
            <a:r>
              <a:rPr lang="en-US" dirty="0"/>
              <a:t>, </a:t>
            </a:r>
            <a:r>
              <a:rPr lang="en-US" b="1" dirty="0"/>
              <a:t>Japan</a:t>
            </a:r>
            <a:r>
              <a:rPr lang="en-US" dirty="0"/>
              <a:t> </a:t>
            </a:r>
            <a:endParaRPr lang="en-US" dirty="0" smtClean="0"/>
          </a:p>
          <a:p>
            <a:pPr marL="419100" lvl="0" indent="-342900">
              <a:spcBef>
                <a:spcPts val="1200"/>
              </a:spcBef>
              <a:buFont typeface="Wingdings" panose="05000000000000000000" pitchFamily="2" charset="2"/>
              <a:buChar char="v"/>
            </a:pPr>
            <a:r>
              <a:rPr lang="en-US" dirty="0" smtClean="0"/>
              <a:t>VP </a:t>
            </a:r>
            <a:r>
              <a:rPr lang="en-US" dirty="0"/>
              <a:t>Publications: Prof. </a:t>
            </a:r>
            <a:r>
              <a:rPr lang="en-US" dirty="0" err="1" smtClean="0"/>
              <a:t>Thilo</a:t>
            </a:r>
            <a:r>
              <a:rPr lang="en-US" dirty="0" smtClean="0"/>
              <a:t> </a:t>
            </a:r>
            <a:r>
              <a:rPr lang="en-US" dirty="0" err="1" smtClean="0"/>
              <a:t>Sauter</a:t>
            </a:r>
            <a:r>
              <a:rPr lang="en-US" dirty="0" smtClean="0"/>
              <a:t>, </a:t>
            </a:r>
            <a:r>
              <a:rPr lang="en-US" b="1" dirty="0" smtClean="0"/>
              <a:t>Austria</a:t>
            </a:r>
            <a:r>
              <a:rPr lang="en-US" dirty="0" smtClean="0"/>
              <a:t> </a:t>
            </a:r>
          </a:p>
          <a:p>
            <a:pPr marL="419100" lvl="0" indent="-342900">
              <a:spcBef>
                <a:spcPts val="1200"/>
              </a:spcBef>
              <a:buFont typeface="Wingdings" panose="05000000000000000000" pitchFamily="2" charset="2"/>
              <a:buChar char="v"/>
            </a:pPr>
            <a:r>
              <a:rPr lang="en-US" dirty="0" smtClean="0"/>
              <a:t>VP </a:t>
            </a:r>
            <a:r>
              <a:rPr lang="en-US" dirty="0"/>
              <a:t>Membership: Prof. Yousef Ibrahim, </a:t>
            </a:r>
            <a:r>
              <a:rPr lang="en-US" b="1" dirty="0"/>
              <a:t>Australia</a:t>
            </a:r>
            <a:r>
              <a:rPr lang="en-US" dirty="0"/>
              <a:t> </a:t>
            </a:r>
            <a:endParaRPr lang="en-US" dirty="0" smtClean="0"/>
          </a:p>
          <a:p>
            <a:pPr marL="419100" lvl="0" indent="-342900">
              <a:spcBef>
                <a:spcPts val="1200"/>
              </a:spcBef>
              <a:buFont typeface="Wingdings" panose="05000000000000000000" pitchFamily="2" charset="2"/>
              <a:buChar char="v"/>
            </a:pPr>
            <a:r>
              <a:rPr lang="en-US" dirty="0" smtClean="0"/>
              <a:t>VP </a:t>
            </a:r>
            <a:r>
              <a:rPr lang="en-US" dirty="0"/>
              <a:t>Planning &amp; Dev.: Prof. Makoto Iwasaki, </a:t>
            </a:r>
            <a:r>
              <a:rPr lang="en-US" b="1" dirty="0"/>
              <a:t>Japan</a:t>
            </a:r>
            <a:r>
              <a:rPr lang="en-US" dirty="0"/>
              <a:t> </a:t>
            </a:r>
            <a:endParaRPr lang="en-US" dirty="0" smtClean="0"/>
          </a:p>
          <a:p>
            <a:pPr marL="419100" lvl="0" indent="-342900">
              <a:spcBef>
                <a:spcPts val="1200"/>
              </a:spcBef>
              <a:buFont typeface="Wingdings" panose="05000000000000000000" pitchFamily="2" charset="2"/>
              <a:buChar char="v"/>
            </a:pPr>
            <a:r>
              <a:rPr lang="en-US" dirty="0" smtClean="0"/>
              <a:t>Treasurer</a:t>
            </a:r>
            <a:r>
              <a:rPr lang="en-US" dirty="0"/>
              <a:t>: Prof. Milos Manic, </a:t>
            </a:r>
            <a:r>
              <a:rPr lang="en-US" b="1" dirty="0"/>
              <a:t>USA</a:t>
            </a:r>
            <a:r>
              <a:rPr lang="en-US" dirty="0"/>
              <a:t> </a:t>
            </a:r>
            <a:endParaRPr lang="en-US" dirty="0" smtClean="0"/>
          </a:p>
          <a:p>
            <a:pPr marL="419100" lvl="0" indent="-342900">
              <a:spcBef>
                <a:spcPts val="1200"/>
              </a:spcBef>
              <a:buFont typeface="Wingdings" panose="05000000000000000000" pitchFamily="2" charset="2"/>
              <a:buChar char="v"/>
            </a:pPr>
            <a:r>
              <a:rPr lang="en-US" dirty="0" smtClean="0"/>
              <a:t>Secretary</a:t>
            </a:r>
            <a:r>
              <a:rPr lang="en-US" dirty="0"/>
              <a:t>: Prof. Lucia </a:t>
            </a:r>
            <a:r>
              <a:rPr lang="en-US" dirty="0" smtClean="0"/>
              <a:t>Lo-Bello, </a:t>
            </a:r>
            <a:r>
              <a:rPr lang="en-US" b="1" dirty="0" smtClean="0"/>
              <a:t>Italy</a:t>
            </a:r>
            <a:r>
              <a:rPr lang="en-US" dirty="0" smtClean="0"/>
              <a:t> </a:t>
            </a:r>
          </a:p>
          <a:p>
            <a:pPr marL="419100" lvl="0" indent="-342900">
              <a:spcBef>
                <a:spcPts val="1200"/>
              </a:spcBef>
              <a:buFont typeface="Wingdings" panose="05000000000000000000" pitchFamily="2" charset="2"/>
              <a:buChar char="v"/>
            </a:pPr>
            <a:r>
              <a:rPr lang="en-US" dirty="0" smtClean="0"/>
              <a:t>Junior </a:t>
            </a:r>
            <a:r>
              <a:rPr lang="en-US" dirty="0"/>
              <a:t>Past President: </a:t>
            </a:r>
            <a:r>
              <a:rPr lang="en-US" dirty="0" smtClean="0"/>
              <a:t>Prof. </a:t>
            </a:r>
            <a:r>
              <a:rPr lang="en-US" dirty="0" err="1" smtClean="0"/>
              <a:t>Xinghuo</a:t>
            </a:r>
            <a:r>
              <a:rPr lang="en-US" dirty="0" smtClean="0"/>
              <a:t> Yu, </a:t>
            </a:r>
            <a:r>
              <a:rPr lang="en-US" b="1" dirty="0"/>
              <a:t>Australia</a:t>
            </a:r>
            <a:endParaRPr lang="en-US" b="1" dirty="0" smtClean="0"/>
          </a:p>
          <a:p>
            <a:pPr marL="419100" lvl="0" indent="-342900">
              <a:spcBef>
                <a:spcPts val="1200"/>
              </a:spcBef>
              <a:buFont typeface="Wingdings" panose="05000000000000000000" pitchFamily="2" charset="2"/>
              <a:buChar char="v"/>
            </a:pPr>
            <a:r>
              <a:rPr lang="en-US" dirty="0" smtClean="0"/>
              <a:t>Senior </a:t>
            </a:r>
            <a:r>
              <a:rPr lang="en-US" dirty="0"/>
              <a:t>Past President: </a:t>
            </a:r>
            <a:r>
              <a:rPr lang="en-US" dirty="0" smtClean="0"/>
              <a:t>Prof. Kamal Al-Haddad, </a:t>
            </a:r>
            <a:r>
              <a:rPr lang="en-US" b="1" dirty="0" smtClean="0"/>
              <a:t>Canada</a:t>
            </a:r>
            <a:endParaRPr lang="en" b="1" dirty="0"/>
          </a:p>
          <a:p>
            <a:pPr marL="76200" marR="0" lvl="0" indent="0" algn="l" rtl="0">
              <a:lnSpc>
                <a:spcPct val="90000"/>
              </a:lnSpc>
              <a:spcBef>
                <a:spcPts val="0"/>
              </a:spcBef>
              <a:spcAft>
                <a:spcPts val="0"/>
              </a:spcAft>
              <a:buClr>
                <a:srgbClr val="0066A1"/>
              </a:buClr>
              <a:buSzPts val="1200"/>
              <a:buNone/>
            </a:pPr>
            <a:endParaRPr lang="en" dirty="0"/>
          </a:p>
          <a:p>
            <a:pPr marL="457200" marR="0" lvl="0" indent="-308610" algn="l" rtl="0">
              <a:lnSpc>
                <a:spcPct val="90000"/>
              </a:lnSpc>
              <a:spcBef>
                <a:spcPts val="1000"/>
              </a:spcBef>
              <a:spcAft>
                <a:spcPts val="0"/>
              </a:spcAft>
              <a:buClr>
                <a:srgbClr val="0066A1"/>
              </a:buClr>
              <a:buSzPts val="1140"/>
              <a:buFont typeface="Merriweather Sans"/>
              <a:buNone/>
            </a:pPr>
            <a:endParaRPr sz="1900" dirty="0"/>
          </a:p>
          <a:p>
            <a:pPr marL="457200" marR="0" lvl="0" indent="-308610" algn="l" rtl="0">
              <a:lnSpc>
                <a:spcPct val="90000"/>
              </a:lnSpc>
              <a:spcBef>
                <a:spcPts val="1000"/>
              </a:spcBef>
              <a:spcAft>
                <a:spcPts val="0"/>
              </a:spcAft>
              <a:buClr>
                <a:srgbClr val="0066A1"/>
              </a:buClr>
              <a:buSzPts val="1140"/>
              <a:buFont typeface="Merriweather Sans"/>
              <a:buNone/>
            </a:pPr>
            <a:endParaRPr sz="1900" dirty="0"/>
          </a:p>
        </p:txBody>
      </p:sp>
    </p:spTree>
  </p:cSld>
  <p:clrMapOvr>
    <a:masterClrMapping/>
  </p:clrMapOvr>
  <p:transition spd="slow">
    <p:push/>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pic>
        <p:nvPicPr>
          <p:cNvPr id="4" name="Grafik 3"/>
          <p:cNvPicPr>
            <a:picLocks noChangeAspect="1"/>
          </p:cNvPicPr>
          <p:nvPr/>
        </p:nvPicPr>
        <p:blipFill>
          <a:blip r:embed="rId3"/>
          <a:stretch>
            <a:fillRect/>
          </a:stretch>
        </p:blipFill>
        <p:spPr>
          <a:xfrm>
            <a:off x="1976437" y="2562225"/>
            <a:ext cx="5191125" cy="1733550"/>
          </a:xfrm>
          <a:prstGeom prst="rect">
            <a:avLst/>
          </a:prstGeom>
        </p:spPr>
      </p:pic>
    </p:spTree>
  </p:cSld>
  <p:clrMapOvr>
    <a:masterClrMapping/>
  </p:clrMapOvr>
  <p:transition spd="slow">
    <p:push/>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pic>
        <p:nvPicPr>
          <p:cNvPr id="2" name="Grafik 1"/>
          <p:cNvPicPr>
            <a:picLocks noChangeAspect="1"/>
          </p:cNvPicPr>
          <p:nvPr/>
        </p:nvPicPr>
        <p:blipFill>
          <a:blip r:embed="rId3"/>
          <a:stretch>
            <a:fillRect/>
          </a:stretch>
        </p:blipFill>
        <p:spPr>
          <a:xfrm>
            <a:off x="210704" y="435985"/>
            <a:ext cx="8648700" cy="5819775"/>
          </a:xfrm>
          <a:prstGeom prst="rect">
            <a:avLst/>
          </a:prstGeom>
        </p:spPr>
      </p:pic>
    </p:spTree>
    <p:extLst>
      <p:ext uri="{BB962C8B-B14F-4D97-AF65-F5344CB8AC3E}">
        <p14:creationId xmlns:p14="http://schemas.microsoft.com/office/powerpoint/2010/main" val="914142847"/>
      </p:ext>
    </p:extLst>
  </p:cSld>
  <p:clrMapOvr>
    <a:masterClrMapping/>
  </p:clrMapOvr>
  <p:transition spd="slow">
    <p:push/>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pic>
        <p:nvPicPr>
          <p:cNvPr id="2" name="Grafik 1"/>
          <p:cNvPicPr>
            <a:picLocks noChangeAspect="1"/>
          </p:cNvPicPr>
          <p:nvPr/>
        </p:nvPicPr>
        <p:blipFill>
          <a:blip r:embed="rId3"/>
          <a:stretch>
            <a:fillRect/>
          </a:stretch>
        </p:blipFill>
        <p:spPr>
          <a:xfrm>
            <a:off x="81107" y="436418"/>
            <a:ext cx="8795431" cy="5567218"/>
          </a:xfrm>
          <a:prstGeom prst="rect">
            <a:avLst/>
          </a:prstGeom>
        </p:spPr>
      </p:pic>
    </p:spTree>
    <p:extLst>
      <p:ext uri="{BB962C8B-B14F-4D97-AF65-F5344CB8AC3E}">
        <p14:creationId xmlns:p14="http://schemas.microsoft.com/office/powerpoint/2010/main" val="198588223"/>
      </p:ext>
    </p:extLst>
  </p:cSld>
  <p:clrMapOvr>
    <a:masterClrMapping/>
  </p:clrMapOvr>
  <p:transition spd="slow">
    <p:push/>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grpSp>
        <p:nvGrpSpPr>
          <p:cNvPr id="6" name="Gruppieren 5"/>
          <p:cNvGrpSpPr/>
          <p:nvPr/>
        </p:nvGrpSpPr>
        <p:grpSpPr>
          <a:xfrm>
            <a:off x="161202" y="468889"/>
            <a:ext cx="8604107" cy="5905553"/>
            <a:chOff x="225857" y="542780"/>
            <a:chExt cx="8604107" cy="5905553"/>
          </a:xfrm>
        </p:grpSpPr>
        <p:pic>
          <p:nvPicPr>
            <p:cNvPr id="2" name="Grafik 1"/>
            <p:cNvPicPr>
              <a:picLocks noChangeAspect="1"/>
            </p:cNvPicPr>
            <p:nvPr/>
          </p:nvPicPr>
          <p:blipFill>
            <a:blip r:embed="rId3"/>
            <a:stretch>
              <a:fillRect/>
            </a:stretch>
          </p:blipFill>
          <p:spPr>
            <a:xfrm>
              <a:off x="519174" y="1745673"/>
              <a:ext cx="8310790" cy="4702660"/>
            </a:xfrm>
            <a:prstGeom prst="rect">
              <a:avLst/>
            </a:prstGeom>
          </p:spPr>
        </p:pic>
        <p:pic>
          <p:nvPicPr>
            <p:cNvPr id="3" name="Grafik 2"/>
            <p:cNvPicPr>
              <a:picLocks noChangeAspect="1"/>
            </p:cNvPicPr>
            <p:nvPr/>
          </p:nvPicPr>
          <p:blipFill>
            <a:blip r:embed="rId4"/>
            <a:stretch>
              <a:fillRect/>
            </a:stretch>
          </p:blipFill>
          <p:spPr>
            <a:xfrm>
              <a:off x="225857" y="542780"/>
              <a:ext cx="8562975" cy="1209675"/>
            </a:xfrm>
            <a:prstGeom prst="rect">
              <a:avLst/>
            </a:prstGeom>
          </p:spPr>
        </p:pic>
        <p:pic>
          <p:nvPicPr>
            <p:cNvPr id="5" name="Grafik 4"/>
            <p:cNvPicPr>
              <a:picLocks noChangeAspect="1"/>
            </p:cNvPicPr>
            <p:nvPr/>
          </p:nvPicPr>
          <p:blipFill>
            <a:blip r:embed="rId5"/>
            <a:stretch>
              <a:fillRect/>
            </a:stretch>
          </p:blipFill>
          <p:spPr>
            <a:xfrm>
              <a:off x="506122" y="5423583"/>
              <a:ext cx="1378096" cy="1023397"/>
            </a:xfrm>
            <a:prstGeom prst="rect">
              <a:avLst/>
            </a:prstGeom>
          </p:spPr>
        </p:pic>
      </p:grpSp>
    </p:spTree>
    <p:extLst>
      <p:ext uri="{BB962C8B-B14F-4D97-AF65-F5344CB8AC3E}">
        <p14:creationId xmlns:p14="http://schemas.microsoft.com/office/powerpoint/2010/main" val="1024339919"/>
      </p:ext>
    </p:extLst>
  </p:cSld>
  <p:clrMapOvr>
    <a:masterClrMapping/>
  </p:clrMapOvr>
  <p:transition spd="slow">
    <p:push/>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pic>
        <p:nvPicPr>
          <p:cNvPr id="2" name="Grafik 1"/>
          <p:cNvPicPr>
            <a:picLocks noChangeAspect="1"/>
          </p:cNvPicPr>
          <p:nvPr/>
        </p:nvPicPr>
        <p:blipFill>
          <a:blip r:embed="rId3"/>
          <a:stretch>
            <a:fillRect/>
          </a:stretch>
        </p:blipFill>
        <p:spPr>
          <a:xfrm>
            <a:off x="1182255" y="410500"/>
            <a:ext cx="6280727" cy="6076603"/>
          </a:xfrm>
          <a:prstGeom prst="rect">
            <a:avLst/>
          </a:prstGeom>
        </p:spPr>
      </p:pic>
      <p:sp>
        <p:nvSpPr>
          <p:cNvPr id="3" name="Rechteck 2"/>
          <p:cNvSpPr/>
          <p:nvPr/>
        </p:nvSpPr>
        <p:spPr>
          <a:xfrm rot="20008624">
            <a:off x="6199751" y="1074605"/>
            <a:ext cx="2921051" cy="1200329"/>
          </a:xfrm>
          <a:prstGeom prst="rect">
            <a:avLst/>
          </a:prstGeom>
          <a:noFill/>
          <a:ln>
            <a:noFill/>
          </a:ln>
        </p:spPr>
        <p:txBody>
          <a:bodyPr wrap="square" lIns="91440" tIns="45720" rIns="91440" bIns="45720">
            <a:spAutoFit/>
          </a:bodyPr>
          <a:lstStyle/>
          <a:p>
            <a:pPr algn="ctr"/>
            <a:r>
              <a:rPr lang="de-DE" sz="3600" b="1" cap="none" spc="0" dirty="0" smtClean="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rPr>
              <a:t>Date </a:t>
            </a:r>
            <a:r>
              <a:rPr lang="de-DE" sz="3600" b="1" cap="none" spc="0" dirty="0" err="1" smtClean="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rPr>
              <a:t>to</a:t>
            </a:r>
            <a:r>
              <a:rPr lang="de-DE" sz="3600" b="1" cap="none" spc="0" dirty="0" smtClean="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rPr>
              <a:t> </a:t>
            </a:r>
            <a:r>
              <a:rPr lang="de-DE" sz="3600" b="1" cap="none" spc="0" dirty="0" err="1" smtClean="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rPr>
              <a:t>be</a:t>
            </a:r>
            <a:r>
              <a:rPr lang="de-DE" sz="3600" b="1" cap="none" spc="0" dirty="0" smtClean="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rPr>
              <a:t> </a:t>
            </a:r>
            <a:r>
              <a:rPr lang="de-DE" sz="3600" b="1" cap="none" spc="0" dirty="0" err="1" smtClean="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rPr>
              <a:t>confirmed</a:t>
            </a:r>
            <a:endParaRPr lang="de-DE" sz="3600" b="1" cap="none" spc="0" dirty="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endParaRPr>
          </a:p>
        </p:txBody>
      </p:sp>
      <p:sp>
        <p:nvSpPr>
          <p:cNvPr id="5" name="Pfeil nach rechts 4"/>
          <p:cNvSpPr/>
          <p:nvPr/>
        </p:nvSpPr>
        <p:spPr>
          <a:xfrm>
            <a:off x="314036" y="4294909"/>
            <a:ext cx="831273" cy="45719"/>
          </a:xfrm>
          <a:prstGeom prst="right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feil nach rechts 5"/>
          <p:cNvSpPr/>
          <p:nvPr/>
        </p:nvSpPr>
        <p:spPr>
          <a:xfrm>
            <a:off x="300181" y="5343236"/>
            <a:ext cx="831273" cy="45719"/>
          </a:xfrm>
          <a:prstGeom prst="right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Pfeil nach rechts 6"/>
          <p:cNvSpPr/>
          <p:nvPr/>
        </p:nvSpPr>
        <p:spPr>
          <a:xfrm>
            <a:off x="290944" y="4826000"/>
            <a:ext cx="831273" cy="45719"/>
          </a:xfrm>
          <a:prstGeom prst="right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Grafik 7"/>
          <p:cNvPicPr>
            <a:picLocks noChangeAspect="1"/>
          </p:cNvPicPr>
          <p:nvPr/>
        </p:nvPicPr>
        <p:blipFill>
          <a:blip r:embed="rId4"/>
          <a:stretch>
            <a:fillRect/>
          </a:stretch>
        </p:blipFill>
        <p:spPr>
          <a:xfrm>
            <a:off x="387927" y="3870757"/>
            <a:ext cx="609600" cy="409575"/>
          </a:xfrm>
          <a:prstGeom prst="rect">
            <a:avLst/>
          </a:prstGeom>
        </p:spPr>
      </p:pic>
      <p:pic>
        <p:nvPicPr>
          <p:cNvPr id="9" name="Grafik 8"/>
          <p:cNvPicPr>
            <a:picLocks noChangeAspect="1"/>
          </p:cNvPicPr>
          <p:nvPr/>
        </p:nvPicPr>
        <p:blipFill>
          <a:blip r:embed="rId4"/>
          <a:stretch>
            <a:fillRect/>
          </a:stretch>
        </p:blipFill>
        <p:spPr>
          <a:xfrm>
            <a:off x="374072" y="4392612"/>
            <a:ext cx="609600" cy="409575"/>
          </a:xfrm>
          <a:prstGeom prst="rect">
            <a:avLst/>
          </a:prstGeom>
        </p:spPr>
      </p:pic>
      <p:pic>
        <p:nvPicPr>
          <p:cNvPr id="10" name="Grafik 9"/>
          <p:cNvPicPr>
            <a:picLocks noChangeAspect="1"/>
          </p:cNvPicPr>
          <p:nvPr/>
        </p:nvPicPr>
        <p:blipFill>
          <a:blip r:embed="rId4"/>
          <a:stretch>
            <a:fillRect/>
          </a:stretch>
        </p:blipFill>
        <p:spPr>
          <a:xfrm>
            <a:off x="355599" y="4928321"/>
            <a:ext cx="609600" cy="409575"/>
          </a:xfrm>
          <a:prstGeom prst="rect">
            <a:avLst/>
          </a:prstGeom>
        </p:spPr>
      </p:pic>
    </p:spTree>
    <p:extLst>
      <p:ext uri="{BB962C8B-B14F-4D97-AF65-F5344CB8AC3E}">
        <p14:creationId xmlns:p14="http://schemas.microsoft.com/office/powerpoint/2010/main" val="2201234423"/>
      </p:ext>
    </p:extLst>
  </p:cSld>
  <p:clrMapOvr>
    <a:masterClrMapping/>
  </p:clrMapOvr>
  <p:transition spd="slow">
    <p:push/>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2"/>
          <p:cNvSpPr txBox="1">
            <a:spLocks noGrp="1"/>
          </p:cNvSpPr>
          <p:nvPr>
            <p:ph type="ctrTitle"/>
          </p:nvPr>
        </p:nvSpPr>
        <p:spPr>
          <a:xfrm>
            <a:off x="396815" y="565421"/>
            <a:ext cx="8419381" cy="521507"/>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rgbClr val="0066A1"/>
              </a:buClr>
              <a:buSzPts val="3400"/>
              <a:buFont typeface="Calibri"/>
              <a:buNone/>
            </a:pPr>
            <a:r>
              <a:rPr lang="en" dirty="0" smtClean="0"/>
              <a:t>A Strategic / Technical Initiative Proposal</a:t>
            </a:r>
            <a:endParaRPr dirty="0"/>
          </a:p>
        </p:txBody>
      </p:sp>
      <p:sp>
        <p:nvSpPr>
          <p:cNvPr id="98" name="Google Shape;98;p12"/>
          <p:cNvSpPr txBox="1">
            <a:spLocks noGrp="1"/>
          </p:cNvSpPr>
          <p:nvPr>
            <p:ph type="body" idx="1"/>
          </p:nvPr>
        </p:nvSpPr>
        <p:spPr>
          <a:xfrm>
            <a:off x="369106" y="1169772"/>
            <a:ext cx="8419381" cy="1360991"/>
          </a:xfrm>
          <a:prstGeom prst="rect">
            <a:avLst/>
          </a:prstGeom>
          <a:noFill/>
          <a:ln>
            <a:noFill/>
          </a:ln>
        </p:spPr>
        <p:txBody>
          <a:bodyPr spcFirstLastPara="1" wrap="square" lIns="91425" tIns="91425" rIns="91425" bIns="91425" anchor="t" anchorCtr="0">
            <a:noAutofit/>
          </a:bodyPr>
          <a:lstStyle/>
          <a:p>
            <a:pPr marL="419100" lvl="0" indent="-342900">
              <a:spcBef>
                <a:spcPts val="1200"/>
              </a:spcBef>
              <a:buFont typeface="Wingdings" panose="05000000000000000000" pitchFamily="2" charset="2"/>
              <a:buChar char="Ø"/>
            </a:pPr>
            <a:r>
              <a:rPr lang="en-US" dirty="0"/>
              <a:t>Strategic Roadmap Initiative: Engineering of </a:t>
            </a:r>
            <a:r>
              <a:rPr lang="en-US" dirty="0" smtClean="0"/>
              <a:t>“Systems </a:t>
            </a:r>
            <a:r>
              <a:rPr lang="en-US" dirty="0"/>
              <a:t>of Cyber-Physical Systems (</a:t>
            </a:r>
            <a:r>
              <a:rPr lang="en-US" dirty="0" err="1"/>
              <a:t>ESoCPS</a:t>
            </a:r>
            <a:r>
              <a:rPr lang="en-US" dirty="0" smtClean="0"/>
              <a:t>)”</a:t>
            </a:r>
          </a:p>
          <a:p>
            <a:pPr marL="76200" lvl="0" indent="0">
              <a:spcBef>
                <a:spcPts val="1200"/>
              </a:spcBef>
              <a:buNone/>
            </a:pPr>
            <a:r>
              <a:rPr lang="de-DE" dirty="0" smtClean="0">
                <a:solidFill>
                  <a:srgbClr val="FF0000"/>
                </a:solidFill>
              </a:rPr>
              <a:t>(See </a:t>
            </a:r>
            <a:r>
              <a:rPr lang="de-DE" dirty="0">
                <a:solidFill>
                  <a:srgbClr val="FF0000"/>
                </a:solidFill>
              </a:rPr>
              <a:t>M</a:t>
            </a:r>
            <a:r>
              <a:rPr lang="de-DE" dirty="0" smtClean="0">
                <a:solidFill>
                  <a:srgbClr val="FF0000"/>
                </a:solidFill>
              </a:rPr>
              <a:t>otion on Slide </a:t>
            </a:r>
            <a:r>
              <a:rPr lang="de-DE" smtClean="0">
                <a:solidFill>
                  <a:srgbClr val="FF0000"/>
                </a:solidFill>
              </a:rPr>
              <a:t>#24)</a:t>
            </a:r>
            <a:endParaRPr lang="en-US" dirty="0" smtClean="0">
              <a:solidFill>
                <a:srgbClr val="FF0000"/>
              </a:solidFill>
            </a:endParaRPr>
          </a:p>
        </p:txBody>
      </p:sp>
    </p:spTree>
    <p:extLst>
      <p:ext uri="{BB962C8B-B14F-4D97-AF65-F5344CB8AC3E}">
        <p14:creationId xmlns:p14="http://schemas.microsoft.com/office/powerpoint/2010/main" val="2054599870"/>
      </p:ext>
    </p:extLst>
  </p:cSld>
  <p:clrMapOvr>
    <a:masterClrMapping/>
  </p:clrMapOvr>
  <p:transition spd="slow">
    <p:push/>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7"/>
        <p:cNvGrpSpPr/>
        <p:nvPr/>
      </p:nvGrpSpPr>
      <p:grpSpPr>
        <a:xfrm>
          <a:off x="0" y="0"/>
          <a:ext cx="0" cy="0"/>
          <a:chOff x="0" y="0"/>
          <a:chExt cx="0" cy="0"/>
        </a:xfrm>
      </p:grpSpPr>
      <p:sp>
        <p:nvSpPr>
          <p:cNvPr id="38" name="Google Shape;38;p6"/>
          <p:cNvSpPr txBox="1">
            <a:spLocks noGrp="1"/>
          </p:cNvSpPr>
          <p:nvPr>
            <p:ph type="ctrTitle"/>
          </p:nvPr>
        </p:nvSpPr>
        <p:spPr>
          <a:xfrm>
            <a:off x="584199" y="3096810"/>
            <a:ext cx="8174422" cy="2075554"/>
          </a:xfrm>
          <a:prstGeom prst="rect">
            <a:avLst/>
          </a:prstGeom>
          <a:noFill/>
          <a:ln>
            <a:noFill/>
          </a:ln>
        </p:spPr>
        <p:txBody>
          <a:bodyPr spcFirstLastPara="1" wrap="square" lIns="91425" tIns="45700" rIns="91425" bIns="45700" anchor="t" anchorCtr="0">
            <a:noAutofit/>
          </a:bodyPr>
          <a:lstStyle/>
          <a:p>
            <a:pPr lvl="0"/>
            <a:r>
              <a:rPr lang="en-US" dirty="0"/>
              <a:t>Roadmap Initiative Proposal </a:t>
            </a:r>
            <a:r>
              <a:rPr lang="en-US" dirty="0" smtClean="0"/>
              <a:t/>
            </a:r>
            <a:br>
              <a:rPr lang="en-US" dirty="0" smtClean="0"/>
            </a:br>
            <a:r>
              <a:rPr lang="en-US" dirty="0"/>
              <a:t/>
            </a:r>
            <a:br>
              <a:rPr lang="en-US" dirty="0"/>
            </a:br>
            <a:r>
              <a:rPr lang="en" sz="3200" b="1" i="1" u="none" strike="noStrike" cap="none" dirty="0" smtClean="0">
                <a:solidFill>
                  <a:srgbClr val="0066A1"/>
                </a:solidFill>
                <a:sym typeface="Calibri"/>
              </a:rPr>
              <a:t>Engineering </a:t>
            </a:r>
            <a:r>
              <a:rPr lang="en" sz="3200" b="1" i="1" u="none" strike="noStrike" cap="none" dirty="0">
                <a:solidFill>
                  <a:srgbClr val="0066A1"/>
                </a:solidFill>
                <a:sym typeface="Calibri"/>
              </a:rPr>
              <a:t>Systems of Cyber-Physical Systems </a:t>
            </a:r>
            <a:r>
              <a:rPr lang="en" sz="3200" b="1" i="1" u="none" strike="noStrike" cap="none" dirty="0" smtClean="0">
                <a:solidFill>
                  <a:srgbClr val="0066A1"/>
                </a:solidFill>
                <a:sym typeface="Calibri"/>
              </a:rPr>
              <a:t>			(</a:t>
            </a:r>
            <a:r>
              <a:rPr lang="en" sz="3200" i="1" dirty="0"/>
              <a:t>E</a:t>
            </a:r>
            <a:r>
              <a:rPr lang="en" sz="3200" b="1" i="1" u="none" strike="noStrike" cap="none" dirty="0">
                <a:solidFill>
                  <a:srgbClr val="0066A1"/>
                </a:solidFill>
                <a:sym typeface="Calibri"/>
              </a:rPr>
              <a:t>SoCPS)</a:t>
            </a:r>
            <a:endParaRPr sz="3200" b="1" i="1" u="none" strike="noStrike" cap="none" dirty="0">
              <a:solidFill>
                <a:srgbClr val="0066A1"/>
              </a:solidFill>
              <a:sym typeface="Calibri"/>
            </a:endParaRPr>
          </a:p>
        </p:txBody>
      </p:sp>
      <p:sp>
        <p:nvSpPr>
          <p:cNvPr id="39" name="Google Shape;39;p6"/>
          <p:cNvSpPr txBox="1">
            <a:spLocks noGrp="1"/>
          </p:cNvSpPr>
          <p:nvPr>
            <p:ph type="subTitle" idx="1"/>
          </p:nvPr>
        </p:nvSpPr>
        <p:spPr>
          <a:xfrm>
            <a:off x="713509" y="5661603"/>
            <a:ext cx="7772400" cy="903922"/>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066A1"/>
              </a:buClr>
              <a:buSzPts val="2800"/>
              <a:buFont typeface="Noto Sans Symbols"/>
              <a:buNone/>
            </a:pPr>
            <a:r>
              <a:rPr lang="de-DE" sz="2800" b="1" i="1" u="none" strike="noStrike" cap="none" dirty="0" err="1" smtClean="0">
                <a:solidFill>
                  <a:srgbClr val="7F7F7F"/>
                </a:solidFill>
                <a:latin typeface="Calibri"/>
                <a:ea typeface="Calibri"/>
                <a:cs typeface="Calibri"/>
                <a:sym typeface="Calibri"/>
              </a:rPr>
              <a:t>Complementary</a:t>
            </a:r>
            <a:r>
              <a:rPr lang="de-DE" sz="2800" b="1" i="1" u="none" strike="noStrike" cap="none" dirty="0" smtClean="0">
                <a:solidFill>
                  <a:srgbClr val="7F7F7F"/>
                </a:solidFill>
                <a:latin typeface="Calibri"/>
                <a:ea typeface="Calibri"/>
                <a:cs typeface="Calibri"/>
                <a:sym typeface="Calibri"/>
              </a:rPr>
              <a:t> Information</a:t>
            </a:r>
            <a:endParaRPr sz="2800" b="1" i="1" u="none" strike="noStrike" cap="none" dirty="0">
              <a:solidFill>
                <a:srgbClr val="7F7F7F"/>
              </a:solidFill>
              <a:latin typeface="Calibri"/>
              <a:ea typeface="Calibri"/>
              <a:cs typeface="Calibri"/>
              <a:sym typeface="Calibri"/>
            </a:endParaRPr>
          </a:p>
        </p:txBody>
      </p:sp>
    </p:spTree>
    <p:extLst>
      <p:ext uri="{BB962C8B-B14F-4D97-AF65-F5344CB8AC3E}">
        <p14:creationId xmlns:p14="http://schemas.microsoft.com/office/powerpoint/2010/main" val="161394272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sp>
        <p:nvSpPr>
          <p:cNvPr id="44" name="Google Shape;44;p7"/>
          <p:cNvSpPr txBox="1">
            <a:spLocks noGrp="1"/>
          </p:cNvSpPr>
          <p:nvPr>
            <p:ph type="ctrTitle"/>
          </p:nvPr>
        </p:nvSpPr>
        <p:spPr>
          <a:xfrm>
            <a:off x="396815" y="565421"/>
            <a:ext cx="8419381" cy="521507"/>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066A1"/>
              </a:buClr>
              <a:buSzPts val="3060"/>
              <a:buFont typeface="Calibri"/>
              <a:buNone/>
            </a:pPr>
            <a:r>
              <a:rPr lang="en" sz="3060"/>
              <a:t>Systems Engineering: Evolving Technologies</a:t>
            </a:r>
            <a:endParaRPr sz="3060" b="1" i="0" u="none" strike="noStrike" cap="none">
              <a:solidFill>
                <a:srgbClr val="0066A1"/>
              </a:solidFill>
              <a:latin typeface="Calibri"/>
              <a:ea typeface="Calibri"/>
              <a:cs typeface="Calibri"/>
              <a:sym typeface="Calibri"/>
            </a:endParaRPr>
          </a:p>
        </p:txBody>
      </p:sp>
      <p:sp>
        <p:nvSpPr>
          <p:cNvPr id="45" name="Google Shape;45;p7"/>
          <p:cNvSpPr txBox="1">
            <a:spLocks noGrp="1"/>
          </p:cNvSpPr>
          <p:nvPr>
            <p:ph type="body" idx="1"/>
          </p:nvPr>
        </p:nvSpPr>
        <p:spPr>
          <a:xfrm>
            <a:off x="396825" y="1135300"/>
            <a:ext cx="8419500" cy="4834200"/>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SzPts val="1200"/>
              <a:buChar char="▶"/>
            </a:pPr>
            <a:r>
              <a:rPr lang="en" b="1" dirty="0"/>
              <a:t>FROM</a:t>
            </a:r>
            <a:endParaRPr dirty="0"/>
          </a:p>
          <a:p>
            <a:pPr marL="685800" lvl="1" indent="-342900" algn="l" rtl="0">
              <a:lnSpc>
                <a:spcPct val="90000"/>
              </a:lnSpc>
              <a:spcBef>
                <a:spcPts val="0"/>
              </a:spcBef>
              <a:spcAft>
                <a:spcPts val="0"/>
              </a:spcAft>
              <a:buSzPts val="1800"/>
              <a:buChar char="▪"/>
            </a:pPr>
            <a:r>
              <a:rPr lang="en" dirty="0"/>
              <a:t>20th Century: (1) Industrial Components</a:t>
            </a:r>
            <a:endParaRPr dirty="0"/>
          </a:p>
          <a:p>
            <a:pPr marL="685800" lvl="1" indent="-342900" algn="l" rtl="0">
              <a:lnSpc>
                <a:spcPct val="90000"/>
              </a:lnSpc>
              <a:spcBef>
                <a:spcPts val="0"/>
              </a:spcBef>
              <a:spcAft>
                <a:spcPts val="0"/>
              </a:spcAft>
              <a:buSzPts val="1800"/>
              <a:buChar char="▪"/>
            </a:pPr>
            <a:r>
              <a:rPr lang="en" dirty="0"/>
              <a:t>20th Century: (2)  Integration of Components (building blocks) –architectural principles</a:t>
            </a:r>
            <a:endParaRPr dirty="0"/>
          </a:p>
          <a:p>
            <a:pPr marL="685800" lvl="1" indent="-342900" algn="l" rtl="0">
              <a:lnSpc>
                <a:spcPct val="90000"/>
              </a:lnSpc>
              <a:spcBef>
                <a:spcPts val="0"/>
              </a:spcBef>
              <a:spcAft>
                <a:spcPts val="0"/>
              </a:spcAft>
              <a:buSzPts val="1800"/>
              <a:buChar char="▪"/>
            </a:pPr>
            <a:r>
              <a:rPr lang="en" dirty="0"/>
              <a:t>20th Century: (3) Algorithmic trying to fulfill behavioral requirements </a:t>
            </a:r>
            <a:endParaRPr dirty="0"/>
          </a:p>
          <a:p>
            <a:pPr marL="685800" lvl="1" indent="-342900" algn="l" rtl="0">
              <a:lnSpc>
                <a:spcPct val="90000"/>
              </a:lnSpc>
              <a:spcBef>
                <a:spcPts val="0"/>
              </a:spcBef>
              <a:spcAft>
                <a:spcPts val="0"/>
              </a:spcAft>
              <a:buSzPts val="1800"/>
              <a:buChar char="▪"/>
            </a:pPr>
            <a:r>
              <a:rPr lang="en" dirty="0"/>
              <a:t>System analysis and validation for (1), (2)</a:t>
            </a:r>
            <a:endParaRPr dirty="0"/>
          </a:p>
          <a:p>
            <a:pPr marL="685800" lvl="1" indent="-342900" algn="l" rtl="0">
              <a:lnSpc>
                <a:spcPct val="90000"/>
              </a:lnSpc>
              <a:spcBef>
                <a:spcPts val="0"/>
              </a:spcBef>
              <a:spcAft>
                <a:spcPts val="0"/>
              </a:spcAft>
              <a:buSzPts val="1800"/>
              <a:buChar char="▪"/>
            </a:pPr>
            <a:r>
              <a:rPr lang="en" dirty="0"/>
              <a:t>20th Century: Algorithms trying to fulfill behavioral requirements of the components and the result of the integration addressed in (2)</a:t>
            </a:r>
            <a:endParaRPr dirty="0"/>
          </a:p>
          <a:p>
            <a:pPr marL="685800" lvl="1" indent="-342900" algn="l" rtl="0">
              <a:lnSpc>
                <a:spcPct val="90000"/>
              </a:lnSpc>
              <a:spcBef>
                <a:spcPts val="0"/>
              </a:spcBef>
              <a:spcAft>
                <a:spcPts val="0"/>
              </a:spcAft>
              <a:buSzPts val="1800"/>
              <a:buChar char="▪"/>
            </a:pPr>
            <a:r>
              <a:rPr lang="en" dirty="0"/>
              <a:t>20th Century: Analysis Methods and Tools</a:t>
            </a:r>
            <a:endParaRPr dirty="0"/>
          </a:p>
          <a:p>
            <a:pPr marL="685800" lvl="1" indent="-342900" algn="l" rtl="0">
              <a:lnSpc>
                <a:spcPct val="90000"/>
              </a:lnSpc>
              <a:spcBef>
                <a:spcPts val="0"/>
              </a:spcBef>
              <a:spcAft>
                <a:spcPts val="0"/>
              </a:spcAft>
              <a:buSzPts val="1800"/>
              <a:buChar char="▪"/>
            </a:pPr>
            <a:r>
              <a:rPr lang="en" dirty="0"/>
              <a:t>20th Century: System analysis (Algorithms, Methodologies, Tools, Technologies)</a:t>
            </a:r>
            <a:endParaRPr b="1" dirty="0"/>
          </a:p>
          <a:p>
            <a:pPr marL="342900" lvl="0" indent="-342900" algn="l" rtl="0">
              <a:lnSpc>
                <a:spcPct val="90000"/>
              </a:lnSpc>
              <a:spcBef>
                <a:spcPts val="0"/>
              </a:spcBef>
              <a:spcAft>
                <a:spcPts val="0"/>
              </a:spcAft>
              <a:buSzPts val="1200"/>
              <a:buChar char="▶"/>
            </a:pPr>
            <a:r>
              <a:rPr lang="en" b="1" dirty="0"/>
              <a:t>TO</a:t>
            </a:r>
            <a:endParaRPr dirty="0"/>
          </a:p>
          <a:p>
            <a:pPr marL="685800" lvl="1" indent="-342900" algn="l" rtl="0">
              <a:lnSpc>
                <a:spcPct val="90000"/>
              </a:lnSpc>
              <a:spcBef>
                <a:spcPts val="0"/>
              </a:spcBef>
              <a:spcAft>
                <a:spcPts val="0"/>
              </a:spcAft>
              <a:buSzPts val="1800"/>
              <a:buChar char="▪"/>
            </a:pPr>
            <a:r>
              <a:rPr lang="en" dirty="0"/>
              <a:t>21st Century: Industrial Solutions that are Systems-of-Cyber-Physical Systems</a:t>
            </a:r>
            <a:endParaRPr dirty="0"/>
          </a:p>
          <a:p>
            <a:pPr marL="685800" lvl="1" indent="-342900" algn="l" rtl="0">
              <a:lnSpc>
                <a:spcPct val="90000"/>
              </a:lnSpc>
              <a:spcBef>
                <a:spcPts val="0"/>
              </a:spcBef>
              <a:spcAft>
                <a:spcPts val="0"/>
              </a:spcAft>
              <a:buSzPts val="1800"/>
              <a:buChar char="▪"/>
            </a:pPr>
            <a:r>
              <a:rPr lang="en" dirty="0"/>
              <a:t>21st Century: Synthesis of Systems (instead of Analysis) following clear Principles as e.g. Maier´s Principles</a:t>
            </a:r>
            <a:endParaRPr dirty="0"/>
          </a:p>
          <a:p>
            <a:pPr marL="685800" lvl="1" indent="-342900" algn="l" rtl="0">
              <a:lnSpc>
                <a:spcPct val="90000"/>
              </a:lnSpc>
              <a:spcBef>
                <a:spcPts val="0"/>
              </a:spcBef>
              <a:spcAft>
                <a:spcPts val="0"/>
              </a:spcAft>
              <a:buSzPts val="1800"/>
              <a:buChar char="▪"/>
            </a:pPr>
            <a:r>
              <a:rPr lang="en" dirty="0"/>
              <a:t>21st Century: Systems-of-Cyber Physical Systems (structurally evolvable, behavioral with emergence, geographical distributed, independently managed and organized) in all industrial (but not only "industrial") domains.</a:t>
            </a:r>
            <a:endParaRPr dirty="0"/>
          </a:p>
          <a:p>
            <a:pPr marL="685800" lvl="1" indent="-342900" algn="l" rtl="0">
              <a:lnSpc>
                <a:spcPct val="90000"/>
              </a:lnSpc>
              <a:spcBef>
                <a:spcPts val="0"/>
              </a:spcBef>
              <a:spcAft>
                <a:spcPts val="0"/>
              </a:spcAft>
              <a:buSzPts val="1800"/>
              <a:buChar char="▪"/>
            </a:pPr>
            <a:r>
              <a:rPr lang="en" dirty="0"/>
              <a:t>21st Century: AI-based decision making capabilities within systems -&gt; intelligence embedded into systems</a:t>
            </a:r>
            <a:endParaRPr dirty="0"/>
          </a:p>
        </p:txBody>
      </p:sp>
    </p:spTree>
    <p:extLst>
      <p:ext uri="{BB962C8B-B14F-4D97-AF65-F5344CB8AC3E}">
        <p14:creationId xmlns:p14="http://schemas.microsoft.com/office/powerpoint/2010/main" val="1401554284"/>
      </p:ext>
    </p:extLst>
  </p:cSld>
  <p:clrMapOvr>
    <a:masterClrMapping/>
  </p:clrMapOvr>
  <p:transition spd="slow">
    <p:push/>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9"/>
        <p:cNvGrpSpPr/>
        <p:nvPr/>
      </p:nvGrpSpPr>
      <p:grpSpPr>
        <a:xfrm>
          <a:off x="0" y="0"/>
          <a:ext cx="0" cy="0"/>
          <a:chOff x="0" y="0"/>
          <a:chExt cx="0" cy="0"/>
        </a:xfrm>
      </p:grpSpPr>
      <p:sp>
        <p:nvSpPr>
          <p:cNvPr id="50" name="Google Shape;50;p8"/>
          <p:cNvSpPr txBox="1">
            <a:spLocks noGrp="1"/>
          </p:cNvSpPr>
          <p:nvPr>
            <p:ph type="ctrTitle"/>
          </p:nvPr>
        </p:nvSpPr>
        <p:spPr>
          <a:xfrm>
            <a:off x="396815" y="565421"/>
            <a:ext cx="8419381" cy="792324"/>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066A1"/>
              </a:buClr>
              <a:buSzPts val="3060"/>
              <a:buFont typeface="Calibri"/>
              <a:buNone/>
            </a:pPr>
            <a:r>
              <a:rPr lang="en" sz="3060" dirty="0"/>
              <a:t>Engineering </a:t>
            </a:r>
            <a:r>
              <a:rPr lang="en" sz="3060" dirty="0" smtClean="0"/>
              <a:t>SoS</a:t>
            </a:r>
            <a:r>
              <a:rPr lang="en" sz="2000" i="1" dirty="0" smtClean="0"/>
              <a:t/>
            </a:r>
            <a:br>
              <a:rPr lang="en" sz="2000" i="1" dirty="0" smtClean="0"/>
            </a:br>
            <a:r>
              <a:rPr lang="en" sz="2000" i="1" dirty="0" smtClean="0"/>
              <a:t>Principles and Key Research and Innovation Aspects related to SoS</a:t>
            </a:r>
            <a:endParaRPr sz="2000" b="1" i="1" u="none" strike="noStrike" cap="none" dirty="0">
              <a:solidFill>
                <a:srgbClr val="0066A1"/>
              </a:solidFill>
              <a:sym typeface="Calibri"/>
            </a:endParaRPr>
          </a:p>
        </p:txBody>
      </p:sp>
      <p:sp>
        <p:nvSpPr>
          <p:cNvPr id="51" name="Google Shape;51;p8"/>
          <p:cNvSpPr txBox="1">
            <a:spLocks noGrp="1"/>
          </p:cNvSpPr>
          <p:nvPr>
            <p:ph type="body" idx="1"/>
          </p:nvPr>
        </p:nvSpPr>
        <p:spPr>
          <a:xfrm>
            <a:off x="378342" y="1370804"/>
            <a:ext cx="8419381" cy="3746141"/>
          </a:xfrm>
          <a:prstGeom prst="rect">
            <a:avLst/>
          </a:prstGeom>
          <a:noFill/>
          <a:ln>
            <a:noFill/>
          </a:ln>
        </p:spPr>
        <p:txBody>
          <a:bodyPr spcFirstLastPara="1" wrap="square" lIns="91425" tIns="45700" rIns="91425" bIns="45700" anchor="t" anchorCtr="0">
            <a:noAutofit/>
          </a:bodyPr>
          <a:lstStyle/>
          <a:p>
            <a:pPr marL="342900" lvl="0" indent="-266700" algn="l" rtl="0">
              <a:lnSpc>
                <a:spcPct val="90000"/>
              </a:lnSpc>
              <a:spcBef>
                <a:spcPts val="0"/>
              </a:spcBef>
              <a:spcAft>
                <a:spcPts val="0"/>
              </a:spcAft>
              <a:buSzPts val="1200"/>
              <a:buNone/>
            </a:pPr>
            <a:endParaRPr sz="1800" dirty="0"/>
          </a:p>
          <a:p>
            <a:pPr marL="342900" lvl="0" indent="-342900" algn="l" rtl="0">
              <a:lnSpc>
                <a:spcPct val="90000"/>
              </a:lnSpc>
              <a:spcBef>
                <a:spcPts val="0"/>
              </a:spcBef>
              <a:spcAft>
                <a:spcPts val="0"/>
              </a:spcAft>
              <a:buSzPts val="1200"/>
              <a:buChar char="▶"/>
            </a:pPr>
            <a:r>
              <a:rPr lang="en" sz="1800" dirty="0"/>
              <a:t>ISO/IEC/IEEE 15288:2015</a:t>
            </a:r>
            <a:endParaRPr sz="1800" dirty="0"/>
          </a:p>
          <a:p>
            <a:pPr marL="685800" lvl="1" indent="-342900" algn="l" rtl="0">
              <a:lnSpc>
                <a:spcPct val="90000"/>
              </a:lnSpc>
              <a:spcBef>
                <a:spcPts val="0"/>
              </a:spcBef>
              <a:spcAft>
                <a:spcPts val="0"/>
              </a:spcAft>
              <a:buSzPts val="1800"/>
              <a:buChar char="▪"/>
            </a:pPr>
            <a:r>
              <a:rPr lang="en" dirty="0"/>
              <a:t>A system of systems (SoS) brings together a set of systems for a task that none of the systems can accomplish on its own. Each constituent system keeps its own management, goals, and resources while coordinating within the SoS and adapting to meet SoS goals.</a:t>
            </a:r>
            <a:endParaRPr dirty="0"/>
          </a:p>
          <a:p>
            <a:pPr marL="342900" lvl="0" indent="-266700" algn="l" rtl="0">
              <a:lnSpc>
                <a:spcPct val="90000"/>
              </a:lnSpc>
              <a:spcBef>
                <a:spcPts val="0"/>
              </a:spcBef>
              <a:spcAft>
                <a:spcPts val="0"/>
              </a:spcAft>
              <a:buSzPts val="1200"/>
              <a:buNone/>
            </a:pPr>
            <a:endParaRPr sz="1800" dirty="0"/>
          </a:p>
          <a:p>
            <a:pPr marL="342900" lvl="0" indent="-342900" algn="l" rtl="0">
              <a:lnSpc>
                <a:spcPct val="90000"/>
              </a:lnSpc>
              <a:spcBef>
                <a:spcPts val="0"/>
              </a:spcBef>
              <a:spcAft>
                <a:spcPts val="0"/>
              </a:spcAft>
              <a:buSzPts val="1200"/>
              <a:buChar char="▶"/>
            </a:pPr>
            <a:r>
              <a:rPr lang="en" sz="1800" u="sng" dirty="0">
                <a:solidFill>
                  <a:schemeClr val="hlink"/>
                </a:solidFill>
                <a:hlinkClick r:id="rId3"/>
              </a:rPr>
              <a:t>Maier’s Principles</a:t>
            </a:r>
            <a:r>
              <a:rPr lang="en" sz="1800" dirty="0"/>
              <a:t>: Five key characteristics are evident in SoS.</a:t>
            </a:r>
            <a:endParaRPr sz="1800" dirty="0"/>
          </a:p>
          <a:p>
            <a:pPr marL="685800" lvl="1" indent="-342900" algn="l" rtl="0">
              <a:lnSpc>
                <a:spcPct val="90000"/>
              </a:lnSpc>
              <a:spcBef>
                <a:spcPts val="0"/>
              </a:spcBef>
              <a:spcAft>
                <a:spcPts val="0"/>
              </a:spcAft>
              <a:buSzPts val="1800"/>
              <a:buChar char="▪"/>
            </a:pPr>
            <a:r>
              <a:rPr lang="en" dirty="0"/>
              <a:t>operational independence of component systems, </a:t>
            </a:r>
            <a:endParaRPr dirty="0"/>
          </a:p>
          <a:p>
            <a:pPr marL="685800" lvl="1" indent="-342900" algn="l" rtl="0">
              <a:lnSpc>
                <a:spcPct val="90000"/>
              </a:lnSpc>
              <a:spcBef>
                <a:spcPts val="0"/>
              </a:spcBef>
              <a:spcAft>
                <a:spcPts val="0"/>
              </a:spcAft>
              <a:buSzPts val="1800"/>
              <a:buChar char="▪"/>
            </a:pPr>
            <a:r>
              <a:rPr lang="en" dirty="0"/>
              <a:t>managerial independence of component systems, </a:t>
            </a:r>
            <a:endParaRPr dirty="0"/>
          </a:p>
          <a:p>
            <a:pPr marL="685800" lvl="1" indent="-342900" algn="l" rtl="0">
              <a:lnSpc>
                <a:spcPct val="90000"/>
              </a:lnSpc>
              <a:spcBef>
                <a:spcPts val="0"/>
              </a:spcBef>
              <a:spcAft>
                <a:spcPts val="0"/>
              </a:spcAft>
              <a:buSzPts val="1800"/>
              <a:buChar char="▪"/>
            </a:pPr>
            <a:r>
              <a:rPr lang="en" dirty="0"/>
              <a:t>geographical distribution, </a:t>
            </a:r>
            <a:endParaRPr dirty="0"/>
          </a:p>
          <a:p>
            <a:pPr marL="685800" lvl="1" indent="-342900" algn="l" rtl="0">
              <a:lnSpc>
                <a:spcPct val="90000"/>
              </a:lnSpc>
              <a:spcBef>
                <a:spcPts val="0"/>
              </a:spcBef>
              <a:spcAft>
                <a:spcPts val="0"/>
              </a:spcAft>
              <a:buSzPts val="1800"/>
              <a:buChar char="▪"/>
            </a:pPr>
            <a:r>
              <a:rPr lang="en" dirty="0"/>
              <a:t>emergent behavior, and </a:t>
            </a:r>
            <a:endParaRPr dirty="0"/>
          </a:p>
          <a:p>
            <a:pPr marL="685800" lvl="1" indent="-342900" algn="l" rtl="0">
              <a:lnSpc>
                <a:spcPct val="90000"/>
              </a:lnSpc>
              <a:spcBef>
                <a:spcPts val="0"/>
              </a:spcBef>
              <a:spcAft>
                <a:spcPts val="0"/>
              </a:spcAft>
              <a:buSzPts val="1800"/>
              <a:buChar char="▪"/>
            </a:pPr>
            <a:r>
              <a:rPr lang="en" dirty="0"/>
              <a:t>evolutionary development processes</a:t>
            </a:r>
            <a:endParaRPr dirty="0"/>
          </a:p>
          <a:p>
            <a:pPr marL="685800" lvl="1" indent="-342900" algn="l" rtl="0">
              <a:lnSpc>
                <a:spcPct val="90000"/>
              </a:lnSpc>
              <a:spcBef>
                <a:spcPts val="0"/>
              </a:spcBef>
              <a:spcAft>
                <a:spcPts val="0"/>
              </a:spcAft>
              <a:buSzPts val="1800"/>
              <a:buChar char="▪"/>
            </a:pPr>
            <a:r>
              <a:rPr lang="en" dirty="0"/>
              <a:t>[Note: Lack of operational or managerial independence –&gt; this is not a SoS</a:t>
            </a:r>
            <a:r>
              <a:rPr lang="en" dirty="0" smtClean="0"/>
              <a:t>]</a:t>
            </a:r>
          </a:p>
          <a:p>
            <a:pPr marL="342900" lvl="0" indent="-266700">
              <a:spcBef>
                <a:spcPts val="0"/>
              </a:spcBef>
              <a:buNone/>
            </a:pPr>
            <a:endParaRPr lang="en-US" sz="1800" dirty="0">
              <a:solidFill>
                <a:srgbClr val="000000"/>
              </a:solidFill>
            </a:endParaRPr>
          </a:p>
          <a:p>
            <a:pPr marL="0" lvl="0" indent="0">
              <a:spcBef>
                <a:spcPts val="0"/>
              </a:spcBef>
              <a:buNone/>
            </a:pPr>
            <a:r>
              <a:rPr lang="en-US" sz="1800" dirty="0">
                <a:solidFill>
                  <a:schemeClr val="tx1"/>
                </a:solidFill>
              </a:rPr>
              <a:t>	</a:t>
            </a:r>
          </a:p>
        </p:txBody>
      </p:sp>
    </p:spTree>
    <p:extLst>
      <p:ext uri="{BB962C8B-B14F-4D97-AF65-F5344CB8AC3E}">
        <p14:creationId xmlns:p14="http://schemas.microsoft.com/office/powerpoint/2010/main" val="410828614"/>
      </p:ext>
    </p:extLst>
  </p:cSld>
  <p:clrMapOvr>
    <a:masterClrMapping/>
  </p:clrMapOvr>
  <p:transition spd="slow">
    <p:push/>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en-US"/>
          </a:p>
        </p:txBody>
      </p:sp>
      <p:sp>
        <p:nvSpPr>
          <p:cNvPr id="10" name="Titel 1"/>
          <p:cNvSpPr txBox="1">
            <a:spLocks/>
          </p:cNvSpPr>
          <p:nvPr/>
        </p:nvSpPr>
        <p:spPr>
          <a:xfrm>
            <a:off x="328749" y="590324"/>
            <a:ext cx="7772400" cy="903922"/>
          </a:xfrm>
          <a:prstGeom prst="rect">
            <a:avLst/>
          </a:prstGeom>
          <a:noFill/>
          <a:ln>
            <a:noFill/>
          </a:ln>
        </p:spPr>
        <p:txBody>
          <a:bodyPr spcFirstLastPara="1" wrap="square" lIns="91425" tIns="91425" rIns="91425" bIns="91425" anchor="t" anchorCtr="0"/>
          <a:lstStyle>
            <a:defPPr marR="0" lvl="0" algn="l" rtl="0">
              <a:lnSpc>
                <a:spcPct val="100000"/>
              </a:lnSpc>
              <a:spcBef>
                <a:spcPts val="0"/>
              </a:spcBef>
              <a:spcAft>
                <a:spcPts val="0"/>
              </a:spcAft>
            </a:defPPr>
            <a:lvl1pPr marR="0" lvl="0" algn="l" rtl="0">
              <a:lnSpc>
                <a:spcPct val="90000"/>
              </a:lnSpc>
              <a:spcBef>
                <a:spcPts val="0"/>
              </a:spcBef>
              <a:spcAft>
                <a:spcPts val="0"/>
              </a:spcAft>
              <a:buClr>
                <a:srgbClr val="0066A1"/>
              </a:buClr>
              <a:buSzPts val="3600"/>
              <a:buFont typeface="Calibri"/>
              <a:buNone/>
              <a:defRPr sz="3600" b="1" i="0" u="none" strike="noStrike" cap="none">
                <a:solidFill>
                  <a:srgbClr val="0066A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90000"/>
              </a:lnSpc>
              <a:spcBef>
                <a:spcPts val="0"/>
              </a:spcBef>
              <a:spcAft>
                <a:spcPts val="0"/>
              </a:spcAft>
              <a:buClr>
                <a:srgbClr val="0066A1"/>
              </a:buClr>
              <a:buSzPts val="3600"/>
              <a:buFont typeface="Calibri"/>
              <a:buNone/>
              <a:tabLst/>
              <a:defRPr/>
            </a:pPr>
            <a:r>
              <a:rPr kumimoji="0" lang="de-DE" sz="3600" b="1" i="0" u="none" strike="noStrike" kern="0" cap="none" spc="0" normalizeH="0" baseline="0" noProof="0" smtClean="0">
                <a:ln>
                  <a:noFill/>
                </a:ln>
                <a:solidFill>
                  <a:srgbClr val="0066A1"/>
                </a:solidFill>
                <a:effectLst/>
                <a:uLnTx/>
                <a:uFillTx/>
                <a:latin typeface="Calibri"/>
                <a:cs typeface="Calibri"/>
                <a:sym typeface="Calibri"/>
              </a:rPr>
              <a:t>Contents</a:t>
            </a:r>
            <a:endParaRPr kumimoji="0" lang="en-US" sz="3600" b="1" i="0" u="none" strike="noStrike" kern="0" cap="none" spc="0" normalizeH="0" baseline="0" noProof="0" dirty="0">
              <a:ln>
                <a:noFill/>
              </a:ln>
              <a:solidFill>
                <a:srgbClr val="0066A1"/>
              </a:solidFill>
              <a:effectLst/>
              <a:uLnTx/>
              <a:uFillTx/>
              <a:latin typeface="Calibri"/>
              <a:cs typeface="Calibri"/>
              <a:sym typeface="Calibri"/>
            </a:endParaRPr>
          </a:p>
        </p:txBody>
      </p:sp>
      <p:sp>
        <p:nvSpPr>
          <p:cNvPr id="11" name="Untertitel 2"/>
          <p:cNvSpPr txBox="1">
            <a:spLocks/>
          </p:cNvSpPr>
          <p:nvPr/>
        </p:nvSpPr>
        <p:spPr>
          <a:xfrm>
            <a:off x="267787" y="1185728"/>
            <a:ext cx="8806544" cy="4788352"/>
          </a:xfrm>
          <a:prstGeom prst="rect">
            <a:avLst/>
          </a:prstGeom>
          <a:noFill/>
          <a:ln>
            <a:noFill/>
          </a:ln>
        </p:spPr>
        <p:txBody>
          <a:bodyPr spcFirstLastPara="1" wrap="square" lIns="91425" tIns="91425" rIns="91425" bIns="91425" anchor="t" anchorCtr="0"/>
          <a:lstStyle>
            <a:defPPr marR="0" lvl="0" algn="l" rtl="0">
              <a:lnSpc>
                <a:spcPct val="100000"/>
              </a:lnSpc>
              <a:spcBef>
                <a:spcPts val="0"/>
              </a:spcBef>
              <a:spcAft>
                <a:spcPts val="0"/>
              </a:spcAft>
            </a:defPPr>
            <a:lvl1pPr marR="0" lvl="0" algn="l" rtl="0">
              <a:lnSpc>
                <a:spcPct val="90000"/>
              </a:lnSpc>
              <a:spcBef>
                <a:spcPts val="1000"/>
              </a:spcBef>
              <a:spcAft>
                <a:spcPts val="0"/>
              </a:spcAft>
              <a:buClr>
                <a:srgbClr val="0066A1"/>
              </a:buClr>
              <a:buSzPts val="2400"/>
              <a:buFont typeface="Noto Sans Symbols"/>
              <a:buNone/>
              <a:defRPr sz="2400" b="1" i="1" u="none" strike="noStrike" cap="none">
                <a:solidFill>
                  <a:srgbClr val="7F7F7F"/>
                </a:solidFill>
                <a:latin typeface="Calibri"/>
                <a:ea typeface="Calibri"/>
                <a:cs typeface="Calibri"/>
                <a:sym typeface="Calibri"/>
              </a:defRPr>
            </a:lvl1pPr>
            <a:lvl2pPr marR="0" lvl="1" algn="ctr" rtl="0">
              <a:lnSpc>
                <a:spcPct val="90000"/>
              </a:lnSpc>
              <a:spcBef>
                <a:spcPts val="500"/>
              </a:spcBef>
              <a:spcAft>
                <a:spcPts val="0"/>
              </a:spcAft>
              <a:buClr>
                <a:srgbClr val="0066A1"/>
              </a:buClr>
              <a:buSzPts val="2000"/>
              <a:buFont typeface="Noto Sans Symbols"/>
              <a:buNone/>
              <a:defRPr sz="2000" b="0" i="0" u="none" strike="noStrike" cap="none">
                <a:solidFill>
                  <a:schemeClr val="dk1"/>
                </a:solidFill>
                <a:latin typeface="Calibri"/>
                <a:ea typeface="Calibri"/>
                <a:cs typeface="Calibri"/>
                <a:sym typeface="Calibri"/>
              </a:defRPr>
            </a:lvl2pPr>
            <a:lvl3pPr marR="0" lvl="2" algn="ctr" rtl="0">
              <a:lnSpc>
                <a:spcPct val="90000"/>
              </a:lnSpc>
              <a:spcBef>
                <a:spcPts val="500"/>
              </a:spcBef>
              <a:spcAft>
                <a:spcPts val="0"/>
              </a:spcAft>
              <a:buClr>
                <a:srgbClr val="0066A1"/>
              </a:buClr>
              <a:buSzPts val="1800"/>
              <a:buFont typeface="Noto Sans Symbols"/>
              <a:buNone/>
              <a:defRPr sz="1800" b="0" i="0" u="none" strike="noStrike" cap="none">
                <a:solidFill>
                  <a:schemeClr val="dk1"/>
                </a:solidFill>
                <a:latin typeface="Calibri"/>
                <a:ea typeface="Calibri"/>
                <a:cs typeface="Calibri"/>
                <a:sym typeface="Calibri"/>
              </a:defRPr>
            </a:lvl3pPr>
            <a:lvl4pPr marR="0" lvl="3" algn="ctr" rtl="0">
              <a:lnSpc>
                <a:spcPct val="90000"/>
              </a:lnSpc>
              <a:spcBef>
                <a:spcPts val="500"/>
              </a:spcBef>
              <a:spcAft>
                <a:spcPts val="0"/>
              </a:spcAft>
              <a:buClr>
                <a:srgbClr val="0066A1"/>
              </a:buClr>
              <a:buSzPts val="1600"/>
              <a:buFont typeface="Noto Sans Symbols"/>
              <a:buNone/>
              <a:defRPr sz="1600" b="0" i="0" u="none" strike="noStrike" cap="none">
                <a:solidFill>
                  <a:schemeClr val="dk1"/>
                </a:solidFill>
                <a:latin typeface="Calibri"/>
                <a:ea typeface="Calibri"/>
                <a:cs typeface="Calibri"/>
                <a:sym typeface="Calibri"/>
              </a:defRPr>
            </a:lvl4pPr>
            <a:lvl5pPr marR="0" lvl="4" algn="ctr" rtl="0">
              <a:lnSpc>
                <a:spcPct val="90000"/>
              </a:lnSpc>
              <a:spcBef>
                <a:spcPts val="500"/>
              </a:spcBef>
              <a:spcAft>
                <a:spcPts val="0"/>
              </a:spcAft>
              <a:buClr>
                <a:srgbClr val="0066A1"/>
              </a:buClr>
              <a:buSzPts val="1600"/>
              <a:buFont typeface="Noto Sans Symbols"/>
              <a:buNone/>
              <a:defRPr sz="1600" b="0" i="0" u="none" strike="noStrike" cap="none">
                <a:solidFill>
                  <a:schemeClr val="dk1"/>
                </a:solidFill>
                <a:latin typeface="Calibri"/>
                <a:ea typeface="Calibri"/>
                <a:cs typeface="Calibri"/>
                <a:sym typeface="Calibri"/>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pPr marL="342900" marR="0" lvl="0" indent="-342900" algn="l" defTabSz="914400" rtl="0" eaLnBrk="1" fontAlgn="auto" latinLnBrk="0" hangingPunct="1">
              <a:lnSpc>
                <a:spcPct val="90000"/>
              </a:lnSpc>
              <a:spcBef>
                <a:spcPts val="1000"/>
              </a:spcBef>
              <a:spcAft>
                <a:spcPts val="0"/>
              </a:spcAft>
              <a:buClr>
                <a:srgbClr val="0066A1"/>
              </a:buClr>
              <a:buSzPts val="2400"/>
              <a:buFont typeface="Wingdings" panose="05000000000000000000" pitchFamily="2" charset="2"/>
              <a:buChar char="Ø"/>
              <a:tabLst/>
              <a:defRPr/>
            </a:pPr>
            <a:r>
              <a:rPr kumimoji="0" lang="de-DE" sz="2400" b="1" i="1" u="none" strike="noStrike" kern="0" cap="none" spc="0" normalizeH="0" baseline="0" noProof="0" dirty="0" smtClean="0">
                <a:ln>
                  <a:noFill/>
                </a:ln>
                <a:solidFill>
                  <a:srgbClr val="7F7F7F"/>
                </a:solidFill>
                <a:effectLst/>
                <a:uLnTx/>
                <a:uFillTx/>
                <a:latin typeface="Calibri"/>
                <a:cs typeface="Calibri"/>
                <a:sym typeface="Calibri"/>
              </a:rPr>
              <a:t>Industrial Electronics Society (IES) – </a:t>
            </a:r>
            <a:r>
              <a:rPr kumimoji="0" lang="de-DE" sz="2400" b="1" i="1" u="none" strike="noStrike" kern="0" cap="none" spc="0" normalizeH="0" baseline="0" noProof="0" dirty="0" err="1" smtClean="0">
                <a:ln>
                  <a:noFill/>
                </a:ln>
                <a:solidFill>
                  <a:srgbClr val="7F7F7F"/>
                </a:solidFill>
                <a:effectLst/>
                <a:uLnTx/>
                <a:uFillTx/>
                <a:latin typeface="Calibri"/>
                <a:cs typeface="Calibri"/>
                <a:sym typeface="Calibri"/>
              </a:rPr>
              <a:t>Actualized</a:t>
            </a:r>
            <a:r>
              <a:rPr kumimoji="0" lang="de-DE" sz="2400" b="1" i="1" u="none" strike="noStrike" kern="0" cap="none" spc="0" normalizeH="0" baseline="0" noProof="0" dirty="0" smtClean="0">
                <a:ln>
                  <a:noFill/>
                </a:ln>
                <a:solidFill>
                  <a:srgbClr val="7F7F7F"/>
                </a:solidFill>
                <a:effectLst/>
                <a:uLnTx/>
                <a:uFillTx/>
                <a:latin typeface="Calibri"/>
                <a:cs typeface="Calibri"/>
                <a:sym typeface="Calibri"/>
              </a:rPr>
              <a:t> </a:t>
            </a:r>
            <a:r>
              <a:rPr kumimoji="0" lang="de-DE" sz="2400" b="1" i="1" u="none" strike="noStrike" kern="0" cap="none" spc="0" normalizeH="0" baseline="0" noProof="0" dirty="0" err="1" smtClean="0">
                <a:ln>
                  <a:noFill/>
                </a:ln>
                <a:solidFill>
                  <a:srgbClr val="7F7F7F"/>
                </a:solidFill>
                <a:effectLst/>
                <a:uLnTx/>
                <a:uFillTx/>
                <a:latin typeface="Calibri"/>
                <a:cs typeface="Calibri"/>
                <a:sym typeface="Calibri"/>
              </a:rPr>
              <a:t>data</a:t>
            </a:r>
            <a:r>
              <a:rPr kumimoji="0" lang="de-DE" sz="2400" b="1" i="1" u="none" strike="noStrike" kern="0" cap="none" spc="0" normalizeH="0" baseline="0" noProof="0" dirty="0" smtClean="0">
                <a:ln>
                  <a:noFill/>
                </a:ln>
                <a:solidFill>
                  <a:srgbClr val="7F7F7F"/>
                </a:solidFill>
                <a:effectLst/>
                <a:uLnTx/>
                <a:uFillTx/>
                <a:latin typeface="Calibri"/>
                <a:cs typeface="Calibri"/>
                <a:sym typeface="Calibri"/>
              </a:rPr>
              <a:t> (#3-#10)</a:t>
            </a:r>
          </a:p>
          <a:p>
            <a:pPr marL="342900" marR="0" lvl="0" indent="-342900" algn="l" defTabSz="914400" rtl="0" eaLnBrk="1" fontAlgn="auto" latinLnBrk="0" hangingPunct="1">
              <a:lnSpc>
                <a:spcPct val="90000"/>
              </a:lnSpc>
              <a:spcBef>
                <a:spcPts val="1000"/>
              </a:spcBef>
              <a:spcAft>
                <a:spcPts val="0"/>
              </a:spcAft>
              <a:buClr>
                <a:srgbClr val="0066A1"/>
              </a:buClr>
              <a:buSzPts val="2400"/>
              <a:buFont typeface="Wingdings" panose="05000000000000000000" pitchFamily="2" charset="2"/>
              <a:buChar char="Ø"/>
              <a:tabLst/>
              <a:defRPr/>
            </a:pPr>
            <a:endParaRPr kumimoji="0" lang="de-DE" sz="2400" b="1" i="1" u="none" strike="noStrike" kern="0" cap="none" spc="0" normalizeH="0" baseline="0" noProof="0" dirty="0" smtClean="0">
              <a:ln>
                <a:noFill/>
              </a:ln>
              <a:solidFill>
                <a:srgbClr val="7F7F7F"/>
              </a:solidFill>
              <a:effectLst/>
              <a:uLnTx/>
              <a:uFillTx/>
              <a:latin typeface="Calibri"/>
              <a:cs typeface="Calibri"/>
              <a:sym typeface="Calibri"/>
            </a:endParaRPr>
          </a:p>
          <a:p>
            <a:pPr marL="342900" marR="0" lvl="0" indent="-342900" algn="l" defTabSz="914400" rtl="0" eaLnBrk="1" fontAlgn="auto" latinLnBrk="0" hangingPunct="1">
              <a:lnSpc>
                <a:spcPct val="90000"/>
              </a:lnSpc>
              <a:spcBef>
                <a:spcPts val="1000"/>
              </a:spcBef>
              <a:spcAft>
                <a:spcPts val="0"/>
              </a:spcAft>
              <a:buClr>
                <a:srgbClr val="0066A1"/>
              </a:buClr>
              <a:buSzPts val="2400"/>
              <a:buFont typeface="Wingdings" panose="05000000000000000000" pitchFamily="2" charset="2"/>
              <a:buChar char="Ø"/>
              <a:tabLst/>
              <a:defRPr/>
            </a:pPr>
            <a:r>
              <a:rPr kumimoji="0" lang="de-DE" sz="2400" b="1" i="1" u="none" strike="noStrike" kern="0" cap="none" spc="0" normalizeH="0" baseline="0" noProof="0" dirty="0" smtClean="0">
                <a:ln>
                  <a:noFill/>
                </a:ln>
                <a:solidFill>
                  <a:srgbClr val="7F7F7F"/>
                </a:solidFill>
                <a:effectLst/>
                <a:uLnTx/>
                <a:uFillTx/>
                <a:latin typeface="Calibri"/>
                <a:cs typeface="Calibri"/>
                <a:sym typeface="Calibri"/>
              </a:rPr>
              <a:t>Collaborative </a:t>
            </a:r>
            <a:r>
              <a:rPr kumimoji="0" lang="de-DE" sz="2400" b="1" i="1" u="none" strike="noStrike" kern="0" cap="none" spc="0" normalizeH="0" baseline="0" noProof="0" dirty="0" err="1" smtClean="0">
                <a:ln>
                  <a:noFill/>
                </a:ln>
                <a:solidFill>
                  <a:srgbClr val="7F7F7F"/>
                </a:solidFill>
                <a:effectLst/>
                <a:uLnTx/>
                <a:uFillTx/>
                <a:latin typeface="Calibri"/>
                <a:cs typeface="Calibri"/>
                <a:sym typeface="Calibri"/>
              </a:rPr>
              <a:t>Activities</a:t>
            </a:r>
            <a:r>
              <a:rPr kumimoji="0" lang="de-DE" sz="2400" b="1" i="1" u="none" strike="noStrike" kern="0" cap="none" spc="0" normalizeH="0" baseline="0" noProof="0" dirty="0" smtClean="0">
                <a:ln>
                  <a:noFill/>
                </a:ln>
                <a:solidFill>
                  <a:srgbClr val="7F7F7F"/>
                </a:solidFill>
                <a:effectLst/>
                <a:uLnTx/>
                <a:uFillTx/>
                <a:latin typeface="Calibri"/>
                <a:cs typeface="Calibri"/>
                <a:sym typeface="Calibri"/>
              </a:rPr>
              <a:t> </a:t>
            </a:r>
            <a:r>
              <a:rPr kumimoji="0" lang="de-DE" sz="2400" b="1" i="1" u="none" strike="noStrike" kern="0" cap="none" spc="0" normalizeH="0" baseline="0" noProof="0" dirty="0" err="1" smtClean="0">
                <a:ln>
                  <a:noFill/>
                </a:ln>
                <a:solidFill>
                  <a:srgbClr val="7F7F7F"/>
                </a:solidFill>
                <a:effectLst/>
                <a:uLnTx/>
                <a:uFillTx/>
                <a:latin typeface="Calibri"/>
                <a:cs typeface="Calibri"/>
                <a:sym typeface="Calibri"/>
              </a:rPr>
              <a:t>initiated</a:t>
            </a:r>
            <a:r>
              <a:rPr kumimoji="0" lang="de-DE" sz="2400" b="1" i="1" u="none" strike="noStrike" kern="0" cap="none" spc="0" normalizeH="0" baseline="0" noProof="0" dirty="0" smtClean="0">
                <a:ln>
                  <a:noFill/>
                </a:ln>
                <a:solidFill>
                  <a:srgbClr val="7F7F7F"/>
                </a:solidFill>
                <a:effectLst/>
                <a:uLnTx/>
                <a:uFillTx/>
                <a:latin typeface="Calibri"/>
                <a:cs typeface="Calibri"/>
                <a:sym typeface="Calibri"/>
              </a:rPr>
              <a:t> </a:t>
            </a:r>
            <a:r>
              <a:rPr kumimoji="0" lang="de-DE" sz="2400" b="1" i="1" u="none" strike="noStrike" kern="0" cap="none" spc="0" normalizeH="0" baseline="0" noProof="0" dirty="0" err="1" smtClean="0">
                <a:ln>
                  <a:noFill/>
                </a:ln>
                <a:solidFill>
                  <a:srgbClr val="7F7F7F"/>
                </a:solidFill>
                <a:effectLst/>
                <a:uLnTx/>
                <a:uFillTx/>
                <a:latin typeface="Calibri"/>
                <a:cs typeface="Calibri"/>
                <a:sym typeface="Calibri"/>
              </a:rPr>
              <a:t>between</a:t>
            </a:r>
            <a:r>
              <a:rPr kumimoji="0" lang="de-DE" sz="2400" b="1" i="1" u="none" strike="noStrike" kern="0" cap="none" spc="0" normalizeH="0" baseline="0" noProof="0" dirty="0" smtClean="0">
                <a:ln>
                  <a:noFill/>
                </a:ln>
                <a:solidFill>
                  <a:srgbClr val="7F7F7F"/>
                </a:solidFill>
                <a:effectLst/>
                <a:uLnTx/>
                <a:uFillTx/>
                <a:latin typeface="Calibri"/>
                <a:cs typeface="Calibri"/>
                <a:sym typeface="Calibri"/>
              </a:rPr>
              <a:t> IES </a:t>
            </a:r>
            <a:r>
              <a:rPr kumimoji="0" lang="de-DE" sz="2400" b="1" i="1" u="none" strike="noStrike" kern="0" cap="none" spc="0" normalizeH="0" baseline="0" noProof="0" dirty="0" err="1" smtClean="0">
                <a:ln>
                  <a:noFill/>
                </a:ln>
                <a:solidFill>
                  <a:srgbClr val="7F7F7F"/>
                </a:solidFill>
                <a:effectLst/>
                <a:uLnTx/>
                <a:uFillTx/>
                <a:latin typeface="Calibri"/>
                <a:cs typeface="Calibri"/>
                <a:sym typeface="Calibri"/>
              </a:rPr>
              <a:t>and</a:t>
            </a:r>
            <a:r>
              <a:rPr kumimoji="0" lang="de-DE" sz="2400" b="1" i="1" u="none" strike="noStrike" kern="0" cap="none" spc="0" normalizeH="0" baseline="0" noProof="0" dirty="0" smtClean="0">
                <a:ln>
                  <a:noFill/>
                </a:ln>
                <a:solidFill>
                  <a:srgbClr val="7F7F7F"/>
                </a:solidFill>
                <a:effectLst/>
                <a:uLnTx/>
                <a:uFillTx/>
                <a:latin typeface="Calibri"/>
                <a:cs typeface="Calibri"/>
                <a:sym typeface="Calibri"/>
              </a:rPr>
              <a:t> IEEE Systems Council (#11-#15)</a:t>
            </a:r>
          </a:p>
          <a:p>
            <a:pPr marL="342900" marR="0" lvl="0" indent="-342900" algn="l" defTabSz="914400" rtl="0" eaLnBrk="1" fontAlgn="auto" latinLnBrk="0" hangingPunct="1">
              <a:lnSpc>
                <a:spcPct val="90000"/>
              </a:lnSpc>
              <a:spcBef>
                <a:spcPts val="1000"/>
              </a:spcBef>
              <a:spcAft>
                <a:spcPts val="0"/>
              </a:spcAft>
              <a:buClr>
                <a:srgbClr val="0066A1"/>
              </a:buClr>
              <a:buSzPts val="2400"/>
              <a:buFont typeface="Wingdings" panose="05000000000000000000" pitchFamily="2" charset="2"/>
              <a:buChar char="Ø"/>
              <a:tabLst/>
              <a:defRPr/>
            </a:pPr>
            <a:endParaRPr kumimoji="0" lang="de-DE" sz="2400" b="1" i="1" u="none" strike="noStrike" kern="0" cap="none" spc="0" normalizeH="0" baseline="0" noProof="0" dirty="0" smtClean="0">
              <a:ln>
                <a:noFill/>
              </a:ln>
              <a:solidFill>
                <a:srgbClr val="7F7F7F"/>
              </a:solidFill>
              <a:effectLst/>
              <a:uLnTx/>
              <a:uFillTx/>
              <a:latin typeface="Calibri"/>
              <a:cs typeface="Calibri"/>
              <a:sym typeface="Calibri"/>
            </a:endParaRPr>
          </a:p>
          <a:p>
            <a:pPr marL="342900" marR="0" lvl="0" indent="-342900" algn="l" defTabSz="914400" rtl="0" eaLnBrk="1" fontAlgn="auto" latinLnBrk="0" hangingPunct="1">
              <a:lnSpc>
                <a:spcPct val="90000"/>
              </a:lnSpc>
              <a:spcBef>
                <a:spcPts val="1000"/>
              </a:spcBef>
              <a:spcAft>
                <a:spcPts val="0"/>
              </a:spcAft>
              <a:buClr>
                <a:srgbClr val="0066A1"/>
              </a:buClr>
              <a:buSzPts val="2400"/>
              <a:buFont typeface="Wingdings" panose="05000000000000000000" pitchFamily="2" charset="2"/>
              <a:buChar char="Ø"/>
              <a:tabLst/>
              <a:defRPr/>
            </a:pPr>
            <a:r>
              <a:rPr kumimoji="0" lang="de-DE" sz="2400" b="1" i="1" u="none" strike="noStrike" kern="0" cap="none" spc="0" normalizeH="0" baseline="0" noProof="0" dirty="0" smtClean="0">
                <a:ln>
                  <a:noFill/>
                </a:ln>
                <a:solidFill>
                  <a:srgbClr val="7F7F7F"/>
                </a:solidFill>
                <a:effectLst/>
                <a:uLnTx/>
                <a:uFillTx/>
                <a:latin typeface="Calibri"/>
                <a:cs typeface="Calibri"/>
                <a:sym typeface="Calibri"/>
              </a:rPr>
              <a:t>A Strategic Roadmap Initiative </a:t>
            </a:r>
            <a:r>
              <a:rPr kumimoji="0" lang="de-DE" sz="2400" b="1" i="1" u="none" strike="noStrike" kern="0" cap="none" spc="0" normalizeH="0" baseline="0" noProof="0" dirty="0" err="1" smtClean="0">
                <a:ln>
                  <a:noFill/>
                </a:ln>
                <a:solidFill>
                  <a:srgbClr val="7F7F7F"/>
                </a:solidFill>
                <a:effectLst/>
                <a:uLnTx/>
                <a:uFillTx/>
                <a:latin typeface="Calibri"/>
                <a:cs typeface="Calibri"/>
                <a:sym typeface="Calibri"/>
              </a:rPr>
              <a:t>Proposal</a:t>
            </a:r>
            <a:r>
              <a:rPr kumimoji="0" lang="de-DE" sz="2400" b="1" i="1" u="none" strike="noStrike" kern="0" cap="none" spc="0" normalizeH="0" baseline="0" noProof="0" dirty="0" smtClean="0">
                <a:ln>
                  <a:noFill/>
                </a:ln>
                <a:solidFill>
                  <a:srgbClr val="7F7F7F"/>
                </a:solidFill>
                <a:effectLst/>
                <a:uLnTx/>
                <a:uFillTx/>
                <a:latin typeface="Calibri"/>
                <a:cs typeface="Calibri"/>
                <a:sym typeface="Calibri"/>
              </a:rPr>
              <a:t> (#16-#23)</a:t>
            </a:r>
          </a:p>
          <a:p>
            <a:pPr marL="342900" marR="0" lvl="0" indent="-342900" algn="l" defTabSz="914400" rtl="0" eaLnBrk="1" fontAlgn="auto" latinLnBrk="0" hangingPunct="1">
              <a:lnSpc>
                <a:spcPct val="90000"/>
              </a:lnSpc>
              <a:spcBef>
                <a:spcPts val="1000"/>
              </a:spcBef>
              <a:spcAft>
                <a:spcPts val="0"/>
              </a:spcAft>
              <a:buClr>
                <a:srgbClr val="0066A1"/>
              </a:buClr>
              <a:buSzPts val="2400"/>
              <a:buFont typeface="Wingdings" panose="05000000000000000000" pitchFamily="2" charset="2"/>
              <a:buChar char="Ø"/>
              <a:tabLst/>
              <a:defRPr/>
            </a:pPr>
            <a:endParaRPr kumimoji="0" lang="de-DE" sz="2400" b="1" i="1" u="none" strike="noStrike" kern="0" cap="none" spc="0" normalizeH="0" baseline="0" noProof="0" dirty="0" smtClean="0">
              <a:ln>
                <a:noFill/>
              </a:ln>
              <a:solidFill>
                <a:srgbClr val="7F7F7F"/>
              </a:solidFill>
              <a:effectLst/>
              <a:uLnTx/>
              <a:uFillTx/>
              <a:latin typeface="Calibri"/>
              <a:cs typeface="Calibri"/>
              <a:sym typeface="Calibri"/>
            </a:endParaRPr>
          </a:p>
          <a:p>
            <a:pPr marL="342900" marR="0" lvl="0" indent="-342900" algn="l" defTabSz="914400" rtl="0" eaLnBrk="1" fontAlgn="auto" latinLnBrk="0" hangingPunct="1">
              <a:lnSpc>
                <a:spcPct val="90000"/>
              </a:lnSpc>
              <a:spcBef>
                <a:spcPts val="1000"/>
              </a:spcBef>
              <a:spcAft>
                <a:spcPts val="0"/>
              </a:spcAft>
              <a:buClr>
                <a:srgbClr val="0066A1"/>
              </a:buClr>
              <a:buSzPts val="2400"/>
              <a:buFont typeface="Wingdings" panose="05000000000000000000" pitchFamily="2" charset="2"/>
              <a:buChar char="Ø"/>
              <a:tabLst/>
              <a:defRPr/>
            </a:pPr>
            <a:r>
              <a:rPr kumimoji="0" lang="de-DE" sz="2400" b="1" i="1" u="none" strike="noStrike" kern="0" cap="none" spc="0" normalizeH="0" baseline="0" noProof="0" dirty="0" smtClean="0">
                <a:ln>
                  <a:noFill/>
                </a:ln>
                <a:solidFill>
                  <a:srgbClr val="7F7F7F"/>
                </a:solidFill>
                <a:effectLst/>
                <a:uLnTx/>
                <a:uFillTx/>
                <a:latin typeface="Calibri"/>
                <a:cs typeface="Calibri"/>
                <a:sym typeface="Calibri"/>
              </a:rPr>
              <a:t>1 Motion (#24)</a:t>
            </a:r>
          </a:p>
          <a:p>
            <a:pPr marL="342900" marR="0" lvl="0" indent="-342900" algn="l" defTabSz="914400" rtl="0" eaLnBrk="1" fontAlgn="auto" latinLnBrk="0" hangingPunct="1">
              <a:lnSpc>
                <a:spcPct val="90000"/>
              </a:lnSpc>
              <a:spcBef>
                <a:spcPts val="1000"/>
              </a:spcBef>
              <a:spcAft>
                <a:spcPts val="0"/>
              </a:spcAft>
              <a:buClr>
                <a:srgbClr val="0066A1"/>
              </a:buClr>
              <a:buSzPts val="2400"/>
              <a:buFont typeface="Wingdings" panose="05000000000000000000" pitchFamily="2" charset="2"/>
              <a:buChar char="Ø"/>
              <a:tabLst/>
              <a:defRPr/>
            </a:pPr>
            <a:endParaRPr kumimoji="0" lang="de-DE" sz="2400" b="1" i="1" u="none" strike="noStrike" kern="0" cap="none" spc="0" normalizeH="0" baseline="0" noProof="0" dirty="0" smtClean="0">
              <a:ln>
                <a:noFill/>
              </a:ln>
              <a:solidFill>
                <a:srgbClr val="7F7F7F"/>
              </a:solidFill>
              <a:effectLst/>
              <a:uLnTx/>
              <a:uFillTx/>
              <a:latin typeface="Calibri"/>
              <a:cs typeface="Calibri"/>
              <a:sym typeface="Calibri"/>
            </a:endParaRPr>
          </a:p>
          <a:p>
            <a:pPr marL="342900" marR="0" lvl="0" indent="-342900" algn="l" defTabSz="914400" rtl="0" eaLnBrk="1" fontAlgn="auto" latinLnBrk="0" hangingPunct="1">
              <a:lnSpc>
                <a:spcPct val="90000"/>
              </a:lnSpc>
              <a:spcBef>
                <a:spcPts val="1000"/>
              </a:spcBef>
              <a:spcAft>
                <a:spcPts val="0"/>
              </a:spcAft>
              <a:buClr>
                <a:srgbClr val="0066A1"/>
              </a:buClr>
              <a:buSzPts val="2400"/>
              <a:buFont typeface="Wingdings" panose="05000000000000000000" pitchFamily="2" charset="2"/>
              <a:buChar char="Ø"/>
              <a:tabLst/>
              <a:defRPr/>
            </a:pPr>
            <a:r>
              <a:rPr kumimoji="0" lang="de-DE" sz="2400" b="1" i="1" u="none" strike="noStrike" kern="0" cap="none" spc="0" normalizeH="0" baseline="0" noProof="0" dirty="0" smtClean="0">
                <a:ln>
                  <a:noFill/>
                </a:ln>
                <a:solidFill>
                  <a:srgbClr val="7F7F7F"/>
                </a:solidFill>
                <a:effectLst/>
                <a:uLnTx/>
                <a:uFillTx/>
                <a:latin typeface="Calibri"/>
                <a:cs typeface="Calibri"/>
                <a:sym typeface="Calibri"/>
              </a:rPr>
              <a:t>Annex: Roadmap Initiative </a:t>
            </a:r>
            <a:r>
              <a:rPr kumimoji="0" lang="de-DE" sz="2400" b="1" i="1" u="none" strike="noStrike" kern="0" cap="none" spc="0" normalizeH="0" baseline="0" noProof="0" dirty="0" err="1" smtClean="0">
                <a:ln>
                  <a:noFill/>
                </a:ln>
                <a:solidFill>
                  <a:srgbClr val="7F7F7F"/>
                </a:solidFill>
                <a:effectLst/>
                <a:uLnTx/>
                <a:uFillTx/>
                <a:latin typeface="Calibri"/>
                <a:cs typeface="Calibri"/>
                <a:sym typeface="Calibri"/>
              </a:rPr>
              <a:t>Proposal</a:t>
            </a:r>
            <a:r>
              <a:rPr kumimoji="0" lang="de-DE" sz="2400" b="1" i="1" u="none" strike="noStrike" kern="0" cap="none" spc="0" normalizeH="0" baseline="0" noProof="0" dirty="0" smtClean="0">
                <a:ln>
                  <a:noFill/>
                </a:ln>
                <a:solidFill>
                  <a:srgbClr val="7F7F7F"/>
                </a:solidFill>
                <a:effectLst/>
                <a:uLnTx/>
                <a:uFillTx/>
                <a:latin typeface="Calibri"/>
                <a:cs typeface="Calibri"/>
                <a:sym typeface="Calibri"/>
              </a:rPr>
              <a:t> (</a:t>
            </a:r>
            <a:r>
              <a:rPr kumimoji="0" lang="de-DE" sz="2400" b="1" i="1" u="none" strike="noStrike" kern="0" cap="none" spc="0" normalizeH="0" baseline="0" noProof="0" dirty="0" err="1" smtClean="0">
                <a:ln>
                  <a:noFill/>
                </a:ln>
                <a:solidFill>
                  <a:srgbClr val="7F7F7F"/>
                </a:solidFill>
                <a:effectLst/>
                <a:uLnTx/>
                <a:uFillTx/>
                <a:latin typeface="Calibri"/>
                <a:cs typeface="Calibri"/>
                <a:sym typeface="Calibri"/>
              </a:rPr>
              <a:t>full</a:t>
            </a:r>
            <a:r>
              <a:rPr kumimoji="0" lang="de-DE" sz="2400" b="1" i="1" u="none" strike="noStrike" kern="0" cap="none" spc="0" normalizeH="0" baseline="0" noProof="0" dirty="0" smtClean="0">
                <a:ln>
                  <a:noFill/>
                </a:ln>
                <a:solidFill>
                  <a:srgbClr val="7F7F7F"/>
                </a:solidFill>
                <a:effectLst/>
                <a:uLnTx/>
                <a:uFillTx/>
                <a:latin typeface="Calibri"/>
                <a:cs typeface="Calibri"/>
                <a:sym typeface="Calibri"/>
              </a:rPr>
              <a:t> </a:t>
            </a:r>
            <a:r>
              <a:rPr kumimoji="0" lang="de-DE" sz="2400" b="1" i="1" u="none" strike="noStrike" kern="0" cap="none" spc="0" normalizeH="0" baseline="0" noProof="0" dirty="0" err="1" smtClean="0">
                <a:ln>
                  <a:noFill/>
                </a:ln>
                <a:solidFill>
                  <a:srgbClr val="7F7F7F"/>
                </a:solidFill>
                <a:effectLst/>
                <a:uLnTx/>
                <a:uFillTx/>
                <a:latin typeface="Calibri"/>
                <a:cs typeface="Calibri"/>
                <a:sym typeface="Calibri"/>
              </a:rPr>
              <a:t>description</a:t>
            </a:r>
            <a:r>
              <a:rPr kumimoji="0" lang="de-DE" sz="2400" b="1" i="1" u="none" strike="noStrike" kern="0" cap="none" spc="0" normalizeH="0" baseline="0" noProof="0" dirty="0" smtClean="0">
                <a:ln>
                  <a:noFill/>
                </a:ln>
                <a:solidFill>
                  <a:srgbClr val="7F7F7F"/>
                </a:solidFill>
                <a:effectLst/>
                <a:uLnTx/>
                <a:uFillTx/>
                <a:latin typeface="Calibri"/>
                <a:cs typeface="Calibri"/>
                <a:sym typeface="Calibri"/>
              </a:rPr>
              <a:t> – 4 </a:t>
            </a:r>
            <a:r>
              <a:rPr kumimoji="0" lang="de-DE" sz="2400" b="1" i="1" u="none" strike="noStrike" kern="0" cap="none" spc="0" normalizeH="0" baseline="0" noProof="0" dirty="0" err="1" smtClean="0">
                <a:ln>
                  <a:noFill/>
                </a:ln>
                <a:solidFill>
                  <a:srgbClr val="7F7F7F"/>
                </a:solidFill>
                <a:effectLst/>
                <a:uLnTx/>
                <a:uFillTx/>
                <a:latin typeface="Calibri"/>
                <a:cs typeface="Calibri"/>
                <a:sym typeface="Calibri"/>
              </a:rPr>
              <a:t>pages</a:t>
            </a:r>
            <a:r>
              <a:rPr kumimoji="0" lang="de-DE" sz="2400" b="1" i="1" u="none" strike="noStrike" kern="0" cap="none" spc="0" normalizeH="0" baseline="0" noProof="0" dirty="0" smtClean="0">
                <a:ln>
                  <a:noFill/>
                </a:ln>
                <a:solidFill>
                  <a:srgbClr val="7F7F7F"/>
                </a:solidFill>
                <a:effectLst/>
                <a:uLnTx/>
                <a:uFillTx/>
                <a:latin typeface="Calibri"/>
                <a:cs typeface="Calibri"/>
                <a:sym typeface="Calibri"/>
              </a:rPr>
              <a:t>)</a:t>
            </a:r>
          </a:p>
          <a:p>
            <a:pPr marL="342900" marR="0" lvl="0" indent="-342900" algn="l" defTabSz="914400" rtl="0" eaLnBrk="1" fontAlgn="auto" latinLnBrk="0" hangingPunct="1">
              <a:lnSpc>
                <a:spcPct val="90000"/>
              </a:lnSpc>
              <a:spcBef>
                <a:spcPts val="1000"/>
              </a:spcBef>
              <a:spcAft>
                <a:spcPts val="0"/>
              </a:spcAft>
              <a:buClr>
                <a:srgbClr val="0066A1"/>
              </a:buClr>
              <a:buSzPts val="2400"/>
              <a:buFont typeface="Wingdings" panose="05000000000000000000" pitchFamily="2" charset="2"/>
              <a:buChar char="Ø"/>
              <a:tabLst/>
              <a:defRPr/>
            </a:pPr>
            <a:endParaRPr kumimoji="0" lang="en-US" sz="2400" b="1" i="1" u="none" strike="noStrike" kern="0" cap="none" spc="0" normalizeH="0" baseline="0" noProof="0" dirty="0">
              <a:ln>
                <a:noFill/>
              </a:ln>
              <a:solidFill>
                <a:srgbClr val="7F7F7F"/>
              </a:solidFill>
              <a:effectLst/>
              <a:uLnTx/>
              <a:uFillTx/>
              <a:latin typeface="Calibri"/>
              <a:cs typeface="Calibri"/>
              <a:sym typeface="Calibri"/>
            </a:endParaRPr>
          </a:p>
        </p:txBody>
      </p:sp>
    </p:spTree>
    <p:extLst>
      <p:ext uri="{BB962C8B-B14F-4D97-AF65-F5344CB8AC3E}">
        <p14:creationId xmlns:p14="http://schemas.microsoft.com/office/powerpoint/2010/main" val="9473504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sp>
        <p:nvSpPr>
          <p:cNvPr id="56" name="Google Shape;56;p9"/>
          <p:cNvSpPr txBox="1">
            <a:spLocks noGrp="1"/>
          </p:cNvSpPr>
          <p:nvPr>
            <p:ph type="ctrTitle"/>
          </p:nvPr>
        </p:nvSpPr>
        <p:spPr>
          <a:xfrm>
            <a:off x="396815" y="565421"/>
            <a:ext cx="8419381" cy="521507"/>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066A1"/>
              </a:buClr>
              <a:buSzPts val="3060"/>
              <a:buFont typeface="Calibri"/>
              <a:buNone/>
            </a:pPr>
            <a:r>
              <a:rPr lang="en" sz="3060" dirty="0"/>
              <a:t>Engineering SoCPS</a:t>
            </a:r>
            <a:endParaRPr sz="3060" b="1" i="0" u="none" strike="noStrike" cap="none" dirty="0">
              <a:solidFill>
                <a:srgbClr val="0066A1"/>
              </a:solidFill>
              <a:latin typeface="Calibri"/>
              <a:ea typeface="Calibri"/>
              <a:cs typeface="Calibri"/>
              <a:sym typeface="Calibri"/>
            </a:endParaRPr>
          </a:p>
        </p:txBody>
      </p:sp>
      <p:grpSp>
        <p:nvGrpSpPr>
          <p:cNvPr id="57" name="Google Shape;57;p9"/>
          <p:cNvGrpSpPr/>
          <p:nvPr/>
        </p:nvGrpSpPr>
        <p:grpSpPr>
          <a:xfrm>
            <a:off x="953464" y="1931800"/>
            <a:ext cx="7717569" cy="4167477"/>
            <a:chOff x="953464" y="1931800"/>
            <a:chExt cx="7717569" cy="4167477"/>
          </a:xfrm>
        </p:grpSpPr>
        <p:sp>
          <p:nvSpPr>
            <p:cNvPr id="58" name="Google Shape;58;p9"/>
            <p:cNvSpPr/>
            <p:nvPr/>
          </p:nvSpPr>
          <p:spPr>
            <a:xfrm>
              <a:off x="1261241" y="3429000"/>
              <a:ext cx="1807780" cy="2425262"/>
            </a:xfrm>
            <a:prstGeom prst="can">
              <a:avLst>
                <a:gd name="adj" fmla="val 25000"/>
              </a:avLst>
            </a:prstGeom>
            <a:gradFill>
              <a:gsLst>
                <a:gs pos="0">
                  <a:srgbClr val="B0500F"/>
                </a:gs>
                <a:gs pos="48000">
                  <a:srgbClr val="ED8037"/>
                </a:gs>
                <a:gs pos="100000">
                  <a:srgbClr val="F4B081"/>
                </a:gs>
              </a:gsLst>
              <a:lin ang="162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400"/>
                <a:buFont typeface="Arial"/>
                <a:buNone/>
              </a:pPr>
              <a:r>
                <a:rPr lang="en" sz="1400" b="1" i="0" u="none" strike="noStrike" cap="none">
                  <a:solidFill>
                    <a:schemeClr val="lt1"/>
                  </a:solidFill>
                  <a:latin typeface="Arial"/>
                  <a:ea typeface="Arial"/>
                  <a:cs typeface="Arial"/>
                  <a:sym typeface="Arial"/>
                </a:rPr>
                <a:t>~70% common</a:t>
              </a:r>
              <a:br>
                <a:rPr lang="en" sz="1400" b="1" i="0" u="none" strike="noStrike" cap="none">
                  <a:solidFill>
                    <a:schemeClr val="lt1"/>
                  </a:solidFill>
                  <a:latin typeface="Arial"/>
                  <a:ea typeface="Arial"/>
                  <a:cs typeface="Arial"/>
                  <a:sym typeface="Arial"/>
                </a:rPr>
              </a:br>
              <a:r>
                <a:rPr lang="en" sz="1400" b="1" i="0" u="none" strike="noStrike" cap="none">
                  <a:solidFill>
                    <a:schemeClr val="lt1"/>
                  </a:solidFill>
                  <a:latin typeface="Arial"/>
                  <a:ea typeface="Arial"/>
                  <a:cs typeface="Arial"/>
                  <a:sym typeface="Arial"/>
                </a:rPr>
                <a:t>base</a:t>
              </a:r>
              <a:endParaRPr/>
            </a:p>
          </p:txBody>
        </p:sp>
        <p:sp>
          <p:nvSpPr>
            <p:cNvPr id="59" name="Google Shape;59;p9"/>
            <p:cNvSpPr/>
            <p:nvPr/>
          </p:nvSpPr>
          <p:spPr>
            <a:xfrm>
              <a:off x="1261241" y="2406868"/>
              <a:ext cx="1807800" cy="1471500"/>
            </a:xfrm>
            <a:prstGeom prst="can">
              <a:avLst>
                <a:gd name="adj" fmla="val 25000"/>
              </a:avLst>
            </a:prstGeom>
            <a:gradFill>
              <a:gsLst>
                <a:gs pos="0">
                  <a:srgbClr val="AA8000"/>
                </a:gs>
                <a:gs pos="48000">
                  <a:srgbClr val="FFC107"/>
                </a:gs>
                <a:gs pos="100000">
                  <a:srgbClr val="FFD966"/>
                </a:gs>
              </a:gsLst>
              <a:lin ang="162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400"/>
                <a:buFont typeface="Arial"/>
                <a:buNone/>
              </a:pPr>
              <a:r>
                <a:rPr lang="en" sz="1400" b="1" i="0" u="none" strike="noStrike" cap="none">
                  <a:solidFill>
                    <a:schemeClr val="lt1"/>
                  </a:solidFill>
                  <a:latin typeface="Arial"/>
                  <a:ea typeface="Arial"/>
                  <a:cs typeface="Arial"/>
                  <a:sym typeface="Arial"/>
                </a:rPr>
                <a:t>~</a:t>
              </a:r>
              <a:r>
                <a:rPr lang="en" b="1">
                  <a:solidFill>
                    <a:schemeClr val="lt1"/>
                  </a:solidFill>
                </a:rPr>
                <a:t>3</a:t>
              </a:r>
              <a:r>
                <a:rPr lang="en" sz="1400" b="1" i="0" u="none" strike="noStrike" cap="none">
                  <a:solidFill>
                    <a:schemeClr val="lt1"/>
                  </a:solidFill>
                  <a:latin typeface="Arial"/>
                  <a:ea typeface="Arial"/>
                  <a:cs typeface="Arial"/>
                  <a:sym typeface="Arial"/>
                </a:rPr>
                <a:t>0% domain</a:t>
              </a:r>
              <a:br>
                <a:rPr lang="en" sz="1400" b="1" i="0" u="none" strike="noStrike" cap="none">
                  <a:solidFill>
                    <a:schemeClr val="lt1"/>
                  </a:solidFill>
                  <a:latin typeface="Arial"/>
                  <a:ea typeface="Arial"/>
                  <a:cs typeface="Arial"/>
                  <a:sym typeface="Arial"/>
                </a:rPr>
              </a:br>
              <a:r>
                <a:rPr lang="en" sz="1400" b="1" i="0" u="none" strike="noStrike" cap="none">
                  <a:solidFill>
                    <a:schemeClr val="lt1"/>
                  </a:solidFill>
                  <a:latin typeface="Arial"/>
                  <a:ea typeface="Arial"/>
                  <a:cs typeface="Arial"/>
                  <a:sym typeface="Arial"/>
                </a:rPr>
                <a:t>specific</a:t>
              </a:r>
              <a:endParaRPr/>
            </a:p>
          </p:txBody>
        </p:sp>
        <p:sp>
          <p:nvSpPr>
            <p:cNvPr id="60" name="Google Shape;60;p9"/>
            <p:cNvSpPr txBox="1"/>
            <p:nvPr/>
          </p:nvSpPr>
          <p:spPr>
            <a:xfrm rot="-5400000">
              <a:off x="-69412" y="3867604"/>
              <a:ext cx="2353529" cy="30777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Tool Development Strategy</a:t>
              </a:r>
              <a:endParaRPr/>
            </a:p>
          </p:txBody>
        </p:sp>
        <p:grpSp>
          <p:nvGrpSpPr>
            <p:cNvPr id="61" name="Google Shape;61;p9"/>
            <p:cNvGrpSpPr/>
            <p:nvPr/>
          </p:nvGrpSpPr>
          <p:grpSpPr>
            <a:xfrm>
              <a:off x="4382812" y="1931800"/>
              <a:ext cx="4288221" cy="3430577"/>
              <a:chOff x="0" y="166063"/>
              <a:chExt cx="4288221" cy="3430577"/>
            </a:xfrm>
          </p:grpSpPr>
          <p:sp>
            <p:nvSpPr>
              <p:cNvPr id="62" name="Google Shape;62;p9"/>
              <p:cNvSpPr/>
              <p:nvPr/>
            </p:nvSpPr>
            <p:spPr>
              <a:xfrm>
                <a:off x="0" y="1023707"/>
                <a:ext cx="2572933" cy="2572933"/>
              </a:xfrm>
              <a:prstGeom prst="ellipse">
                <a:avLst/>
              </a:prstGeom>
              <a:solidFill>
                <a:srgbClr val="4371C3"/>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9"/>
              <p:cNvSpPr/>
              <p:nvPr/>
            </p:nvSpPr>
            <p:spPr>
              <a:xfrm>
                <a:off x="514586" y="1538294"/>
                <a:ext cx="1543759" cy="1543759"/>
              </a:xfrm>
              <a:prstGeom prst="ellipse">
                <a:avLst/>
              </a:prstGeom>
              <a:solidFill>
                <a:srgbClr val="21E146"/>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9"/>
              <p:cNvSpPr/>
              <p:nvPr/>
            </p:nvSpPr>
            <p:spPr>
              <a:xfrm>
                <a:off x="1029173" y="2052880"/>
                <a:ext cx="514586" cy="514586"/>
              </a:xfrm>
              <a:prstGeom prst="ellipse">
                <a:avLst/>
              </a:prstGeom>
              <a:solidFill>
                <a:schemeClr val="accent4"/>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9"/>
              <p:cNvSpPr/>
              <p:nvPr/>
            </p:nvSpPr>
            <p:spPr>
              <a:xfrm>
                <a:off x="3001755" y="166063"/>
                <a:ext cx="1286466" cy="750438"/>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9"/>
              <p:cNvSpPr txBox="1"/>
              <p:nvPr/>
            </p:nvSpPr>
            <p:spPr>
              <a:xfrm>
                <a:off x="3001755" y="166063"/>
                <a:ext cx="1286466" cy="750438"/>
              </a:xfrm>
              <a:prstGeom prst="rect">
                <a:avLst/>
              </a:prstGeom>
              <a:noFill/>
              <a:ln>
                <a:noFill/>
              </a:ln>
            </p:spPr>
            <p:txBody>
              <a:bodyPr spcFirstLastPara="1" wrap="square" lIns="92450" tIns="16500" rIns="16500" bIns="16500" anchor="ctr" anchorCtr="0">
                <a:noAutofit/>
              </a:bodyPr>
              <a:lstStyle/>
              <a:p>
                <a:pPr marL="0" marR="0" lvl="0" indent="0" algn="l" rtl="0">
                  <a:lnSpc>
                    <a:spcPct val="90000"/>
                  </a:lnSpc>
                  <a:spcBef>
                    <a:spcPts val="0"/>
                  </a:spcBef>
                  <a:spcAft>
                    <a:spcPts val="0"/>
                  </a:spcAft>
                  <a:buClr>
                    <a:srgbClr val="000000"/>
                  </a:buClr>
                  <a:buSzPts val="1300"/>
                  <a:buFont typeface="Arial"/>
                  <a:buNone/>
                </a:pPr>
                <a:r>
                  <a:rPr lang="en" sz="1300" b="0" i="0" u="none" strike="noStrike" cap="none">
                    <a:solidFill>
                      <a:srgbClr val="000000"/>
                    </a:solidFill>
                    <a:latin typeface="Arial"/>
                    <a:ea typeface="Arial"/>
                    <a:cs typeface="Arial"/>
                    <a:sym typeface="Arial"/>
                  </a:rPr>
                  <a:t>core technologies</a:t>
                </a:r>
                <a:endParaRPr/>
              </a:p>
            </p:txBody>
          </p:sp>
          <p:cxnSp>
            <p:nvCxnSpPr>
              <p:cNvPr id="67" name="Google Shape;67;p9"/>
              <p:cNvCxnSpPr/>
              <p:nvPr/>
            </p:nvCxnSpPr>
            <p:spPr>
              <a:xfrm>
                <a:off x="2680138" y="541282"/>
                <a:ext cx="321616" cy="0"/>
              </a:xfrm>
              <a:prstGeom prst="straightConnector1">
                <a:avLst/>
              </a:prstGeom>
              <a:solidFill>
                <a:schemeClr val="accent4"/>
              </a:solidFill>
              <a:ln w="25400" cap="flat" cmpd="sng">
                <a:solidFill>
                  <a:srgbClr val="FFE2BA"/>
                </a:solidFill>
                <a:prstDash val="solid"/>
                <a:round/>
                <a:headEnd type="none" w="sm" len="sm"/>
                <a:tailEnd type="none" w="sm" len="sm"/>
              </a:ln>
            </p:spPr>
          </p:cxnSp>
          <p:cxnSp>
            <p:nvCxnSpPr>
              <p:cNvPr id="68" name="Google Shape;68;p9"/>
              <p:cNvCxnSpPr/>
              <p:nvPr/>
            </p:nvCxnSpPr>
            <p:spPr>
              <a:xfrm rot="5400000">
                <a:off x="1098428" y="729749"/>
                <a:ext cx="1768462" cy="1392385"/>
              </a:xfrm>
              <a:prstGeom prst="straightConnector1">
                <a:avLst/>
              </a:prstGeom>
              <a:solidFill>
                <a:schemeClr val="accent4"/>
              </a:solidFill>
              <a:ln w="25400" cap="flat" cmpd="sng">
                <a:solidFill>
                  <a:srgbClr val="FFE2BA"/>
                </a:solidFill>
                <a:prstDash val="solid"/>
                <a:round/>
                <a:headEnd type="none" w="sm" len="sm"/>
                <a:tailEnd type="none" w="sm" len="sm"/>
              </a:ln>
            </p:spPr>
          </p:cxnSp>
          <p:sp>
            <p:nvSpPr>
              <p:cNvPr id="69" name="Google Shape;69;p9"/>
              <p:cNvSpPr/>
              <p:nvPr/>
            </p:nvSpPr>
            <p:spPr>
              <a:xfrm>
                <a:off x="3001755" y="916502"/>
                <a:ext cx="1286466" cy="750438"/>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9"/>
              <p:cNvSpPr txBox="1"/>
              <p:nvPr/>
            </p:nvSpPr>
            <p:spPr>
              <a:xfrm>
                <a:off x="3001755" y="916502"/>
                <a:ext cx="1286466" cy="750438"/>
              </a:xfrm>
              <a:prstGeom prst="rect">
                <a:avLst/>
              </a:prstGeom>
              <a:noFill/>
              <a:ln>
                <a:noFill/>
              </a:ln>
            </p:spPr>
            <p:txBody>
              <a:bodyPr spcFirstLastPara="1" wrap="square" lIns="92450" tIns="16500" rIns="16500" bIns="16500" anchor="ctr" anchorCtr="0">
                <a:noAutofit/>
              </a:bodyPr>
              <a:lstStyle/>
              <a:p>
                <a:pPr marL="0" marR="0" lvl="0" indent="0" algn="l" rtl="0">
                  <a:lnSpc>
                    <a:spcPct val="90000"/>
                  </a:lnSpc>
                  <a:spcBef>
                    <a:spcPts val="0"/>
                  </a:spcBef>
                  <a:spcAft>
                    <a:spcPts val="0"/>
                  </a:spcAft>
                  <a:buClr>
                    <a:srgbClr val="000000"/>
                  </a:buClr>
                  <a:buSzPts val="1300"/>
                  <a:buFont typeface="Arial"/>
                  <a:buNone/>
                </a:pPr>
                <a:r>
                  <a:rPr lang="en" sz="1300" b="0" i="0" u="none" strike="noStrike" cap="none">
                    <a:solidFill>
                      <a:srgbClr val="000000"/>
                    </a:solidFill>
                    <a:latin typeface="Arial"/>
                    <a:ea typeface="Arial"/>
                    <a:cs typeface="Arial"/>
                    <a:sym typeface="Arial"/>
                  </a:rPr>
                  <a:t>domain specific extensions</a:t>
                </a:r>
                <a:endParaRPr/>
              </a:p>
            </p:txBody>
          </p:sp>
          <p:cxnSp>
            <p:nvCxnSpPr>
              <p:cNvPr id="71" name="Google Shape;71;p9"/>
              <p:cNvCxnSpPr/>
              <p:nvPr/>
            </p:nvCxnSpPr>
            <p:spPr>
              <a:xfrm>
                <a:off x="2680138" y="1291721"/>
                <a:ext cx="321616" cy="0"/>
              </a:xfrm>
              <a:prstGeom prst="straightConnector1">
                <a:avLst/>
              </a:prstGeom>
              <a:solidFill>
                <a:schemeClr val="accent4"/>
              </a:solidFill>
              <a:ln w="25400" cap="flat" cmpd="sng">
                <a:solidFill>
                  <a:srgbClr val="FFE2BA"/>
                </a:solidFill>
                <a:prstDash val="solid"/>
                <a:round/>
                <a:headEnd type="none" w="sm" len="sm"/>
                <a:tailEnd type="none" w="sm" len="sm"/>
              </a:ln>
            </p:spPr>
          </p:cxnSp>
          <p:cxnSp>
            <p:nvCxnSpPr>
              <p:cNvPr id="72" name="Google Shape;72;p9"/>
              <p:cNvCxnSpPr/>
              <p:nvPr/>
            </p:nvCxnSpPr>
            <p:spPr>
              <a:xfrm rot="5400000">
                <a:off x="1478021" y="1468481"/>
                <a:ext cx="1378063" cy="1023598"/>
              </a:xfrm>
              <a:prstGeom prst="straightConnector1">
                <a:avLst/>
              </a:prstGeom>
              <a:solidFill>
                <a:schemeClr val="accent4"/>
              </a:solidFill>
              <a:ln w="25400" cap="flat" cmpd="sng">
                <a:solidFill>
                  <a:srgbClr val="FFE2BA"/>
                </a:solidFill>
                <a:prstDash val="solid"/>
                <a:round/>
                <a:headEnd type="none" w="sm" len="sm"/>
                <a:tailEnd type="none" w="sm" len="sm"/>
              </a:ln>
            </p:spPr>
          </p:cxnSp>
          <p:sp>
            <p:nvSpPr>
              <p:cNvPr id="73" name="Google Shape;73;p9"/>
              <p:cNvSpPr/>
              <p:nvPr/>
            </p:nvSpPr>
            <p:spPr>
              <a:xfrm>
                <a:off x="3001755" y="1666940"/>
                <a:ext cx="1286466" cy="750438"/>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9"/>
              <p:cNvSpPr txBox="1"/>
              <p:nvPr/>
            </p:nvSpPr>
            <p:spPr>
              <a:xfrm>
                <a:off x="3001755" y="1666940"/>
                <a:ext cx="1286466" cy="750438"/>
              </a:xfrm>
              <a:prstGeom prst="rect">
                <a:avLst/>
              </a:prstGeom>
              <a:noFill/>
              <a:ln>
                <a:noFill/>
              </a:ln>
            </p:spPr>
            <p:txBody>
              <a:bodyPr spcFirstLastPara="1" wrap="square" lIns="92450" tIns="16500" rIns="16500" bIns="16500" anchor="ctr" anchorCtr="0">
                <a:noAutofit/>
              </a:bodyPr>
              <a:lstStyle/>
              <a:p>
                <a:pPr marL="0" marR="0" lvl="0" indent="0" algn="l" rtl="0">
                  <a:lnSpc>
                    <a:spcPct val="90000"/>
                  </a:lnSpc>
                  <a:spcBef>
                    <a:spcPts val="0"/>
                  </a:spcBef>
                  <a:spcAft>
                    <a:spcPts val="0"/>
                  </a:spcAft>
                  <a:buClr>
                    <a:srgbClr val="000000"/>
                  </a:buClr>
                  <a:buSzPts val="1300"/>
                  <a:buFont typeface="Arial"/>
                  <a:buNone/>
                </a:pPr>
                <a:r>
                  <a:rPr lang="en" sz="1300" b="0" i="0" u="none" strike="noStrike" cap="none">
                    <a:solidFill>
                      <a:srgbClr val="000000"/>
                    </a:solidFill>
                    <a:latin typeface="Arial"/>
                    <a:ea typeface="Arial"/>
                    <a:cs typeface="Arial"/>
                    <a:sym typeface="Arial"/>
                  </a:rPr>
                  <a:t>Standardization and cross-industry</a:t>
                </a:r>
                <a:endParaRPr/>
              </a:p>
            </p:txBody>
          </p:sp>
          <p:cxnSp>
            <p:nvCxnSpPr>
              <p:cNvPr id="75" name="Google Shape;75;p9"/>
              <p:cNvCxnSpPr/>
              <p:nvPr/>
            </p:nvCxnSpPr>
            <p:spPr>
              <a:xfrm>
                <a:off x="2680138" y="2042160"/>
                <a:ext cx="321616" cy="0"/>
              </a:xfrm>
              <a:prstGeom prst="straightConnector1">
                <a:avLst/>
              </a:prstGeom>
              <a:solidFill>
                <a:schemeClr val="accent4"/>
              </a:solidFill>
              <a:ln w="25400" cap="flat" cmpd="sng">
                <a:solidFill>
                  <a:srgbClr val="FFE2BA"/>
                </a:solidFill>
                <a:prstDash val="solid"/>
                <a:round/>
                <a:headEnd type="none" w="sm" len="sm"/>
                <a:tailEnd type="none" w="sm" len="sm"/>
              </a:ln>
            </p:spPr>
          </p:cxnSp>
          <p:cxnSp>
            <p:nvCxnSpPr>
              <p:cNvPr id="76" name="Google Shape;76;p9"/>
              <p:cNvCxnSpPr/>
              <p:nvPr/>
            </p:nvCxnSpPr>
            <p:spPr>
              <a:xfrm rot="5400000">
                <a:off x="1858086" y="2206613"/>
                <a:ext cx="984575" cy="654811"/>
              </a:xfrm>
              <a:prstGeom prst="straightConnector1">
                <a:avLst/>
              </a:prstGeom>
              <a:solidFill>
                <a:schemeClr val="accent4"/>
              </a:solidFill>
              <a:ln w="25400" cap="flat" cmpd="sng">
                <a:solidFill>
                  <a:srgbClr val="FFE2BA"/>
                </a:solidFill>
                <a:prstDash val="solid"/>
                <a:round/>
                <a:headEnd type="none" w="sm" len="sm"/>
                <a:tailEnd type="none" w="sm" len="sm"/>
              </a:ln>
            </p:spPr>
          </p:cxnSp>
        </p:grpSp>
        <p:pic>
          <p:nvPicPr>
            <p:cNvPr id="77" name="Google Shape;77;p9" descr="Arrow: Straight"/>
            <p:cNvPicPr preferRelativeResize="0"/>
            <p:nvPr/>
          </p:nvPicPr>
          <p:blipFill rotWithShape="1">
            <a:blip r:embed="rId3">
              <a:alphaModFix/>
            </a:blip>
            <a:srcRect/>
            <a:stretch/>
          </p:blipFill>
          <p:spPr>
            <a:xfrm rot="-9504979">
              <a:off x="3069137" y="2597163"/>
              <a:ext cx="1591079" cy="914400"/>
            </a:xfrm>
            <a:prstGeom prst="rect">
              <a:avLst/>
            </a:prstGeom>
            <a:noFill/>
            <a:ln>
              <a:noFill/>
            </a:ln>
          </p:spPr>
        </p:pic>
        <p:pic>
          <p:nvPicPr>
            <p:cNvPr id="78" name="Google Shape;78;p9" descr="Arrow: Straight"/>
            <p:cNvPicPr preferRelativeResize="0"/>
            <p:nvPr/>
          </p:nvPicPr>
          <p:blipFill rotWithShape="1">
            <a:blip r:embed="rId3">
              <a:alphaModFix/>
            </a:blip>
            <a:srcRect/>
            <a:stretch/>
          </p:blipFill>
          <p:spPr>
            <a:xfrm rot="9715259">
              <a:off x="3078935" y="4960571"/>
              <a:ext cx="1591079" cy="914400"/>
            </a:xfrm>
            <a:prstGeom prst="rect">
              <a:avLst/>
            </a:prstGeom>
            <a:noFill/>
            <a:ln>
              <a:noFill/>
            </a:ln>
          </p:spPr>
        </p:pic>
      </p:grpSp>
      <p:sp>
        <p:nvSpPr>
          <p:cNvPr id="79" name="Google Shape;79;p9"/>
          <p:cNvSpPr txBox="1"/>
          <p:nvPr/>
        </p:nvSpPr>
        <p:spPr>
          <a:xfrm>
            <a:off x="6148551" y="5769359"/>
            <a:ext cx="2322788" cy="52322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0" i="1" u="none" strike="noStrike" cap="none">
                <a:solidFill>
                  <a:srgbClr val="000000"/>
                </a:solidFill>
                <a:latin typeface="Arial"/>
                <a:ea typeface="Arial"/>
                <a:cs typeface="Arial"/>
                <a:sym typeface="Arial"/>
              </a:rPr>
              <a:t>Discussed in 2010 with the EU DG Connect (ICT).</a:t>
            </a:r>
            <a:endParaRPr/>
          </a:p>
        </p:txBody>
      </p:sp>
      <p:sp>
        <p:nvSpPr>
          <p:cNvPr id="80" name="Google Shape;80;p9"/>
          <p:cNvSpPr/>
          <p:nvPr/>
        </p:nvSpPr>
        <p:spPr>
          <a:xfrm>
            <a:off x="7122046" y="4612738"/>
            <a:ext cx="1694150" cy="521507"/>
          </a:xfrm>
          <a:prstGeom prst="wedgeRoundRectCallout">
            <a:avLst>
              <a:gd name="adj1" fmla="val -9815"/>
              <a:gd name="adj2" fmla="val -152517"/>
              <a:gd name="adj3" fmla="val 16667"/>
            </a:avLst>
          </a:prstGeom>
          <a:gradFill>
            <a:gsLst>
              <a:gs pos="0">
                <a:srgbClr val="FFAF82"/>
              </a:gs>
              <a:gs pos="35000">
                <a:srgbClr val="FFC5A7"/>
              </a:gs>
              <a:gs pos="100000">
                <a:srgbClr val="FFE8DA"/>
              </a:gs>
            </a:gsLst>
            <a:lin ang="16200000" scaled="0"/>
          </a:gradFill>
          <a:ln w="9525" cap="flat" cmpd="sng">
            <a:solidFill>
              <a:srgbClr val="EB792A"/>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400"/>
              <a:buFont typeface="Arial"/>
              <a:buNone/>
            </a:pPr>
            <a:r>
              <a:rPr lang="en" sz="1400" b="0" i="0" u="none" strike="noStrike" cap="none">
                <a:solidFill>
                  <a:schemeClr val="dk1"/>
                </a:solidFill>
                <a:latin typeface="Arial"/>
                <a:ea typeface="Arial"/>
                <a:cs typeface="Arial"/>
                <a:sym typeface="Arial"/>
              </a:rPr>
              <a:t>Strategy behind SoS</a:t>
            </a:r>
            <a:endParaRPr sz="14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594993752"/>
      </p:ext>
    </p:extLst>
  </p:cSld>
  <p:clrMapOvr>
    <a:masterClrMapping/>
  </p:clrMapOvr>
  <p:transition spd="slow">
    <p:push/>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10"/>
          <p:cNvSpPr txBox="1">
            <a:spLocks noGrp="1"/>
          </p:cNvSpPr>
          <p:nvPr>
            <p:ph type="ctrTitle"/>
          </p:nvPr>
        </p:nvSpPr>
        <p:spPr>
          <a:xfrm>
            <a:off x="396815" y="565421"/>
            <a:ext cx="8419381" cy="521507"/>
          </a:xfrm>
          <a:prstGeom prst="rect">
            <a:avLst/>
          </a:prstGeom>
          <a:noFill/>
          <a:ln>
            <a:noFill/>
          </a:ln>
        </p:spPr>
        <p:txBody>
          <a:bodyPr spcFirstLastPara="1" wrap="square" lIns="91425" tIns="91425" rIns="91425" bIns="91425" anchor="t" anchorCtr="0">
            <a:noAutofit/>
          </a:bodyPr>
          <a:lstStyle/>
          <a:p>
            <a:pPr marL="0" marR="0" lvl="0" indent="0" algn="l" rtl="0">
              <a:lnSpc>
                <a:spcPct val="90000"/>
              </a:lnSpc>
              <a:spcBef>
                <a:spcPts val="0"/>
              </a:spcBef>
              <a:spcAft>
                <a:spcPts val="0"/>
              </a:spcAft>
              <a:buClr>
                <a:srgbClr val="0066A1"/>
              </a:buClr>
              <a:buSzPts val="3400"/>
              <a:buFont typeface="Calibri"/>
              <a:buNone/>
            </a:pPr>
            <a:r>
              <a:rPr lang="en" sz="3060" dirty="0"/>
              <a:t>IEEE Example Activities so far</a:t>
            </a:r>
            <a:endParaRPr sz="3060" dirty="0"/>
          </a:p>
        </p:txBody>
      </p:sp>
      <p:sp>
        <p:nvSpPr>
          <p:cNvPr id="86" name="Google Shape;86;p10"/>
          <p:cNvSpPr txBox="1">
            <a:spLocks noGrp="1"/>
          </p:cNvSpPr>
          <p:nvPr>
            <p:ph type="body" idx="1"/>
          </p:nvPr>
        </p:nvSpPr>
        <p:spPr>
          <a:xfrm>
            <a:off x="396815" y="1242391"/>
            <a:ext cx="8419381" cy="5198166"/>
          </a:xfrm>
          <a:prstGeom prst="rect">
            <a:avLst/>
          </a:prstGeom>
          <a:noFill/>
          <a:ln>
            <a:noFill/>
          </a:ln>
        </p:spPr>
        <p:txBody>
          <a:bodyPr spcFirstLastPara="1" wrap="square" lIns="91425" tIns="91425" rIns="91425" bIns="91425" anchor="t" anchorCtr="0">
            <a:noAutofit/>
          </a:bodyPr>
          <a:lstStyle/>
          <a:p>
            <a:pPr marL="457200" marR="0" lvl="0" indent="-381000" algn="l" rtl="0">
              <a:lnSpc>
                <a:spcPct val="90000"/>
              </a:lnSpc>
              <a:spcBef>
                <a:spcPts val="0"/>
              </a:spcBef>
              <a:spcAft>
                <a:spcPts val="0"/>
              </a:spcAft>
              <a:buClr>
                <a:srgbClr val="0066A1"/>
              </a:buClr>
              <a:buSzPts val="1200"/>
              <a:buFont typeface="Merriweather Sans"/>
              <a:buChar char="▶"/>
            </a:pPr>
            <a:r>
              <a:rPr lang="en" dirty="0"/>
              <a:t>Based on the experience (2004-2018) by key EU projects e.g. CONET, I*PROMS, T-AREA, Road2CPS</a:t>
            </a:r>
            <a:endParaRPr dirty="0"/>
          </a:p>
          <a:p>
            <a:pPr marL="457200" marR="0" lvl="0" indent="-381000" algn="l" rtl="0">
              <a:lnSpc>
                <a:spcPct val="90000"/>
              </a:lnSpc>
              <a:spcBef>
                <a:spcPts val="1000"/>
              </a:spcBef>
              <a:spcAft>
                <a:spcPts val="0"/>
              </a:spcAft>
              <a:buClr>
                <a:srgbClr val="0066A1"/>
              </a:buClr>
              <a:buSzPts val="1200"/>
              <a:buFont typeface="Merriweather Sans"/>
              <a:buChar char="▶"/>
            </a:pPr>
            <a:r>
              <a:rPr lang="en" dirty="0"/>
              <a:t>2009 INDIN: Keynote on Systems of Systems (SoS) Engineering, Prof. Jamshidi, following I*PROMS</a:t>
            </a:r>
            <a:endParaRPr dirty="0"/>
          </a:p>
          <a:p>
            <a:pPr marL="457200" marR="0" lvl="0" indent="-381000" algn="l" rtl="0">
              <a:lnSpc>
                <a:spcPct val="90000"/>
              </a:lnSpc>
              <a:spcBef>
                <a:spcPts val="1000"/>
              </a:spcBef>
              <a:spcAft>
                <a:spcPts val="0"/>
              </a:spcAft>
              <a:buClr>
                <a:srgbClr val="0066A1"/>
              </a:buClr>
              <a:buSzPts val="1200"/>
              <a:buFont typeface="Merriweather Sans"/>
              <a:buChar char="▶"/>
            </a:pPr>
            <a:r>
              <a:rPr lang="en" dirty="0"/>
              <a:t>2010 – 2012: Consultation Activities </a:t>
            </a:r>
            <a:r>
              <a:rPr lang="en" dirty="0" smtClean="0"/>
              <a:t>EU/IEEE </a:t>
            </a:r>
            <a:r>
              <a:rPr lang="en" dirty="0"/>
              <a:t>SoS</a:t>
            </a:r>
            <a:endParaRPr dirty="0"/>
          </a:p>
          <a:p>
            <a:pPr marL="457200" marR="0" lvl="0" indent="-381000" algn="l" rtl="0">
              <a:lnSpc>
                <a:spcPct val="90000"/>
              </a:lnSpc>
              <a:spcBef>
                <a:spcPts val="1000"/>
              </a:spcBef>
              <a:spcAft>
                <a:spcPts val="0"/>
              </a:spcAft>
              <a:buClr>
                <a:srgbClr val="0066A1"/>
              </a:buClr>
              <a:buSzPts val="1200"/>
              <a:buFont typeface="Merriweather Sans"/>
              <a:buChar char="▶"/>
            </a:pPr>
            <a:r>
              <a:rPr lang="en" dirty="0"/>
              <a:t>2012 INCOSE: Panel on SoS Engineering representing </a:t>
            </a:r>
            <a:r>
              <a:rPr lang="en" dirty="0" smtClean="0"/>
              <a:t>IEEE </a:t>
            </a:r>
            <a:r>
              <a:rPr lang="en" dirty="0"/>
              <a:t>views. </a:t>
            </a:r>
            <a:endParaRPr dirty="0"/>
          </a:p>
          <a:p>
            <a:pPr marL="457200" marR="0" lvl="0" indent="-381000" algn="l" rtl="0">
              <a:lnSpc>
                <a:spcPct val="90000"/>
              </a:lnSpc>
              <a:spcBef>
                <a:spcPts val="1000"/>
              </a:spcBef>
              <a:spcAft>
                <a:spcPts val="0"/>
              </a:spcAft>
              <a:buClr>
                <a:srgbClr val="0066A1"/>
              </a:buClr>
              <a:buSzPts val="1200"/>
              <a:buFont typeface="Merriweather Sans"/>
              <a:buChar char="▶"/>
            </a:pPr>
            <a:r>
              <a:rPr lang="en" dirty="0"/>
              <a:t>2014-2018: Collaboration EU-USA(NSF) on SoCPS, including Roadmaps and future activities. </a:t>
            </a:r>
            <a:endParaRPr dirty="0"/>
          </a:p>
          <a:p>
            <a:pPr marL="457200" marR="0" lvl="0" indent="-381000" algn="l" rtl="0">
              <a:lnSpc>
                <a:spcPct val="90000"/>
              </a:lnSpc>
              <a:spcBef>
                <a:spcPts val="1000"/>
              </a:spcBef>
              <a:spcAft>
                <a:spcPts val="0"/>
              </a:spcAft>
              <a:buClr>
                <a:srgbClr val="0066A1"/>
              </a:buClr>
              <a:buSzPts val="1200"/>
              <a:buFont typeface="Merriweather Sans"/>
              <a:buChar char="▶"/>
            </a:pPr>
            <a:r>
              <a:rPr lang="en" dirty="0"/>
              <a:t>2015-… Selected Theme within the scope of </a:t>
            </a:r>
            <a:r>
              <a:rPr lang="en" dirty="0" smtClean="0"/>
              <a:t>IES TC-ICPS</a:t>
            </a:r>
            <a:endParaRPr dirty="0"/>
          </a:p>
          <a:p>
            <a:pPr marL="457200" marR="0" lvl="0" indent="-381000" algn="l" rtl="0">
              <a:lnSpc>
                <a:spcPct val="90000"/>
              </a:lnSpc>
              <a:spcBef>
                <a:spcPts val="1000"/>
              </a:spcBef>
              <a:spcAft>
                <a:spcPts val="0"/>
              </a:spcAft>
              <a:buClr>
                <a:srgbClr val="0066A1"/>
              </a:buClr>
              <a:buSzPts val="1200"/>
              <a:buFont typeface="Merriweather Sans"/>
              <a:buChar char="▶"/>
            </a:pPr>
            <a:r>
              <a:rPr lang="en" dirty="0"/>
              <a:t>2018-… Thematic area within the technical programs of the IEEE </a:t>
            </a:r>
            <a:r>
              <a:rPr lang="en" dirty="0" smtClean="0"/>
              <a:t>Conferences </a:t>
            </a:r>
            <a:r>
              <a:rPr lang="en" dirty="0"/>
              <a:t>on ICPS </a:t>
            </a:r>
            <a:r>
              <a:rPr lang="en" dirty="0" smtClean="0"/>
              <a:t>(2018</a:t>
            </a:r>
            <a:r>
              <a:rPr lang="en" dirty="0"/>
              <a:t>, 2019, 2020, </a:t>
            </a:r>
            <a:r>
              <a:rPr lang="en" dirty="0" smtClean="0"/>
              <a:t>…)</a:t>
            </a:r>
          </a:p>
          <a:p>
            <a:pPr lvl="0" indent="-381000"/>
            <a:r>
              <a:rPr lang="en-US" dirty="0" smtClean="0"/>
              <a:t>2020-</a:t>
            </a:r>
            <a:r>
              <a:rPr lang="en-US" dirty="0"/>
              <a:t>… Thematic area within the technical </a:t>
            </a:r>
            <a:r>
              <a:rPr lang="en-US" dirty="0" smtClean="0"/>
              <a:t>program </a:t>
            </a:r>
            <a:r>
              <a:rPr lang="en-US" dirty="0"/>
              <a:t>of the IEEE Conference </a:t>
            </a:r>
            <a:r>
              <a:rPr lang="en-US" dirty="0" smtClean="0"/>
              <a:t>RASSE (2020</a:t>
            </a:r>
            <a:r>
              <a:rPr lang="en-US" dirty="0"/>
              <a:t>, …)</a:t>
            </a:r>
          </a:p>
          <a:p>
            <a:pPr marL="457200" marR="0" lvl="0" indent="-381000" algn="l" rtl="0">
              <a:lnSpc>
                <a:spcPct val="90000"/>
              </a:lnSpc>
              <a:spcBef>
                <a:spcPts val="1000"/>
              </a:spcBef>
              <a:spcAft>
                <a:spcPts val="0"/>
              </a:spcAft>
              <a:buClr>
                <a:srgbClr val="0066A1"/>
              </a:buClr>
              <a:buSzPts val="1200"/>
              <a:buFont typeface="Merriweather Sans"/>
              <a:buChar char="▶"/>
            </a:pPr>
            <a:endParaRPr dirty="0"/>
          </a:p>
          <a:p>
            <a:pPr marL="457200" marR="0" lvl="0" indent="-304800" algn="l" rtl="0">
              <a:lnSpc>
                <a:spcPct val="90000"/>
              </a:lnSpc>
              <a:spcBef>
                <a:spcPts val="1000"/>
              </a:spcBef>
              <a:spcAft>
                <a:spcPts val="0"/>
              </a:spcAft>
              <a:buClr>
                <a:srgbClr val="0066A1"/>
              </a:buClr>
              <a:buSzPts val="1200"/>
              <a:buFont typeface="Merriweather Sans"/>
              <a:buNone/>
            </a:pPr>
            <a:endParaRPr dirty="0"/>
          </a:p>
          <a:p>
            <a:pPr marL="457200" marR="0" lvl="0" indent="-304800" algn="l" rtl="0">
              <a:lnSpc>
                <a:spcPct val="90000"/>
              </a:lnSpc>
              <a:spcBef>
                <a:spcPts val="1000"/>
              </a:spcBef>
              <a:spcAft>
                <a:spcPts val="0"/>
              </a:spcAft>
              <a:buClr>
                <a:srgbClr val="0066A1"/>
              </a:buClr>
              <a:buSzPts val="1200"/>
              <a:buFont typeface="Merriweather Sans"/>
              <a:buNone/>
            </a:pPr>
            <a:endParaRPr dirty="0"/>
          </a:p>
        </p:txBody>
      </p:sp>
    </p:spTree>
    <p:extLst>
      <p:ext uri="{BB962C8B-B14F-4D97-AF65-F5344CB8AC3E}">
        <p14:creationId xmlns:p14="http://schemas.microsoft.com/office/powerpoint/2010/main" val="1093780241"/>
      </p:ext>
    </p:extLst>
  </p:cSld>
  <p:clrMapOvr>
    <a:masterClrMapping/>
  </p:clrMapOvr>
  <p:transition spd="slow">
    <p:push/>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6" name="Textplatzhalter 2"/>
          <p:cNvSpPr>
            <a:spLocks noGrp="1"/>
          </p:cNvSpPr>
          <p:nvPr>
            <p:ph type="body" sz="quarter" idx="4294967295"/>
          </p:nvPr>
        </p:nvSpPr>
        <p:spPr>
          <a:xfrm>
            <a:off x="120648" y="911223"/>
            <a:ext cx="8681608" cy="5817467"/>
          </a:xfrm>
        </p:spPr>
        <p:txBody>
          <a:bodyPr/>
          <a:lstStyle/>
          <a:p>
            <a:pPr marL="342900" lvl="0" indent="-342900"/>
            <a:r>
              <a:rPr lang="en-US" dirty="0">
                <a:latin typeface="Calibri" panose="020F0502020204030204" pitchFamily="34" charset="0"/>
                <a:cs typeface="Calibri" panose="020F0502020204030204" pitchFamily="34" charset="0"/>
              </a:rPr>
              <a:t>Within the CPS community are three aspects of key importance for research and innovate: </a:t>
            </a:r>
            <a:endParaRPr lang="en-US" dirty="0">
              <a:solidFill>
                <a:schemeClr val="tx1"/>
              </a:solidFill>
              <a:latin typeface="Calibri" panose="020F0502020204030204" pitchFamily="34" charset="0"/>
              <a:cs typeface="Calibri" panose="020F0502020204030204" pitchFamily="34" charset="0"/>
            </a:endParaRPr>
          </a:p>
          <a:p>
            <a:pPr marL="342900" lvl="0" indent="-342900">
              <a:buAutoNum type="arabicParenR"/>
            </a:pPr>
            <a:r>
              <a:rPr lang="en-US" dirty="0" smtClean="0">
                <a:solidFill>
                  <a:schemeClr val="tx1"/>
                </a:solidFill>
                <a:latin typeface="Calibri" panose="020F0502020204030204" pitchFamily="34" charset="0"/>
                <a:cs typeface="Calibri" panose="020F0502020204030204" pitchFamily="34" charset="0"/>
              </a:rPr>
              <a:t>How to address the challenges inherent to Systems of CPS (</a:t>
            </a:r>
            <a:r>
              <a:rPr lang="en-US" dirty="0" err="1" smtClean="0">
                <a:solidFill>
                  <a:schemeClr val="tx1"/>
                </a:solidFill>
                <a:latin typeface="Calibri" panose="020F0502020204030204" pitchFamily="34" charset="0"/>
                <a:cs typeface="Calibri" panose="020F0502020204030204" pitchFamily="34" charset="0"/>
              </a:rPr>
              <a:t>SoCPS</a:t>
            </a:r>
            <a:r>
              <a:rPr lang="en-US" dirty="0" smtClean="0">
                <a:solidFill>
                  <a:schemeClr val="tx1"/>
                </a:solidFill>
                <a:latin typeface="Calibri" panose="020F0502020204030204" pitchFamily="34" charset="0"/>
                <a:cs typeface="Calibri" panose="020F0502020204030204" pitchFamily="34" charset="0"/>
              </a:rPr>
              <a:t>), mainly how to build </a:t>
            </a:r>
            <a:r>
              <a:rPr lang="en-US" dirty="0" err="1" smtClean="0">
                <a:solidFill>
                  <a:schemeClr val="tx1"/>
                </a:solidFill>
                <a:latin typeface="Calibri" panose="020F0502020204030204" pitchFamily="34" charset="0"/>
                <a:cs typeface="Calibri" panose="020F0502020204030204" pitchFamily="34" charset="0"/>
              </a:rPr>
              <a:t>SoCPS</a:t>
            </a:r>
            <a:r>
              <a:rPr lang="en-US" dirty="0" smtClean="0">
                <a:solidFill>
                  <a:schemeClr val="tx1"/>
                </a:solidFill>
                <a:latin typeface="Calibri" panose="020F0502020204030204" pitchFamily="34" charset="0"/>
                <a:cs typeface="Calibri" panose="020F0502020204030204" pitchFamily="34" charset="0"/>
              </a:rPr>
              <a:t> meeting given structural and behavioral requirements, from a given set of symbiotic autonomous system´s components, encompassing Heterogeneity and achieving </a:t>
            </a:r>
            <a:r>
              <a:rPr lang="en-US" dirty="0" err="1" smtClean="0">
                <a:solidFill>
                  <a:schemeClr val="tx1"/>
                </a:solidFill>
                <a:latin typeface="Calibri" panose="020F0502020204030204" pitchFamily="34" charset="0"/>
                <a:cs typeface="Calibri" panose="020F0502020204030204" pitchFamily="34" charset="0"/>
              </a:rPr>
              <a:t>Constructivity</a:t>
            </a:r>
            <a:r>
              <a:rPr lang="en-US" dirty="0" smtClean="0">
                <a:solidFill>
                  <a:schemeClr val="tx1"/>
                </a:solidFill>
                <a:latin typeface="Calibri" panose="020F0502020204030204" pitchFamily="34" charset="0"/>
                <a:cs typeface="Calibri" panose="020F0502020204030204" pitchFamily="34" charset="0"/>
              </a:rPr>
              <a:t>?</a:t>
            </a:r>
          </a:p>
          <a:p>
            <a:pPr marL="342900" lvl="0" indent="-342900">
              <a:buAutoNum type="arabicParenR"/>
            </a:pPr>
            <a:r>
              <a:rPr lang="en-US" dirty="0" smtClean="0">
                <a:solidFill>
                  <a:schemeClr val="tx1"/>
                </a:solidFill>
                <a:latin typeface="Calibri" panose="020F0502020204030204" pitchFamily="34" charset="0"/>
                <a:cs typeface="Calibri" panose="020F0502020204030204" pitchFamily="34" charset="0"/>
              </a:rPr>
              <a:t>How </a:t>
            </a:r>
            <a:r>
              <a:rPr lang="en-US" dirty="0">
                <a:solidFill>
                  <a:schemeClr val="tx1"/>
                </a:solidFill>
                <a:latin typeface="Calibri" panose="020F0502020204030204" pitchFamily="34" charset="0"/>
                <a:cs typeface="Calibri" panose="020F0502020204030204" pitchFamily="34" charset="0"/>
              </a:rPr>
              <a:t>to apply Artificial Intelligence and Data Science within different phases of the Life Cycle of </a:t>
            </a:r>
            <a:r>
              <a:rPr lang="en-US" dirty="0" err="1">
                <a:solidFill>
                  <a:schemeClr val="tx1"/>
                </a:solidFill>
                <a:latin typeface="Calibri" panose="020F0502020204030204" pitchFamily="34" charset="0"/>
                <a:cs typeface="Calibri" panose="020F0502020204030204" pitchFamily="34" charset="0"/>
              </a:rPr>
              <a:t>SoCPS</a:t>
            </a:r>
            <a:r>
              <a:rPr lang="en-US" dirty="0">
                <a:solidFill>
                  <a:schemeClr val="tx1"/>
                </a:solidFill>
                <a:latin typeface="Calibri" panose="020F0502020204030204" pitchFamily="34" charset="0"/>
                <a:cs typeface="Calibri" panose="020F0502020204030204" pitchFamily="34" charset="0"/>
              </a:rPr>
              <a:t> and associated Digital Thread, e.g., creating digital-/cyber-shadows of physical systems in such a way that become a seamless extension of our body and mind and an integral part of our life</a:t>
            </a:r>
            <a:r>
              <a:rPr lang="en-US" dirty="0" smtClean="0">
                <a:solidFill>
                  <a:schemeClr val="tx1"/>
                </a:solidFill>
                <a:latin typeface="Calibri" panose="020F0502020204030204" pitchFamily="34" charset="0"/>
                <a:cs typeface="Calibri" panose="020F0502020204030204" pitchFamily="34" charset="0"/>
              </a:rPr>
              <a:t>?</a:t>
            </a:r>
          </a:p>
          <a:p>
            <a:pPr marL="1143000" lvl="1" indent="-228600">
              <a:buFont typeface="+mj-lt"/>
              <a:buAutoNum type="alphaLcParenR"/>
            </a:pPr>
            <a:r>
              <a:rPr lang="en-US" dirty="0">
                <a:solidFill>
                  <a:schemeClr val="tx1"/>
                </a:solidFill>
                <a:latin typeface="Calibri" panose="020F0502020204030204" pitchFamily="34" charset="0"/>
                <a:cs typeface="Calibri" panose="020F0502020204030204" pitchFamily="34" charset="0"/>
              </a:rPr>
              <a:t>for managing </a:t>
            </a:r>
            <a:r>
              <a:rPr lang="en-US" dirty="0" err="1">
                <a:solidFill>
                  <a:schemeClr val="tx1"/>
                </a:solidFill>
                <a:latin typeface="Calibri" panose="020F0502020204030204" pitchFamily="34" charset="0"/>
                <a:cs typeface="Calibri" panose="020F0502020204030204" pitchFamily="34" charset="0"/>
              </a:rPr>
              <a:t>Evolvability</a:t>
            </a:r>
            <a:r>
              <a:rPr lang="en-US" dirty="0">
                <a:solidFill>
                  <a:schemeClr val="tx1"/>
                </a:solidFill>
                <a:latin typeface="Calibri" panose="020F0502020204030204" pitchFamily="34" charset="0"/>
                <a:cs typeface="Calibri" panose="020F0502020204030204" pitchFamily="34" charset="0"/>
              </a:rPr>
              <a:t> (e.g. capabilities to learn and adapt) and Emergency (e.g., capabilities for creating new secure behaviors)</a:t>
            </a:r>
          </a:p>
          <a:p>
            <a:pPr marL="1143000" lvl="1" indent="-228600">
              <a:buFont typeface="+mj-lt"/>
              <a:buAutoNum type="alphaLcParenR"/>
            </a:pPr>
            <a:r>
              <a:rPr lang="en-US" dirty="0">
                <a:solidFill>
                  <a:schemeClr val="tx1"/>
                </a:solidFill>
                <a:latin typeface="Calibri" panose="020F0502020204030204" pitchFamily="34" charset="0"/>
                <a:cs typeface="Calibri" panose="020F0502020204030204" pitchFamily="34" charset="0"/>
              </a:rPr>
              <a:t>for Monitoring, Controlling, </a:t>
            </a:r>
            <a:r>
              <a:rPr lang="en-US" dirty="0" err="1">
                <a:solidFill>
                  <a:schemeClr val="tx1"/>
                </a:solidFill>
                <a:latin typeface="Calibri" panose="020F0502020204030204" pitchFamily="34" charset="0"/>
                <a:cs typeface="Calibri" panose="020F0502020204030204" pitchFamily="34" charset="0"/>
              </a:rPr>
              <a:t>Diagnosticing</a:t>
            </a:r>
            <a:r>
              <a:rPr lang="en-US" dirty="0">
                <a:solidFill>
                  <a:schemeClr val="tx1"/>
                </a:solidFill>
                <a:latin typeface="Calibri" panose="020F0502020204030204" pitchFamily="34" charset="0"/>
                <a:cs typeface="Calibri" panose="020F0502020204030204" pitchFamily="34" charset="0"/>
              </a:rPr>
              <a:t>, </a:t>
            </a:r>
            <a:r>
              <a:rPr lang="en-US" dirty="0" err="1">
                <a:solidFill>
                  <a:schemeClr val="tx1"/>
                </a:solidFill>
                <a:latin typeface="Calibri" panose="020F0502020204030204" pitchFamily="34" charset="0"/>
                <a:cs typeface="Calibri" panose="020F0502020204030204" pitchFamily="34" charset="0"/>
              </a:rPr>
              <a:t>Prognosticing</a:t>
            </a:r>
            <a:r>
              <a:rPr lang="en-US" dirty="0">
                <a:solidFill>
                  <a:schemeClr val="tx1"/>
                </a:solidFill>
                <a:latin typeface="Calibri" panose="020F0502020204030204" pitchFamily="34" charset="0"/>
                <a:cs typeface="Calibri" panose="020F0502020204030204" pitchFamily="34" charset="0"/>
              </a:rPr>
              <a:t>, Operating, Supervising </a:t>
            </a:r>
            <a:r>
              <a:rPr lang="en-US" dirty="0" err="1">
                <a:solidFill>
                  <a:schemeClr val="tx1"/>
                </a:solidFill>
                <a:latin typeface="Calibri" panose="020F0502020204030204" pitchFamily="34" charset="0"/>
                <a:cs typeface="Calibri" panose="020F0502020204030204" pitchFamily="34" charset="0"/>
              </a:rPr>
              <a:t>SoCPS</a:t>
            </a:r>
            <a:endParaRPr lang="en-US" dirty="0">
              <a:solidFill>
                <a:schemeClr val="tx1"/>
              </a:solidFill>
              <a:latin typeface="Calibri" panose="020F0502020204030204" pitchFamily="34" charset="0"/>
              <a:cs typeface="Calibri" panose="020F0502020204030204" pitchFamily="34" charset="0"/>
            </a:endParaRPr>
          </a:p>
          <a:p>
            <a:pPr marL="342900" indent="-342900">
              <a:buFont typeface="+mj-lt"/>
              <a:buAutoNum type="arabicParenR" startAt="3"/>
            </a:pPr>
            <a:r>
              <a:rPr lang="en-US" dirty="0" smtClean="0">
                <a:solidFill>
                  <a:schemeClr val="tx1"/>
                </a:solidFill>
                <a:latin typeface="Calibri" panose="020F0502020204030204" pitchFamily="34" charset="0"/>
                <a:cs typeface="Calibri" panose="020F0502020204030204" pitchFamily="34" charset="0"/>
              </a:rPr>
              <a:t>How </a:t>
            </a:r>
            <a:r>
              <a:rPr lang="en-US" dirty="0">
                <a:solidFill>
                  <a:schemeClr val="tx1"/>
                </a:solidFill>
                <a:latin typeface="Calibri" panose="020F0502020204030204" pitchFamily="34" charset="0"/>
                <a:cs typeface="Calibri" panose="020F0502020204030204" pitchFamily="34" charset="0"/>
              </a:rPr>
              <a:t>to Engineer safe and secure </a:t>
            </a:r>
            <a:r>
              <a:rPr lang="en-US" dirty="0" err="1">
                <a:solidFill>
                  <a:schemeClr val="tx1"/>
                </a:solidFill>
                <a:latin typeface="Calibri" panose="020F0502020204030204" pitchFamily="34" charset="0"/>
                <a:cs typeface="Calibri" panose="020F0502020204030204" pitchFamily="34" charset="0"/>
              </a:rPr>
              <a:t>SoCPS</a:t>
            </a:r>
            <a:r>
              <a:rPr lang="en-US" dirty="0">
                <a:solidFill>
                  <a:schemeClr val="tx1"/>
                </a:solidFill>
                <a:latin typeface="Calibri" panose="020F0502020204030204" pitchFamily="34" charset="0"/>
                <a:cs typeface="Calibri" panose="020F0502020204030204" pitchFamily="34" charset="0"/>
              </a:rPr>
              <a:t>, especially large-scale ones?</a:t>
            </a:r>
            <a:endParaRPr lang="de-DE" dirty="0">
              <a:latin typeface="Calibri" panose="020F0502020204030204" pitchFamily="34" charset="0"/>
              <a:cs typeface="Calibri" panose="020F0502020204030204" pitchFamily="34" charset="0"/>
            </a:endParaRPr>
          </a:p>
          <a:p>
            <a:r>
              <a:rPr lang="en-US" dirty="0">
                <a:latin typeface="Calibri" panose="020F0502020204030204" pitchFamily="34" charset="0"/>
                <a:cs typeface="Calibri" panose="020F0502020204030204" pitchFamily="34" charset="0"/>
              </a:rPr>
              <a:t>The combination of these three aspects, is seen as pivotal towards the creation of flexible and usable future </a:t>
            </a:r>
            <a:r>
              <a:rPr lang="en-US" dirty="0" err="1">
                <a:latin typeface="Calibri" panose="020F0502020204030204" pitchFamily="34" charset="0"/>
                <a:cs typeface="Calibri" panose="020F0502020204030204" pitchFamily="34" charset="0"/>
              </a:rPr>
              <a:t>SoCPS</a:t>
            </a:r>
            <a:r>
              <a:rPr lang="en-US" dirty="0">
                <a:latin typeface="Calibri" panose="020F0502020204030204" pitchFamily="34" charset="0"/>
                <a:cs typeface="Calibri" panose="020F0502020204030204" pitchFamily="34" charset="0"/>
              </a:rPr>
              <a:t> Infrastructures, in industry (e.g. production systems, smart grids etc.), as well as public infrastructure (e.g. a Smart City, a Smart Health, a Smart Transportation, etc</a:t>
            </a:r>
            <a:r>
              <a:rPr lang="en-US" dirty="0" smtClean="0">
                <a:latin typeface="Calibri" panose="020F0502020204030204" pitchFamily="34" charset="0"/>
                <a:cs typeface="Calibri" panose="020F0502020204030204" pitchFamily="34" charset="0"/>
              </a:rPr>
              <a:t>.).</a:t>
            </a:r>
            <a:endParaRPr lang="en-US" dirty="0">
              <a:latin typeface="Calibri" panose="020F0502020204030204" pitchFamily="34" charset="0"/>
              <a:cs typeface="Calibri" panose="020F0502020204030204" pitchFamily="34" charset="0"/>
            </a:endParaRPr>
          </a:p>
          <a:p>
            <a:pPr>
              <a:spcBef>
                <a:spcPts val="600"/>
              </a:spcBef>
            </a:pPr>
            <a:r>
              <a:rPr lang="en-AU" dirty="0">
                <a:latin typeface="Calibri" panose="020F0502020204030204" pitchFamily="34" charset="0"/>
                <a:cs typeface="Calibri" panose="020F0502020204030204" pitchFamily="34" charset="0"/>
              </a:rPr>
              <a:t>The primary goal of this initiative is to provide an IEEE Systems Council supported international platform with the aiming to carry out a systematic process that will identify (</a:t>
            </a:r>
            <a:r>
              <a:rPr lang="en-AU" dirty="0" err="1">
                <a:latin typeface="Calibri" panose="020F0502020204030204" pitchFamily="34" charset="0"/>
                <a:cs typeface="Calibri" panose="020F0502020204030204" pitchFamily="34" charset="0"/>
              </a:rPr>
              <a:t>i</a:t>
            </a:r>
            <a:r>
              <a:rPr lang="en-AU" dirty="0">
                <a:latin typeface="Calibri" panose="020F0502020204030204" pitchFamily="34" charset="0"/>
                <a:cs typeface="Calibri" panose="020F0502020204030204" pitchFamily="34" charset="0"/>
              </a:rPr>
              <a:t>) Key Enabling Technologies (KETs) and (ii) Key Enabling Features (KEFs) that are relevant for Engineering </a:t>
            </a:r>
            <a:r>
              <a:rPr lang="en-AU" dirty="0" err="1">
                <a:latin typeface="Calibri" panose="020F0502020204030204" pitchFamily="34" charset="0"/>
                <a:cs typeface="Calibri" panose="020F0502020204030204" pitchFamily="34" charset="0"/>
              </a:rPr>
              <a:t>SoCPS</a:t>
            </a:r>
            <a:r>
              <a:rPr lang="en-AU" dirty="0">
                <a:latin typeface="Calibri" panose="020F0502020204030204" pitchFamily="34" charset="0"/>
                <a:cs typeface="Calibri" panose="020F0502020204030204" pitchFamily="34" charset="0"/>
              </a:rPr>
              <a:t>. A balanced approach is targeted where KETs are coupled with KEFs in order to properly assess impacts, success criteria and other socio-technical dimensions of </a:t>
            </a:r>
            <a:r>
              <a:rPr lang="en-AU" dirty="0" err="1">
                <a:latin typeface="Calibri" panose="020F0502020204030204" pitchFamily="34" charset="0"/>
                <a:cs typeface="Calibri" panose="020F0502020204030204" pitchFamily="34" charset="0"/>
              </a:rPr>
              <a:t>SoCPS</a:t>
            </a:r>
            <a:r>
              <a:rPr lang="en-AU" dirty="0">
                <a:latin typeface="Calibri" panose="020F0502020204030204" pitchFamily="34" charset="0"/>
                <a:cs typeface="Calibri" panose="020F0502020204030204" pitchFamily="34" charset="0"/>
              </a:rPr>
              <a:t>. Subsequently, an analysis can be carried out, which will lead to a Strategic Roadmap (SRM) and </a:t>
            </a:r>
            <a:r>
              <a:rPr lang="en-AU" dirty="0" smtClean="0">
                <a:latin typeface="Calibri" panose="020F0502020204030204" pitchFamily="34" charset="0"/>
                <a:cs typeface="Calibri" panose="020F0502020204030204" pitchFamily="34" charset="0"/>
              </a:rPr>
              <a:t>associated </a:t>
            </a:r>
            <a:r>
              <a:rPr lang="en-AU" dirty="0">
                <a:latin typeface="Calibri" panose="020F0502020204030204" pitchFamily="34" charset="0"/>
                <a:cs typeface="Calibri" panose="020F0502020204030204" pitchFamily="34" charset="0"/>
              </a:rPr>
              <a:t>Research and Innovation Agenda (RIA</a:t>
            </a:r>
            <a:r>
              <a:rPr lang="en-AU" dirty="0" smtClean="0">
                <a:latin typeface="Calibri" panose="020F0502020204030204" pitchFamily="34" charset="0"/>
                <a:cs typeface="Calibri" panose="020F0502020204030204" pitchFamily="34" charset="0"/>
              </a:rPr>
              <a:t>).</a:t>
            </a:r>
          </a:p>
          <a:p>
            <a:pPr>
              <a:spcBef>
                <a:spcPts val="600"/>
              </a:spcBef>
            </a:pPr>
            <a:r>
              <a:rPr lang="en-US" dirty="0" smtClean="0">
                <a:latin typeface="Calibri" panose="020F0502020204030204" pitchFamily="34" charset="0"/>
                <a:cs typeface="Calibri" panose="020F0502020204030204" pitchFamily="34" charset="0"/>
              </a:rPr>
              <a:t>Remark: Due </a:t>
            </a:r>
            <a:r>
              <a:rPr lang="en-US" dirty="0">
                <a:latin typeface="Calibri" panose="020F0502020204030204" pitchFamily="34" charset="0"/>
                <a:cs typeface="Calibri" panose="020F0502020204030204" pitchFamily="34" charset="0"/>
              </a:rPr>
              <a:t>to </a:t>
            </a:r>
            <a:r>
              <a:rPr lang="en-US" dirty="0" smtClean="0">
                <a:latin typeface="Calibri" panose="020F0502020204030204" pitchFamily="34" charset="0"/>
                <a:cs typeface="Calibri" panose="020F0502020204030204" pitchFamily="34" charset="0"/>
              </a:rPr>
              <a:t>the nature of this </a:t>
            </a:r>
            <a:r>
              <a:rPr lang="en-US" dirty="0">
                <a:latin typeface="Calibri" panose="020F0502020204030204" pitchFamily="34" charset="0"/>
                <a:cs typeface="Calibri" panose="020F0502020204030204" pitchFamily="34" charset="0"/>
              </a:rPr>
              <a:t>activity, the involvement of different stakeholders from academia and industry is imperative, as well as the involvement of key experts from the various technology and application domains as these are reflected e.g. in the various IEEE Systems Council and IEEE TCs.</a:t>
            </a:r>
          </a:p>
        </p:txBody>
      </p:sp>
      <p:sp>
        <p:nvSpPr>
          <p:cNvPr id="7" name="Google Shape;91;p11"/>
          <p:cNvSpPr txBox="1">
            <a:spLocks noGrp="1"/>
          </p:cNvSpPr>
          <p:nvPr>
            <p:ph type="body" sz="quarter" idx="4294967295"/>
          </p:nvPr>
        </p:nvSpPr>
        <p:spPr>
          <a:xfrm>
            <a:off x="222250" y="376525"/>
            <a:ext cx="7886700" cy="556347"/>
          </a:xfrm>
          <a:prstGeom prst="rect">
            <a:avLst/>
          </a:prstGeom>
          <a:noFill/>
          <a:ln>
            <a:noFill/>
          </a:ln>
        </p:spPr>
        <p:txBody>
          <a:bodyPr spcFirstLastPara="1" wrap="square" lIns="91425" tIns="45700" rIns="91425" bIns="45700" anchor="t" anchorCtr="0">
            <a:noAutofit/>
          </a:bodyPr>
          <a:lstStyle/>
          <a:p>
            <a:pPr lvl="0">
              <a:lnSpc>
                <a:spcPct val="90000"/>
              </a:lnSpc>
              <a:buClr>
                <a:srgbClr val="0066A1"/>
              </a:buClr>
              <a:buSzPts val="3060"/>
            </a:pPr>
            <a:r>
              <a:rPr lang="en" sz="3060" b="1" dirty="0">
                <a:solidFill>
                  <a:srgbClr val="0066A1"/>
                </a:solidFill>
                <a:latin typeface="Calibri"/>
                <a:ea typeface="Calibri"/>
                <a:cs typeface="Calibri"/>
                <a:sym typeface="Calibri"/>
              </a:rPr>
              <a:t>Proposal </a:t>
            </a:r>
            <a:r>
              <a:rPr lang="en-US" sz="3060" b="1" dirty="0">
                <a:solidFill>
                  <a:srgbClr val="0066A1"/>
                </a:solidFill>
                <a:latin typeface="Calibri"/>
                <a:ea typeface="Calibri"/>
                <a:cs typeface="Calibri"/>
                <a:sym typeface="Calibri"/>
              </a:rPr>
              <a:t>Aims and Significance</a:t>
            </a:r>
            <a:endParaRPr sz="3060" b="1" dirty="0">
              <a:solidFill>
                <a:srgbClr val="0066A1"/>
              </a:solidFill>
              <a:latin typeface="Calibri"/>
              <a:ea typeface="Calibri"/>
              <a:cs typeface="Calibri"/>
              <a:sym typeface="Calibri"/>
            </a:endParaRPr>
          </a:p>
        </p:txBody>
      </p:sp>
    </p:spTree>
    <p:extLst>
      <p:ext uri="{BB962C8B-B14F-4D97-AF65-F5344CB8AC3E}">
        <p14:creationId xmlns:p14="http://schemas.microsoft.com/office/powerpoint/2010/main" val="552333319"/>
      </p:ext>
    </p:extLst>
  </p:cSld>
  <p:clrMapOvr>
    <a:masterClrMapping/>
  </p:clrMapOvr>
  <p:transition spd="slow">
    <p:push/>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11"/>
          <p:cNvSpPr txBox="1">
            <a:spLocks noGrp="1"/>
          </p:cNvSpPr>
          <p:nvPr>
            <p:ph type="ctrTitle"/>
          </p:nvPr>
        </p:nvSpPr>
        <p:spPr>
          <a:xfrm>
            <a:off x="396815" y="565421"/>
            <a:ext cx="8419381" cy="521507"/>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066A1"/>
              </a:buClr>
              <a:buSzPts val="3060"/>
              <a:buFont typeface="Calibri"/>
              <a:buNone/>
            </a:pPr>
            <a:r>
              <a:rPr lang="en" sz="3060" dirty="0"/>
              <a:t>Proposal </a:t>
            </a:r>
            <a:r>
              <a:rPr lang="en" sz="3060" dirty="0" smtClean="0"/>
              <a:t>Summary</a:t>
            </a:r>
            <a:endParaRPr sz="3060" b="1" i="0" u="none" strike="noStrike" cap="none" dirty="0">
              <a:solidFill>
                <a:srgbClr val="0066A1"/>
              </a:solidFill>
              <a:latin typeface="Calibri"/>
              <a:ea typeface="Calibri"/>
              <a:cs typeface="Calibri"/>
              <a:sym typeface="Calibri"/>
            </a:endParaRPr>
          </a:p>
        </p:txBody>
      </p:sp>
      <p:sp>
        <p:nvSpPr>
          <p:cNvPr id="92" name="Google Shape;92;p11"/>
          <p:cNvSpPr txBox="1">
            <a:spLocks noGrp="1"/>
          </p:cNvSpPr>
          <p:nvPr>
            <p:ph type="body" idx="1"/>
          </p:nvPr>
        </p:nvSpPr>
        <p:spPr>
          <a:xfrm>
            <a:off x="239796" y="1271655"/>
            <a:ext cx="8691767" cy="4972126"/>
          </a:xfrm>
          <a:prstGeom prst="rect">
            <a:avLst/>
          </a:prstGeom>
          <a:noFill/>
          <a:ln>
            <a:noFill/>
          </a:ln>
        </p:spPr>
        <p:txBody>
          <a:bodyPr spcFirstLastPara="1" wrap="square" lIns="91425" tIns="45700" rIns="91425" bIns="45700" anchor="t" anchorCtr="0">
            <a:noAutofit/>
          </a:bodyPr>
          <a:lstStyle/>
          <a:p>
            <a:pPr marL="457200" lvl="0" indent="-457200" algn="l" rtl="0">
              <a:lnSpc>
                <a:spcPct val="90000"/>
              </a:lnSpc>
              <a:spcBef>
                <a:spcPts val="600"/>
              </a:spcBef>
              <a:spcAft>
                <a:spcPts val="0"/>
              </a:spcAft>
              <a:buSzPts val="1200"/>
              <a:buChar char="▶"/>
            </a:pPr>
            <a:r>
              <a:rPr lang="en" sz="2000" b="1" i="0" u="none" strike="noStrike" cap="none" dirty="0">
                <a:solidFill>
                  <a:schemeClr val="dk1"/>
                </a:solidFill>
                <a:latin typeface="Calibri"/>
                <a:ea typeface="Calibri"/>
                <a:cs typeface="Calibri"/>
                <a:sym typeface="Calibri"/>
              </a:rPr>
              <a:t>Aim</a:t>
            </a:r>
            <a:r>
              <a:rPr lang="en" sz="2000" b="0" i="0" u="none" strike="noStrike" cap="none" dirty="0">
                <a:solidFill>
                  <a:schemeClr val="dk1"/>
                </a:solidFill>
                <a:latin typeface="Calibri"/>
                <a:ea typeface="Calibri"/>
                <a:cs typeface="Calibri"/>
                <a:sym typeface="Calibri"/>
              </a:rPr>
              <a:t>: </a:t>
            </a:r>
            <a:r>
              <a:rPr lang="en" dirty="0"/>
              <a:t>Plan and carry out a Roadmaping activity focusing on the Engineering of </a:t>
            </a:r>
            <a:r>
              <a:rPr lang="en" dirty="0" smtClean="0"/>
              <a:t>“Systems-of-Cyber-Physical Systems!</a:t>
            </a:r>
            <a:endParaRPr dirty="0"/>
          </a:p>
          <a:p>
            <a:pPr marL="457200" lvl="0" indent="-457200" algn="l" rtl="0">
              <a:lnSpc>
                <a:spcPct val="90000"/>
              </a:lnSpc>
              <a:spcBef>
                <a:spcPts val="600"/>
              </a:spcBef>
              <a:spcAft>
                <a:spcPts val="0"/>
              </a:spcAft>
              <a:buSzPts val="1200"/>
              <a:buChar char="▶"/>
            </a:pPr>
            <a:r>
              <a:rPr lang="en" b="1" dirty="0"/>
              <a:t>Results</a:t>
            </a:r>
            <a:r>
              <a:rPr lang="en" dirty="0"/>
              <a:t>: A Strategic </a:t>
            </a:r>
            <a:r>
              <a:rPr lang="en" dirty="0" smtClean="0"/>
              <a:t>Road Map plus Research </a:t>
            </a:r>
            <a:r>
              <a:rPr lang="en" dirty="0"/>
              <a:t>and Innovation Agenda (SRIA)</a:t>
            </a:r>
            <a:endParaRPr b="1" dirty="0"/>
          </a:p>
          <a:p>
            <a:pPr marL="457200" lvl="0" indent="-457200" algn="l" rtl="0">
              <a:lnSpc>
                <a:spcPct val="90000"/>
              </a:lnSpc>
              <a:spcBef>
                <a:spcPts val="600"/>
              </a:spcBef>
              <a:spcAft>
                <a:spcPts val="0"/>
              </a:spcAft>
              <a:buSzPts val="1200"/>
              <a:buChar char="▶"/>
            </a:pPr>
            <a:r>
              <a:rPr lang="en" b="1" dirty="0"/>
              <a:t>Content</a:t>
            </a:r>
            <a:r>
              <a:rPr lang="en" dirty="0"/>
              <a:t>:</a:t>
            </a:r>
            <a:endParaRPr dirty="0"/>
          </a:p>
          <a:p>
            <a:pPr marL="800100" lvl="1" indent="-457200" algn="l" rtl="0">
              <a:lnSpc>
                <a:spcPct val="90000"/>
              </a:lnSpc>
              <a:spcBef>
                <a:spcPts val="0"/>
              </a:spcBef>
              <a:spcAft>
                <a:spcPts val="0"/>
              </a:spcAft>
              <a:buSzPts val="1800"/>
              <a:buChar char="▪"/>
            </a:pPr>
            <a:r>
              <a:rPr lang="en" dirty="0"/>
              <a:t>Key Enabling Features (KEF)</a:t>
            </a:r>
            <a:endParaRPr dirty="0"/>
          </a:p>
          <a:p>
            <a:pPr marL="800100" lvl="1" indent="-457200" algn="l" rtl="0">
              <a:lnSpc>
                <a:spcPct val="90000"/>
              </a:lnSpc>
              <a:spcBef>
                <a:spcPts val="0"/>
              </a:spcBef>
              <a:spcAft>
                <a:spcPts val="0"/>
              </a:spcAft>
              <a:buSzPts val="1800"/>
              <a:buChar char="▪"/>
            </a:pPr>
            <a:r>
              <a:rPr lang="en" dirty="0"/>
              <a:t>Key Enabling Technologies (KET)</a:t>
            </a:r>
            <a:endParaRPr dirty="0"/>
          </a:p>
          <a:p>
            <a:pPr marL="800100" lvl="1" indent="-457200" algn="l" rtl="0">
              <a:lnSpc>
                <a:spcPct val="90000"/>
              </a:lnSpc>
              <a:spcBef>
                <a:spcPts val="0"/>
              </a:spcBef>
              <a:spcAft>
                <a:spcPts val="0"/>
              </a:spcAft>
              <a:buSzPts val="1800"/>
              <a:buChar char="▪"/>
            </a:pPr>
            <a:r>
              <a:rPr lang="en" dirty="0"/>
              <a:t>Roadmaps for KEF + KET</a:t>
            </a:r>
            <a:endParaRPr dirty="0"/>
          </a:p>
          <a:p>
            <a:pPr marL="800100" lvl="1" indent="-457200" algn="l" rtl="0">
              <a:lnSpc>
                <a:spcPct val="90000"/>
              </a:lnSpc>
              <a:spcBef>
                <a:spcPts val="0"/>
              </a:spcBef>
              <a:spcAft>
                <a:spcPts val="0"/>
              </a:spcAft>
              <a:buSzPts val="1800"/>
              <a:buChar char="▪"/>
            </a:pPr>
            <a:r>
              <a:rPr lang="en" dirty="0"/>
              <a:t>Built on existing SRIAs from different areas with focus on large-scale SoCPS Engineering</a:t>
            </a:r>
            <a:endParaRPr b="1" dirty="0"/>
          </a:p>
          <a:p>
            <a:pPr marL="457200" lvl="0" indent="-457200" algn="l" rtl="0">
              <a:lnSpc>
                <a:spcPct val="90000"/>
              </a:lnSpc>
              <a:spcBef>
                <a:spcPts val="600"/>
              </a:spcBef>
              <a:spcAft>
                <a:spcPts val="0"/>
              </a:spcAft>
              <a:buSzPts val="1200"/>
              <a:buChar char="▶"/>
            </a:pPr>
            <a:r>
              <a:rPr lang="en" b="1" dirty="0"/>
              <a:t>How</a:t>
            </a:r>
            <a:r>
              <a:rPr lang="en" dirty="0"/>
              <a:t>:  </a:t>
            </a:r>
            <a:endParaRPr dirty="0"/>
          </a:p>
          <a:p>
            <a:pPr marL="800100" lvl="1" indent="-457200" algn="l" rtl="0">
              <a:lnSpc>
                <a:spcPct val="90000"/>
              </a:lnSpc>
              <a:spcBef>
                <a:spcPts val="0"/>
              </a:spcBef>
              <a:spcAft>
                <a:spcPts val="0"/>
              </a:spcAft>
              <a:buSzPts val="1800"/>
              <a:buChar char="▪"/>
            </a:pPr>
            <a:r>
              <a:rPr lang="en" dirty="0"/>
              <a:t>Coordinated </a:t>
            </a:r>
            <a:r>
              <a:rPr lang="en" b="1" dirty="0"/>
              <a:t>multi-society effort</a:t>
            </a:r>
            <a:r>
              <a:rPr lang="en" dirty="0"/>
              <a:t> </a:t>
            </a:r>
            <a:endParaRPr dirty="0" smtClean="0"/>
          </a:p>
          <a:p>
            <a:pPr marL="800100" lvl="1" indent="-457200" algn="l" rtl="0">
              <a:lnSpc>
                <a:spcPct val="90000"/>
              </a:lnSpc>
              <a:spcBef>
                <a:spcPts val="0"/>
              </a:spcBef>
              <a:spcAft>
                <a:spcPts val="0"/>
              </a:spcAft>
              <a:buSzPts val="1800"/>
              <a:buChar char="▪"/>
            </a:pPr>
            <a:r>
              <a:rPr lang="en" dirty="0" smtClean="0"/>
              <a:t>Expert meetings (online/offline), step-wise yearly advances</a:t>
            </a:r>
            <a:endParaRPr b="1" dirty="0" smtClean="0"/>
          </a:p>
          <a:p>
            <a:pPr marL="457200" lvl="0" indent="-457200" algn="l" rtl="0">
              <a:lnSpc>
                <a:spcPct val="90000"/>
              </a:lnSpc>
              <a:spcBef>
                <a:spcPts val="600"/>
              </a:spcBef>
              <a:spcAft>
                <a:spcPts val="0"/>
              </a:spcAft>
              <a:buSzPts val="1200"/>
              <a:buChar char="▶"/>
            </a:pPr>
            <a:r>
              <a:rPr lang="en" b="1" dirty="0" smtClean="0"/>
              <a:t>Administrative</a:t>
            </a:r>
            <a:r>
              <a:rPr lang="en" dirty="0"/>
              <a:t>:</a:t>
            </a:r>
            <a:endParaRPr dirty="0"/>
          </a:p>
          <a:p>
            <a:pPr marL="800100" lvl="1" indent="-457200" algn="l" rtl="0">
              <a:lnSpc>
                <a:spcPct val="90000"/>
              </a:lnSpc>
              <a:spcBef>
                <a:spcPts val="0"/>
              </a:spcBef>
              <a:spcAft>
                <a:spcPts val="0"/>
              </a:spcAft>
              <a:buSzPts val="1800"/>
              <a:buChar char="▪"/>
            </a:pPr>
            <a:r>
              <a:rPr lang="en" dirty="0"/>
              <a:t>Approval at </a:t>
            </a:r>
            <a:r>
              <a:rPr lang="en" dirty="0" smtClean="0"/>
              <a:t>Systems </a:t>
            </a:r>
            <a:r>
              <a:rPr lang="en" dirty="0"/>
              <a:t>Council AdComs in </a:t>
            </a:r>
            <a:r>
              <a:rPr lang="en" dirty="0" smtClean="0"/>
              <a:t>2020</a:t>
            </a:r>
            <a:endParaRPr dirty="0"/>
          </a:p>
          <a:p>
            <a:pPr marL="800100" lvl="1" indent="-457200" algn="l" rtl="0">
              <a:lnSpc>
                <a:spcPct val="90000"/>
              </a:lnSpc>
              <a:spcBef>
                <a:spcPts val="0"/>
              </a:spcBef>
              <a:spcAft>
                <a:spcPts val="0"/>
              </a:spcAft>
              <a:buSzPts val="1800"/>
              <a:buChar char="▪"/>
            </a:pPr>
            <a:r>
              <a:rPr lang="en" dirty="0"/>
              <a:t>Kick-start in Q3/Q4 </a:t>
            </a:r>
            <a:r>
              <a:rPr lang="en" dirty="0" smtClean="0"/>
              <a:t>2020 </a:t>
            </a:r>
            <a:r>
              <a:rPr lang="en" dirty="0"/>
              <a:t>[ongoing WiP</a:t>
            </a:r>
            <a:r>
              <a:rPr lang="en" dirty="0" smtClean="0"/>
              <a:t>]</a:t>
            </a:r>
          </a:p>
          <a:p>
            <a:pPr marL="800100" lvl="1" indent="-457200">
              <a:spcBef>
                <a:spcPts val="0"/>
              </a:spcBef>
            </a:pPr>
            <a:r>
              <a:rPr lang="en-US" dirty="0"/>
              <a:t>Duration: Jan 2021 – Dec 2023 (3 years</a:t>
            </a:r>
            <a:r>
              <a:rPr lang="en-US" dirty="0" smtClean="0"/>
              <a:t>)</a:t>
            </a:r>
          </a:p>
          <a:p>
            <a:pPr marL="800100" lvl="1" indent="-457200">
              <a:spcBef>
                <a:spcPts val="0"/>
              </a:spcBef>
            </a:pPr>
            <a:r>
              <a:rPr lang="en-US" dirty="0"/>
              <a:t>The estimated cost is </a:t>
            </a:r>
            <a:r>
              <a:rPr lang="en-US" dirty="0" smtClean="0"/>
              <a:t>approx. U$D 49,2k for the total of 3 years ($</a:t>
            </a:r>
            <a:r>
              <a:rPr lang="en-US" dirty="0"/>
              <a:t>16,4k </a:t>
            </a:r>
            <a:r>
              <a:rPr lang="en-US" dirty="0" smtClean="0"/>
              <a:t>/ year)</a:t>
            </a:r>
            <a:endParaRPr b="0" i="0" u="none" strike="noStrike" cap="none" dirty="0">
              <a:solidFill>
                <a:schemeClr val="dk1"/>
              </a:solidFill>
              <a:latin typeface="Calibri"/>
              <a:ea typeface="Calibri"/>
              <a:cs typeface="Calibri"/>
              <a:sym typeface="Calibri"/>
            </a:endParaRPr>
          </a:p>
          <a:p>
            <a:pPr marL="457200" lvl="0" indent="-381000" algn="l" rtl="0">
              <a:lnSpc>
                <a:spcPct val="90000"/>
              </a:lnSpc>
              <a:spcBef>
                <a:spcPts val="0"/>
              </a:spcBef>
              <a:spcAft>
                <a:spcPts val="0"/>
              </a:spcAft>
              <a:buSzPts val="1200"/>
              <a:buNone/>
            </a:pPr>
            <a:endParaRPr sz="20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422829194"/>
      </p:ext>
    </p:extLst>
  </p:cSld>
  <p:clrMapOvr>
    <a:masterClrMapping/>
  </p:clrMapOvr>
  <p:transition spd="slow">
    <p:push/>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AB76B3-D2D7-4587-8C49-BE97BC3F7749}"/>
              </a:ext>
            </a:extLst>
          </p:cNvPr>
          <p:cNvSpPr>
            <a:spLocks noGrp="1"/>
          </p:cNvSpPr>
          <p:nvPr>
            <p:ph type="title"/>
          </p:nvPr>
        </p:nvSpPr>
        <p:spPr/>
        <p:txBody>
          <a:bodyPr/>
          <a:lstStyle/>
          <a:p>
            <a:r>
              <a:rPr lang="en-US" dirty="0">
                <a:solidFill>
                  <a:schemeClr val="bg1"/>
                </a:solidFill>
              </a:rPr>
              <a:t>Motion(s)</a:t>
            </a:r>
          </a:p>
        </p:txBody>
      </p:sp>
      <p:sp>
        <p:nvSpPr>
          <p:cNvPr id="3" name="Text Placeholder 2">
            <a:extLst>
              <a:ext uri="{FF2B5EF4-FFF2-40B4-BE49-F238E27FC236}">
                <a16:creationId xmlns:a16="http://schemas.microsoft.com/office/drawing/2014/main" id="{53D64487-F266-4BB0-894C-BF4C0B081A7E}"/>
              </a:ext>
            </a:extLst>
          </p:cNvPr>
          <p:cNvSpPr>
            <a:spLocks noGrp="1"/>
          </p:cNvSpPr>
          <p:nvPr>
            <p:ph type="body" sz="quarter" idx="13"/>
          </p:nvPr>
        </p:nvSpPr>
        <p:spPr>
          <a:xfrm>
            <a:off x="166256" y="264972"/>
            <a:ext cx="8977744" cy="6246664"/>
          </a:xfrm>
        </p:spPr>
        <p:txBody>
          <a:bodyPr>
            <a:noAutofit/>
          </a:bodyPr>
          <a:lstStyle/>
          <a:p>
            <a:r>
              <a:rPr lang="en-US" b="1" dirty="0">
                <a:solidFill>
                  <a:srgbClr val="FF0000"/>
                </a:solidFill>
              </a:rPr>
              <a:t>Provide precise text that </a:t>
            </a:r>
            <a:r>
              <a:rPr lang="en-US" b="1" dirty="0" err="1">
                <a:solidFill>
                  <a:srgbClr val="FF0000"/>
                </a:solidFill>
              </a:rPr>
              <a:t>AdCom</a:t>
            </a:r>
            <a:r>
              <a:rPr lang="en-US" b="1" dirty="0">
                <a:solidFill>
                  <a:srgbClr val="FF0000"/>
                </a:solidFill>
              </a:rPr>
              <a:t> is voting on.</a:t>
            </a:r>
          </a:p>
          <a:p>
            <a:endParaRPr lang="en-US" b="1" dirty="0" smtClean="0"/>
          </a:p>
          <a:p>
            <a:r>
              <a:rPr lang="en-US" b="1" dirty="0" smtClean="0"/>
              <a:t>Strategic </a:t>
            </a:r>
            <a:r>
              <a:rPr lang="en-US" b="1" dirty="0"/>
              <a:t>Roadmap </a:t>
            </a:r>
            <a:r>
              <a:rPr lang="en-US" b="1" dirty="0" smtClean="0"/>
              <a:t>Initiative </a:t>
            </a:r>
            <a:r>
              <a:rPr lang="en-US" b="1" dirty="0"/>
              <a:t>Proposal for 2021-2023 (3 </a:t>
            </a:r>
            <a:r>
              <a:rPr lang="en-US" b="1" dirty="0" smtClean="0"/>
              <a:t>years)</a:t>
            </a:r>
            <a:br>
              <a:rPr lang="en-US" b="1" dirty="0" smtClean="0"/>
            </a:br>
            <a:r>
              <a:rPr lang="en-US" b="1" i="1" dirty="0" smtClean="0">
                <a:solidFill>
                  <a:srgbClr val="0070C0"/>
                </a:solidFill>
              </a:rPr>
              <a:t>Engineering </a:t>
            </a:r>
            <a:r>
              <a:rPr lang="en-US" b="1" i="1" dirty="0">
                <a:solidFill>
                  <a:srgbClr val="0070C0"/>
                </a:solidFill>
              </a:rPr>
              <a:t>of </a:t>
            </a:r>
            <a:r>
              <a:rPr lang="en-US" b="1" i="1" dirty="0" smtClean="0">
                <a:solidFill>
                  <a:srgbClr val="0070C0"/>
                </a:solidFill>
              </a:rPr>
              <a:t>“Systems </a:t>
            </a:r>
            <a:r>
              <a:rPr lang="en-US" b="1" i="1" dirty="0">
                <a:solidFill>
                  <a:srgbClr val="0070C0"/>
                </a:solidFill>
              </a:rPr>
              <a:t>of Cyber-Physical Systems (</a:t>
            </a:r>
            <a:r>
              <a:rPr lang="en-US" b="1" i="1" dirty="0" err="1">
                <a:solidFill>
                  <a:srgbClr val="0070C0"/>
                </a:solidFill>
              </a:rPr>
              <a:t>ESoCPS</a:t>
            </a:r>
            <a:r>
              <a:rPr lang="en-US" b="1" i="1" dirty="0" smtClean="0">
                <a:solidFill>
                  <a:srgbClr val="0070C0"/>
                </a:solidFill>
              </a:rPr>
              <a:t>)”</a:t>
            </a:r>
            <a:endParaRPr lang="en-US" b="1" i="1" dirty="0">
              <a:solidFill>
                <a:srgbClr val="0070C0"/>
              </a:solidFill>
            </a:endParaRPr>
          </a:p>
          <a:p>
            <a:endParaRPr lang="en-US" dirty="0"/>
          </a:p>
          <a:p>
            <a:r>
              <a:rPr lang="en-US" b="1" dirty="0" smtClean="0">
                <a:solidFill>
                  <a:srgbClr val="FF0000"/>
                </a:solidFill>
              </a:rPr>
              <a:t>Motion</a:t>
            </a:r>
            <a:r>
              <a:rPr lang="en-US" dirty="0" smtClean="0">
                <a:solidFill>
                  <a:srgbClr val="FF0000"/>
                </a:solidFill>
              </a:rPr>
              <a:t>: </a:t>
            </a:r>
            <a:r>
              <a:rPr lang="en-US" dirty="0">
                <a:solidFill>
                  <a:srgbClr val="FF0000"/>
                </a:solidFill>
              </a:rPr>
              <a:t>To </a:t>
            </a:r>
            <a:r>
              <a:rPr lang="en-US" dirty="0" smtClean="0">
                <a:solidFill>
                  <a:srgbClr val="FF0000"/>
                </a:solidFill>
              </a:rPr>
              <a:t>support the Strategic Roadmap Initiative: Engineering of “Systems of Cyber-Physical Systems”.</a:t>
            </a:r>
            <a:endParaRPr lang="en-US" dirty="0">
              <a:solidFill>
                <a:srgbClr val="FF0000"/>
              </a:solidFill>
            </a:endParaRPr>
          </a:p>
          <a:p>
            <a:endParaRPr lang="en-US" dirty="0" smtClean="0"/>
          </a:p>
          <a:p>
            <a:r>
              <a:rPr lang="en-US" b="1" dirty="0" smtClean="0"/>
              <a:t>Pros:</a:t>
            </a:r>
            <a:r>
              <a:rPr lang="en-US" dirty="0" smtClean="0"/>
              <a:t> </a:t>
            </a:r>
            <a:r>
              <a:rPr lang="en-US" dirty="0"/>
              <a:t>(</a:t>
            </a:r>
            <a:r>
              <a:rPr lang="en-US" dirty="0" err="1"/>
              <a:t>i</a:t>
            </a:r>
            <a:r>
              <a:rPr lang="en-US" dirty="0"/>
              <a:t>) </a:t>
            </a:r>
            <a:r>
              <a:rPr lang="en-US" dirty="0" smtClean="0"/>
              <a:t>Technical </a:t>
            </a:r>
            <a:r>
              <a:rPr lang="en-US" dirty="0"/>
              <a:t>contributions and guidance for IEEE via the Strategic Roadmap </a:t>
            </a:r>
            <a:r>
              <a:rPr lang="en-US" dirty="0" smtClean="0"/>
              <a:t>creation, (ii) Collaboration </a:t>
            </a:r>
            <a:r>
              <a:rPr lang="en-US" dirty="0"/>
              <a:t>of several TCs on the cross-cutting </a:t>
            </a:r>
            <a:r>
              <a:rPr lang="en-US" dirty="0" smtClean="0"/>
              <a:t>issues </a:t>
            </a:r>
            <a:r>
              <a:rPr lang="en-US" dirty="0"/>
              <a:t>of </a:t>
            </a:r>
            <a:r>
              <a:rPr lang="en-US" dirty="0" err="1" smtClean="0"/>
              <a:t>ESoCPS</a:t>
            </a:r>
            <a:r>
              <a:rPr lang="en-US" dirty="0" smtClean="0"/>
              <a:t>, (iii) Networking </a:t>
            </a:r>
            <a:r>
              <a:rPr lang="en-US" dirty="0"/>
              <a:t>benefits via the sync with other societies and international initiatives within IEEE (e.g. systems Council / </a:t>
            </a:r>
            <a:r>
              <a:rPr lang="en-US" dirty="0" err="1"/>
              <a:t>TConCPS</a:t>
            </a:r>
            <a:r>
              <a:rPr lang="en-US" dirty="0"/>
              <a:t>) as well as other organizations (e.g. European </a:t>
            </a:r>
            <a:r>
              <a:rPr lang="en-US" dirty="0" smtClean="0"/>
              <a:t>Commission, NSF (USA), ARC (Australia) etc.), (iv) Creation </a:t>
            </a:r>
            <a:r>
              <a:rPr lang="en-US" dirty="0"/>
              <a:t>of new content-driven interaction between academia and </a:t>
            </a:r>
            <a:r>
              <a:rPr lang="en-US" dirty="0" smtClean="0"/>
              <a:t>industry, (v) Creation </a:t>
            </a:r>
            <a:r>
              <a:rPr lang="en-US" dirty="0"/>
              <a:t>of publications in IEEE-journals, -conferences and </a:t>
            </a:r>
            <a:r>
              <a:rPr lang="en-US" dirty="0" smtClean="0"/>
              <a:t>–magazines, (vi) Support </a:t>
            </a:r>
            <a:r>
              <a:rPr lang="en-US" dirty="0"/>
              <a:t>and expand the newly created IES conference on ICPS (initiated in 2018) and </a:t>
            </a:r>
            <a:r>
              <a:rPr lang="en-US" dirty="0" smtClean="0"/>
              <a:t>IEEE Systems Council </a:t>
            </a:r>
            <a:r>
              <a:rPr lang="en-US" dirty="0"/>
              <a:t>RASSE (to be initiated in 2020</a:t>
            </a:r>
            <a:r>
              <a:rPr lang="en-US" dirty="0" smtClean="0"/>
              <a:t>), (vii) Increase </a:t>
            </a:r>
            <a:r>
              <a:rPr lang="en-US" dirty="0"/>
              <a:t>of IEEE Membership via the technical activity participation as well as planned </a:t>
            </a:r>
            <a:r>
              <a:rPr lang="en-US" dirty="0" smtClean="0"/>
              <a:t>events and increase </a:t>
            </a:r>
            <a:r>
              <a:rPr lang="en-US" dirty="0"/>
              <a:t>the Industrial Engagement in IEEE by involving Industrial Experts in the </a:t>
            </a:r>
            <a:r>
              <a:rPr lang="en-US" dirty="0" smtClean="0"/>
              <a:t>Initiative, (viii) Increase </a:t>
            </a:r>
            <a:r>
              <a:rPr lang="en-US" dirty="0"/>
              <a:t>IEEE members by offering bringing future-oriented strategy in a very pertinent issue that has good innovation opportunities both in academia and in industry.</a:t>
            </a:r>
          </a:p>
          <a:p>
            <a:endParaRPr lang="en-US" dirty="0" smtClean="0"/>
          </a:p>
          <a:p>
            <a:r>
              <a:rPr lang="en-US" b="1" dirty="0" smtClean="0"/>
              <a:t>Cons:</a:t>
            </a:r>
            <a:r>
              <a:rPr lang="en-US" dirty="0" smtClean="0"/>
              <a:t> Due </a:t>
            </a:r>
            <a:r>
              <a:rPr lang="en-US" dirty="0"/>
              <a:t>to the nature of the road mapping work, and the necessary interactions with other Societies  / Councils / Technical Committees, the expected impacts will start being visible the latest by Year 2 of the work, once the initial results, such Strategic Research and Innovation Agendas, are present and the implications shown in different events / publications / reports.</a:t>
            </a:r>
          </a:p>
          <a:p>
            <a:endParaRPr lang="en-US" dirty="0" smtClean="0"/>
          </a:p>
          <a:p>
            <a:r>
              <a:rPr lang="en-US" b="1" dirty="0" smtClean="0"/>
              <a:t>Financial </a:t>
            </a:r>
            <a:r>
              <a:rPr lang="en-US" b="1" dirty="0"/>
              <a:t>Implications:</a:t>
            </a:r>
            <a:r>
              <a:rPr lang="en-US" dirty="0"/>
              <a:t> Amount in </a:t>
            </a:r>
            <a:r>
              <a:rPr lang="en-US" dirty="0" smtClean="0"/>
              <a:t>U$D</a:t>
            </a:r>
            <a:endParaRPr lang="en-US" dirty="0"/>
          </a:p>
          <a:p>
            <a:pPr marL="285750" indent="-285750">
              <a:buFont typeface="Wingdings" panose="05000000000000000000" pitchFamily="2" charset="2"/>
              <a:buChar char="Ø"/>
            </a:pPr>
            <a:r>
              <a:rPr lang="en-US" dirty="0" smtClean="0"/>
              <a:t>The </a:t>
            </a:r>
            <a:r>
              <a:rPr lang="en-US" dirty="0"/>
              <a:t>estimated cost is approx. </a:t>
            </a:r>
            <a:r>
              <a:rPr lang="en-US" dirty="0" smtClean="0"/>
              <a:t>U$D 49,2k </a:t>
            </a:r>
            <a:r>
              <a:rPr lang="en-US" dirty="0"/>
              <a:t>for the total of 3 years </a:t>
            </a:r>
            <a:r>
              <a:rPr lang="en-US" dirty="0" smtClean="0"/>
              <a:t>(U$D16,4k/year)</a:t>
            </a:r>
          </a:p>
          <a:p>
            <a:pPr marL="285750" indent="-285750">
              <a:buFont typeface="Wingdings" panose="05000000000000000000" pitchFamily="2" charset="2"/>
              <a:buChar char="Ø"/>
            </a:pPr>
            <a:r>
              <a:rPr lang="en-US" dirty="0" smtClean="0"/>
              <a:t>Duration</a:t>
            </a:r>
            <a:r>
              <a:rPr lang="en-US" dirty="0"/>
              <a:t>: Jan 2021 – Dec 2023 (3 years</a:t>
            </a:r>
            <a:r>
              <a:rPr lang="en-US" dirty="0" smtClean="0"/>
              <a:t>)</a:t>
            </a:r>
          </a:p>
          <a:p>
            <a:pPr marL="0" indent="0">
              <a:buNone/>
            </a:pPr>
            <a:endParaRPr lang="de-DE" dirty="0" smtClean="0"/>
          </a:p>
          <a:p>
            <a:pPr marL="0" indent="0">
              <a:buNone/>
            </a:pPr>
            <a:r>
              <a:rPr lang="de-DE" u="sng" dirty="0" err="1" smtClean="0"/>
              <a:t>Remark</a:t>
            </a:r>
            <a:r>
              <a:rPr lang="de-DE" dirty="0" smtClean="0"/>
              <a:t>: </a:t>
            </a:r>
            <a:r>
              <a:rPr lang="de-DE" dirty="0" err="1" smtClean="0"/>
              <a:t>For</a:t>
            </a:r>
            <a:r>
              <a:rPr lang="de-DE" dirty="0" smtClean="0"/>
              <a:t> </a:t>
            </a:r>
            <a:r>
              <a:rPr lang="de-DE" dirty="0" err="1" smtClean="0"/>
              <a:t>more</a:t>
            </a:r>
            <a:r>
              <a:rPr lang="de-DE" dirty="0" smtClean="0"/>
              <a:t> </a:t>
            </a:r>
            <a:r>
              <a:rPr lang="de-DE" dirty="0" err="1" smtClean="0"/>
              <a:t>information</a:t>
            </a:r>
            <a:r>
              <a:rPr lang="de-DE" dirty="0" smtClean="0"/>
              <a:t> </a:t>
            </a:r>
            <a:r>
              <a:rPr lang="de-DE" dirty="0" err="1" smtClean="0"/>
              <a:t>please</a:t>
            </a:r>
            <a:r>
              <a:rPr lang="de-DE" dirty="0" smtClean="0"/>
              <a:t> </a:t>
            </a:r>
            <a:r>
              <a:rPr lang="de-DE" dirty="0" err="1" smtClean="0"/>
              <a:t>see</a:t>
            </a:r>
            <a:r>
              <a:rPr lang="de-DE" dirty="0" smtClean="0"/>
              <a:t> </a:t>
            </a:r>
            <a:r>
              <a:rPr lang="de-DE" dirty="0" err="1" smtClean="0"/>
              <a:t>the</a:t>
            </a:r>
            <a:r>
              <a:rPr lang="de-DE" dirty="0" smtClean="0"/>
              <a:t> </a:t>
            </a:r>
            <a:r>
              <a:rPr lang="de-DE" dirty="0" err="1" smtClean="0"/>
              <a:t>complementary</a:t>
            </a:r>
            <a:r>
              <a:rPr lang="de-DE" dirty="0" smtClean="0"/>
              <a:t> </a:t>
            </a:r>
            <a:r>
              <a:rPr lang="de-DE" dirty="0" err="1" smtClean="0"/>
              <a:t>information</a:t>
            </a:r>
            <a:r>
              <a:rPr lang="de-DE" dirty="0" smtClean="0"/>
              <a:t> in </a:t>
            </a:r>
            <a:r>
              <a:rPr lang="de-DE" dirty="0" err="1" smtClean="0"/>
              <a:t>the</a:t>
            </a:r>
            <a:r>
              <a:rPr lang="de-DE" dirty="0" smtClean="0"/>
              <a:t> </a:t>
            </a:r>
            <a:r>
              <a:rPr lang="de-DE" dirty="0" err="1" smtClean="0"/>
              <a:t>attached</a:t>
            </a:r>
            <a:r>
              <a:rPr lang="de-DE" dirty="0" smtClean="0"/>
              <a:t> </a:t>
            </a:r>
            <a:r>
              <a:rPr lang="de-DE" dirty="0" err="1" smtClean="0"/>
              <a:t>document</a:t>
            </a:r>
            <a:r>
              <a:rPr lang="de-DE" dirty="0" smtClean="0"/>
              <a:t> (</a:t>
            </a:r>
            <a:r>
              <a:rPr lang="de-DE" dirty="0" err="1" smtClean="0"/>
              <a:t>Full</a:t>
            </a:r>
            <a:r>
              <a:rPr lang="de-DE" dirty="0" smtClean="0"/>
              <a:t> </a:t>
            </a:r>
            <a:r>
              <a:rPr lang="de-DE" dirty="0" err="1" smtClean="0"/>
              <a:t>Proposal</a:t>
            </a:r>
            <a:r>
              <a:rPr lang="de-DE" dirty="0" smtClean="0"/>
              <a:t> (4 </a:t>
            </a:r>
            <a:r>
              <a:rPr lang="de-DE" dirty="0" err="1" smtClean="0"/>
              <a:t>pages</a:t>
            </a:r>
            <a:r>
              <a:rPr lang="de-DE" dirty="0" smtClean="0"/>
              <a:t>) in Annex) </a:t>
            </a:r>
            <a:endParaRPr lang="en-US" dirty="0"/>
          </a:p>
          <a:p>
            <a:pPr marL="0" indent="0">
              <a:buNone/>
            </a:pPr>
            <a:endParaRPr lang="de-DE" dirty="0" smtClean="0"/>
          </a:p>
        </p:txBody>
      </p:sp>
    </p:spTree>
    <p:extLst>
      <p:ext uri="{BB962C8B-B14F-4D97-AF65-F5344CB8AC3E}">
        <p14:creationId xmlns:p14="http://schemas.microsoft.com/office/powerpoint/2010/main" val="281197900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sp>
        <p:nvSpPr>
          <p:cNvPr id="3" name="Titel 2"/>
          <p:cNvSpPr>
            <a:spLocks noGrp="1"/>
          </p:cNvSpPr>
          <p:nvPr>
            <p:ph type="ctrTitle"/>
          </p:nvPr>
        </p:nvSpPr>
        <p:spPr>
          <a:xfrm>
            <a:off x="957944" y="1915249"/>
            <a:ext cx="7074481" cy="2787379"/>
          </a:xfrm>
        </p:spPr>
        <p:txBody>
          <a:bodyPr/>
          <a:lstStyle/>
          <a:p>
            <a:pPr algn="ctr"/>
            <a:r>
              <a:rPr lang="de-DE" sz="6000" dirty="0" err="1" smtClean="0"/>
              <a:t>Thank</a:t>
            </a:r>
            <a:r>
              <a:rPr lang="de-DE" sz="6000" dirty="0" smtClean="0"/>
              <a:t> </a:t>
            </a:r>
            <a:r>
              <a:rPr lang="de-DE" sz="6000" dirty="0" err="1" smtClean="0"/>
              <a:t>you</a:t>
            </a:r>
            <a:r>
              <a:rPr lang="de-DE" sz="6000" dirty="0"/>
              <a:t/>
            </a:r>
            <a:br>
              <a:rPr lang="de-DE" sz="6000" dirty="0"/>
            </a:br>
            <a:r>
              <a:rPr lang="de-DE" sz="6000" dirty="0" err="1" smtClean="0"/>
              <a:t>for</a:t>
            </a:r>
            <a:r>
              <a:rPr lang="de-DE" sz="6000" dirty="0" smtClean="0"/>
              <a:t> </a:t>
            </a:r>
            <a:br>
              <a:rPr lang="de-DE" sz="6000" dirty="0" smtClean="0"/>
            </a:br>
            <a:r>
              <a:rPr lang="de-DE" sz="6000" dirty="0" err="1"/>
              <a:t>y</a:t>
            </a:r>
            <a:r>
              <a:rPr lang="de-DE" sz="6000" dirty="0" err="1" smtClean="0"/>
              <a:t>our</a:t>
            </a:r>
            <a:r>
              <a:rPr lang="de-DE" sz="6000" dirty="0" smtClean="0"/>
              <a:t> Attention!</a:t>
            </a:r>
            <a:endParaRPr lang="en-US" sz="6000" dirty="0"/>
          </a:p>
        </p:txBody>
      </p:sp>
    </p:spTree>
    <p:extLst>
      <p:ext uri="{BB962C8B-B14F-4D97-AF65-F5344CB8AC3E}">
        <p14:creationId xmlns:p14="http://schemas.microsoft.com/office/powerpoint/2010/main" val="2580360782"/>
      </p:ext>
    </p:extLst>
  </p:cSld>
  <p:clrMapOvr>
    <a:masterClrMapping/>
  </p:clrMapOvr>
  <p:transition spd="slow">
    <p:push/>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sp>
        <p:nvSpPr>
          <p:cNvPr id="44" name="Google Shape;44;p7"/>
          <p:cNvSpPr txBox="1">
            <a:spLocks noGrp="1"/>
          </p:cNvSpPr>
          <p:nvPr>
            <p:ph type="ctrTitle"/>
          </p:nvPr>
        </p:nvSpPr>
        <p:spPr>
          <a:xfrm>
            <a:off x="396815" y="565421"/>
            <a:ext cx="8419381" cy="521507"/>
          </a:xfrm>
          <a:prstGeom prst="rect">
            <a:avLst/>
          </a:prstGeom>
          <a:noFill/>
          <a:ln>
            <a:noFill/>
          </a:ln>
        </p:spPr>
        <p:txBody>
          <a:bodyPr spcFirstLastPara="1" wrap="square" lIns="91425" tIns="45700" rIns="91425" bIns="45700" anchor="t" anchorCtr="0">
            <a:noAutofit/>
          </a:bodyPr>
          <a:lstStyle/>
          <a:p>
            <a:pPr lvl="0">
              <a:buSzPts val="3060"/>
            </a:pPr>
            <a:r>
              <a:rPr lang="en-US" sz="3060" dirty="0" smtClean="0"/>
              <a:t>IES </a:t>
            </a:r>
            <a:r>
              <a:rPr lang="en-US" sz="3060" dirty="0"/>
              <a:t>Constitution</a:t>
            </a:r>
            <a:endParaRPr sz="3060" b="1" i="0" u="none" strike="noStrike" cap="none" dirty="0">
              <a:solidFill>
                <a:srgbClr val="0066A1"/>
              </a:solidFill>
              <a:latin typeface="Calibri"/>
              <a:ea typeface="Calibri"/>
              <a:cs typeface="Calibri"/>
              <a:sym typeface="Calibri"/>
            </a:endParaRPr>
          </a:p>
        </p:txBody>
      </p:sp>
      <p:sp>
        <p:nvSpPr>
          <p:cNvPr id="2" name="Textplatzhalter 1"/>
          <p:cNvSpPr>
            <a:spLocks noGrp="1"/>
          </p:cNvSpPr>
          <p:nvPr>
            <p:ph type="body" idx="1"/>
          </p:nvPr>
        </p:nvSpPr>
        <p:spPr>
          <a:xfrm>
            <a:off x="267506" y="1251628"/>
            <a:ext cx="8419381" cy="5198166"/>
          </a:xfrm>
        </p:spPr>
        <p:txBody>
          <a:bodyPr/>
          <a:lstStyle/>
          <a:p>
            <a:r>
              <a:rPr lang="en-US" sz="2800" dirty="0"/>
              <a:t>The IES strives for the advancement of the theory and practice of electrical engineering and of the allied arts and sciences, and the maintenance of a </a:t>
            </a:r>
            <a:r>
              <a:rPr lang="en-US" sz="2800" dirty="0" smtClean="0"/>
              <a:t>high professional </a:t>
            </a:r>
            <a:r>
              <a:rPr lang="en-US" sz="2800" dirty="0"/>
              <a:t>standing among its </a:t>
            </a:r>
            <a:r>
              <a:rPr lang="en-US" sz="2800" dirty="0" smtClean="0"/>
              <a:t>members</a:t>
            </a:r>
          </a:p>
          <a:p>
            <a:pPr marL="152400" indent="0">
              <a:buNone/>
            </a:pPr>
            <a:endParaRPr lang="en-US" sz="2800" dirty="0" smtClean="0"/>
          </a:p>
          <a:p>
            <a:r>
              <a:rPr lang="en-US" sz="2800" dirty="0" smtClean="0"/>
              <a:t>The </a:t>
            </a:r>
            <a:r>
              <a:rPr lang="en-US" sz="2800" dirty="0"/>
              <a:t>Field of Interest confined to the </a:t>
            </a:r>
            <a:r>
              <a:rPr lang="en-US" sz="2800" dirty="0">
                <a:solidFill>
                  <a:srgbClr val="00B0F0"/>
                </a:solidFill>
              </a:rPr>
              <a:t>theory and applications of electronics, controls, communications, instrumentation and computational intelligence to industrial and manufacturing </a:t>
            </a:r>
            <a:r>
              <a:rPr lang="en-US" sz="2800" dirty="0">
                <a:solidFill>
                  <a:srgbClr val="FF0000"/>
                </a:solidFill>
              </a:rPr>
              <a:t>systems</a:t>
            </a:r>
            <a:r>
              <a:rPr lang="en-US" sz="2800" dirty="0">
                <a:solidFill>
                  <a:srgbClr val="00B0F0"/>
                </a:solidFill>
              </a:rPr>
              <a:t> and </a:t>
            </a:r>
            <a:r>
              <a:rPr lang="en-US" sz="2800" dirty="0" smtClean="0">
                <a:solidFill>
                  <a:srgbClr val="00B0F0"/>
                </a:solidFill>
              </a:rPr>
              <a:t>processes</a:t>
            </a:r>
            <a:endParaRPr lang="en-US" sz="2800" dirty="0">
              <a:solidFill>
                <a:srgbClr val="00B0F0"/>
              </a:solidFill>
            </a:endParaRPr>
          </a:p>
        </p:txBody>
      </p:sp>
    </p:spTree>
  </p:cSld>
  <p:clrMapOvr>
    <a:masterClrMapping/>
  </p:clrMapOvr>
  <p:transition spd="slow">
    <p:push/>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9"/>
        <p:cNvGrpSpPr/>
        <p:nvPr/>
      </p:nvGrpSpPr>
      <p:grpSpPr>
        <a:xfrm>
          <a:off x="0" y="0"/>
          <a:ext cx="0" cy="0"/>
          <a:chOff x="0" y="0"/>
          <a:chExt cx="0" cy="0"/>
        </a:xfrm>
      </p:grpSpPr>
      <p:sp>
        <p:nvSpPr>
          <p:cNvPr id="50" name="Google Shape;50;p8"/>
          <p:cNvSpPr txBox="1">
            <a:spLocks noGrp="1"/>
          </p:cNvSpPr>
          <p:nvPr>
            <p:ph type="ctrTitle"/>
          </p:nvPr>
        </p:nvSpPr>
        <p:spPr>
          <a:xfrm>
            <a:off x="387582" y="491531"/>
            <a:ext cx="8419381" cy="521507"/>
          </a:xfrm>
          <a:prstGeom prst="rect">
            <a:avLst/>
          </a:prstGeom>
          <a:noFill/>
          <a:ln>
            <a:noFill/>
          </a:ln>
        </p:spPr>
        <p:txBody>
          <a:bodyPr spcFirstLastPara="1" wrap="square" lIns="91425" tIns="45700" rIns="91425" bIns="45700" anchor="t" anchorCtr="0">
            <a:noAutofit/>
          </a:bodyPr>
          <a:lstStyle/>
          <a:p>
            <a:pPr lvl="0">
              <a:buSzPts val="3060"/>
            </a:pPr>
            <a:r>
              <a:rPr lang="en-US" sz="3060" dirty="0" smtClean="0"/>
              <a:t>Technical </a:t>
            </a:r>
            <a:r>
              <a:rPr lang="en-US" sz="3060" dirty="0"/>
              <a:t>Activities</a:t>
            </a:r>
            <a:endParaRPr sz="3060" b="1" i="0" u="none" strike="noStrike" cap="none" dirty="0">
              <a:solidFill>
                <a:srgbClr val="0066A1"/>
              </a:solidFill>
              <a:latin typeface="Calibri"/>
              <a:ea typeface="Calibri"/>
              <a:cs typeface="Calibri"/>
              <a:sym typeface="Calibri"/>
            </a:endParaRPr>
          </a:p>
        </p:txBody>
      </p:sp>
      <p:sp>
        <p:nvSpPr>
          <p:cNvPr id="2" name="Textplatzhalter 1"/>
          <p:cNvSpPr>
            <a:spLocks noGrp="1"/>
          </p:cNvSpPr>
          <p:nvPr>
            <p:ph type="body" idx="1"/>
          </p:nvPr>
        </p:nvSpPr>
        <p:spPr>
          <a:xfrm>
            <a:off x="267509" y="928351"/>
            <a:ext cx="8830311" cy="2064228"/>
          </a:xfrm>
        </p:spPr>
        <p:txBody>
          <a:bodyPr/>
          <a:lstStyle/>
          <a:p>
            <a:pPr marL="152400" indent="0">
              <a:buNone/>
            </a:pPr>
            <a:r>
              <a:rPr lang="en-US" sz="1800" dirty="0" smtClean="0">
                <a:solidFill>
                  <a:srgbClr val="333333"/>
                </a:solidFill>
                <a:latin typeface="Calibri" panose="020F0502020204030204" pitchFamily="34" charset="0"/>
                <a:cs typeface="Calibri" panose="020F0502020204030204" pitchFamily="34" charset="0"/>
              </a:rPr>
              <a:t>The </a:t>
            </a:r>
            <a:r>
              <a:rPr lang="en-US" sz="1800" dirty="0">
                <a:solidFill>
                  <a:srgbClr val="333333"/>
                </a:solidFill>
                <a:latin typeface="Calibri" panose="020F0502020204030204" pitchFamily="34" charset="0"/>
                <a:cs typeface="Calibri" panose="020F0502020204030204" pitchFamily="34" charset="0"/>
              </a:rPr>
              <a:t>Industrial Electronics Society through its members encompasses a diverse range of technical activities devoted to the application of electronics and electrical sciences for the enhancement of industrial and manufacturing processes. These technical activities address the latest developments in intelligent and computer control systems, robotics, factory communications and automation, flexible manufacturing, data acquisition and signal processing, vision systems, and power electronics. The Society continually updates its program of technical activities to meet the needs of modern industry.</a:t>
            </a:r>
          </a:p>
          <a:p>
            <a:pPr marL="609600" indent="-457200">
              <a:buFont typeface="+mj-lt"/>
              <a:buAutoNum type="arabicPeriod"/>
            </a:pPr>
            <a:endParaRPr lang="en-US" sz="1100" dirty="0">
              <a:latin typeface="Calibri" panose="020F0502020204030204" pitchFamily="34" charset="0"/>
              <a:cs typeface="Calibri" panose="020F0502020204030204" pitchFamily="34" charset="0"/>
            </a:endParaRPr>
          </a:p>
        </p:txBody>
      </p:sp>
      <p:pic>
        <p:nvPicPr>
          <p:cNvPr id="3" name="Grafik 2"/>
          <p:cNvPicPr>
            <a:picLocks noChangeAspect="1"/>
          </p:cNvPicPr>
          <p:nvPr/>
        </p:nvPicPr>
        <p:blipFill>
          <a:blip r:embed="rId3"/>
          <a:stretch>
            <a:fillRect/>
          </a:stretch>
        </p:blipFill>
        <p:spPr>
          <a:xfrm>
            <a:off x="458625" y="3026978"/>
            <a:ext cx="8140429" cy="3346113"/>
          </a:xfrm>
          <a:prstGeom prst="rect">
            <a:avLst/>
          </a:prstGeom>
        </p:spPr>
      </p:pic>
    </p:spTree>
  </p:cSld>
  <p:clrMapOvr>
    <a:masterClrMapping/>
  </p:clrMapOvr>
  <p:transition spd="slow">
    <p:push/>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sp>
        <p:nvSpPr>
          <p:cNvPr id="56" name="Google Shape;56;p9"/>
          <p:cNvSpPr txBox="1">
            <a:spLocks noGrp="1"/>
          </p:cNvSpPr>
          <p:nvPr>
            <p:ph type="ctrTitle"/>
          </p:nvPr>
        </p:nvSpPr>
        <p:spPr>
          <a:xfrm>
            <a:off x="341397" y="491530"/>
            <a:ext cx="8419381" cy="521507"/>
          </a:xfrm>
          <a:prstGeom prst="rect">
            <a:avLst/>
          </a:prstGeom>
          <a:noFill/>
          <a:ln>
            <a:noFill/>
          </a:ln>
        </p:spPr>
        <p:txBody>
          <a:bodyPr spcFirstLastPara="1" wrap="square" lIns="91425" tIns="45700" rIns="91425" bIns="45700" anchor="t" anchorCtr="0">
            <a:noAutofit/>
          </a:bodyPr>
          <a:lstStyle/>
          <a:p>
            <a:pPr lvl="0">
              <a:buSzPts val="3060"/>
            </a:pPr>
            <a:r>
              <a:rPr lang="en-US" sz="3060" dirty="0" smtClean="0"/>
              <a:t>Membership </a:t>
            </a:r>
            <a:r>
              <a:rPr lang="en-US" sz="3060" dirty="0"/>
              <a:t>Activities</a:t>
            </a:r>
            <a:endParaRPr sz="3060" b="1" i="0" u="none" strike="noStrike" cap="none" dirty="0">
              <a:solidFill>
                <a:srgbClr val="0066A1"/>
              </a:solidFill>
              <a:latin typeface="Calibri"/>
              <a:ea typeface="Calibri"/>
              <a:cs typeface="Calibri"/>
              <a:sym typeface="Calibri"/>
            </a:endParaRPr>
          </a:p>
        </p:txBody>
      </p:sp>
      <p:sp>
        <p:nvSpPr>
          <p:cNvPr id="3" name="Textplatzhalter 2"/>
          <p:cNvSpPr>
            <a:spLocks noGrp="1"/>
          </p:cNvSpPr>
          <p:nvPr>
            <p:ph type="body" idx="1"/>
          </p:nvPr>
        </p:nvSpPr>
        <p:spPr>
          <a:xfrm>
            <a:off x="212088" y="1279337"/>
            <a:ext cx="8756421" cy="5198166"/>
          </a:xfrm>
        </p:spPr>
        <p:txBody>
          <a:bodyPr/>
          <a:lstStyle/>
          <a:p>
            <a:r>
              <a:rPr lang="en-US" sz="2400" dirty="0"/>
              <a:t>The Industrial Electronics Society (IES) was established in February 1951</a:t>
            </a:r>
            <a:r>
              <a:rPr lang="en-US" sz="2400" dirty="0" smtClean="0"/>
              <a:t>.</a:t>
            </a:r>
          </a:p>
          <a:p>
            <a:r>
              <a:rPr lang="en-US" sz="2400" dirty="0"/>
              <a:t>As one of the oldest IEEE societies it has been the engine propelling numerous technological advances and innovations</a:t>
            </a:r>
            <a:r>
              <a:rPr lang="en-US" sz="2400" dirty="0" smtClean="0"/>
              <a:t>.</a:t>
            </a:r>
          </a:p>
          <a:p>
            <a:r>
              <a:rPr lang="en-US" sz="2400" dirty="0"/>
              <a:t>IES is very attractive to professionals; its membership has constantly increased since 2013 at an annual rate of 3%-5</a:t>
            </a:r>
            <a:r>
              <a:rPr lang="en-US" sz="2400" dirty="0" smtClean="0"/>
              <a:t>%.</a:t>
            </a:r>
          </a:p>
          <a:p>
            <a:r>
              <a:rPr lang="en-US" sz="2400" dirty="0"/>
              <a:t>Very versatile technological society, now with more than 7,000 members in over 100 countries worldwide</a:t>
            </a:r>
            <a:r>
              <a:rPr lang="en-US" sz="2400" dirty="0" smtClean="0"/>
              <a:t>.</a:t>
            </a:r>
          </a:p>
          <a:p>
            <a:r>
              <a:rPr lang="en-US" sz="2400" dirty="0"/>
              <a:t>Truly international, with three quarters of its members outside USA, IES keeps abreast of innovations and opportunities in the ever-expanding field of Industrial Electronics. </a:t>
            </a:r>
          </a:p>
        </p:txBody>
      </p:sp>
    </p:spTree>
  </p:cSld>
  <p:clrMapOvr>
    <a:masterClrMapping/>
  </p:clrMapOvr>
  <p:transition spd="slow">
    <p:push/>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sp>
        <p:nvSpPr>
          <p:cNvPr id="56" name="Google Shape;56;p9"/>
          <p:cNvSpPr txBox="1">
            <a:spLocks noGrp="1"/>
          </p:cNvSpPr>
          <p:nvPr>
            <p:ph type="ctrTitle"/>
          </p:nvPr>
        </p:nvSpPr>
        <p:spPr>
          <a:xfrm>
            <a:off x="341397" y="491530"/>
            <a:ext cx="8419381" cy="521507"/>
          </a:xfrm>
          <a:prstGeom prst="rect">
            <a:avLst/>
          </a:prstGeom>
          <a:noFill/>
          <a:ln>
            <a:noFill/>
          </a:ln>
        </p:spPr>
        <p:txBody>
          <a:bodyPr spcFirstLastPara="1" wrap="square" lIns="91425" tIns="45700" rIns="91425" bIns="45700" anchor="t" anchorCtr="0">
            <a:noAutofit/>
          </a:bodyPr>
          <a:lstStyle/>
          <a:p>
            <a:pPr lvl="0">
              <a:buSzPts val="3060"/>
            </a:pPr>
            <a:r>
              <a:rPr lang="en-US" sz="3060" dirty="0" smtClean="0"/>
              <a:t>Membership Activities - offers</a:t>
            </a:r>
            <a:endParaRPr sz="3060" b="1" i="0" u="none" strike="noStrike" cap="none" dirty="0">
              <a:solidFill>
                <a:srgbClr val="0066A1"/>
              </a:solidFill>
              <a:latin typeface="Calibri"/>
              <a:ea typeface="Calibri"/>
              <a:cs typeface="Calibri"/>
              <a:sym typeface="Calibri"/>
            </a:endParaRPr>
          </a:p>
        </p:txBody>
      </p:sp>
      <p:sp>
        <p:nvSpPr>
          <p:cNvPr id="3" name="Textplatzhalter 2"/>
          <p:cNvSpPr>
            <a:spLocks noGrp="1"/>
          </p:cNvSpPr>
          <p:nvPr>
            <p:ph type="body" idx="1"/>
          </p:nvPr>
        </p:nvSpPr>
        <p:spPr>
          <a:xfrm>
            <a:off x="212088" y="1279337"/>
            <a:ext cx="8756421" cy="4742772"/>
          </a:xfrm>
        </p:spPr>
        <p:txBody>
          <a:bodyPr/>
          <a:lstStyle/>
          <a:p>
            <a:r>
              <a:rPr lang="en-US" sz="2400" dirty="0" smtClean="0"/>
              <a:t>Distinguished </a:t>
            </a:r>
            <a:r>
              <a:rPr lang="en-US" sz="2400" dirty="0"/>
              <a:t>Lecturer Program </a:t>
            </a:r>
            <a:r>
              <a:rPr lang="en-US" sz="2400" dirty="0">
                <a:hlinkClick r:id="rId3"/>
              </a:rPr>
              <a:t>http://</a:t>
            </a:r>
            <a:r>
              <a:rPr lang="en-US" sz="2400" dirty="0" smtClean="0">
                <a:hlinkClick r:id="rId3"/>
              </a:rPr>
              <a:t>vps.ieeeies.org/members/lecturers</a:t>
            </a:r>
            <a:endParaRPr lang="en-US" sz="2400" dirty="0" smtClean="0"/>
          </a:p>
          <a:p>
            <a:pPr lvl="1">
              <a:buFont typeface="Wingdings" panose="05000000000000000000" pitchFamily="2" charset="2"/>
              <a:buChar char="v"/>
            </a:pPr>
            <a:r>
              <a:rPr lang="en-US" sz="2200" dirty="0" smtClean="0"/>
              <a:t>18 </a:t>
            </a:r>
            <a:r>
              <a:rPr lang="en-US" sz="2200" dirty="0"/>
              <a:t>Lecturers available to IES Chapters </a:t>
            </a:r>
            <a:endParaRPr lang="en-US" sz="2200" dirty="0" smtClean="0"/>
          </a:p>
          <a:p>
            <a:r>
              <a:rPr lang="en-US" sz="2400" dirty="0"/>
              <a:t>Student Activities </a:t>
            </a:r>
            <a:r>
              <a:rPr lang="en-US" sz="2400" dirty="0">
                <a:hlinkClick r:id="rId4"/>
              </a:rPr>
              <a:t>http://</a:t>
            </a:r>
            <a:r>
              <a:rPr lang="en-US" sz="2400" dirty="0" smtClean="0">
                <a:hlinkClick r:id="rId4"/>
              </a:rPr>
              <a:t>vps.ieee-ies.org/iestudents.shtml</a:t>
            </a:r>
            <a:endParaRPr lang="en-US" sz="2400" dirty="0" smtClean="0"/>
          </a:p>
          <a:p>
            <a:pPr lvl="1">
              <a:buFont typeface="Wingdings" panose="05000000000000000000" pitchFamily="2" charset="2"/>
              <a:buChar char="v"/>
            </a:pPr>
            <a:r>
              <a:rPr lang="en-US" sz="2200" dirty="0" smtClean="0"/>
              <a:t>70 </a:t>
            </a:r>
            <a:r>
              <a:rPr lang="en-US" sz="2200" dirty="0"/>
              <a:t>student paper travel awards (up to $2,000 each) to participate in IES major conferences each </a:t>
            </a:r>
            <a:r>
              <a:rPr lang="en-US" sz="2200" dirty="0" smtClean="0"/>
              <a:t>year</a:t>
            </a:r>
          </a:p>
          <a:p>
            <a:pPr lvl="1">
              <a:buFont typeface="Wingdings" panose="05000000000000000000" pitchFamily="2" charset="2"/>
              <a:buChar char="v"/>
            </a:pPr>
            <a:r>
              <a:rPr lang="en-US" sz="2200" dirty="0" smtClean="0"/>
              <a:t>Student </a:t>
            </a:r>
            <a:r>
              <a:rPr lang="en-US" sz="2200" dirty="0"/>
              <a:t>Forum, every year within ISIE and/or IECON -Two Student Forum paper travel awards (up to $750 each</a:t>
            </a:r>
            <a:r>
              <a:rPr lang="en-US" sz="2200" dirty="0" smtClean="0"/>
              <a:t>)</a:t>
            </a:r>
            <a:endParaRPr lang="en-US" sz="2400" dirty="0" smtClean="0"/>
          </a:p>
          <a:p>
            <a:r>
              <a:rPr lang="en-US" sz="2400" dirty="0"/>
              <a:t>Chapters: 60 chapters and 8 student chapters </a:t>
            </a:r>
            <a:r>
              <a:rPr lang="en-US" sz="2400" dirty="0" smtClean="0"/>
              <a:t>worldwide</a:t>
            </a:r>
          </a:p>
          <a:p>
            <a:pPr lvl="1">
              <a:buFont typeface="Wingdings" panose="05000000000000000000" pitchFamily="2" charset="2"/>
              <a:buChar char="v"/>
            </a:pPr>
            <a:r>
              <a:rPr lang="en-US" sz="2200" dirty="0" smtClean="0"/>
              <a:t>Best </a:t>
            </a:r>
            <a:r>
              <a:rPr lang="en-US" sz="2200" dirty="0"/>
              <a:t>Chapter Award &amp; Best Student Branch Chapter </a:t>
            </a:r>
            <a:r>
              <a:rPr lang="en-US" sz="2200" dirty="0" smtClean="0"/>
              <a:t>Award</a:t>
            </a:r>
          </a:p>
          <a:p>
            <a:pPr lvl="1">
              <a:buFont typeface="Wingdings" panose="05000000000000000000" pitchFamily="2" charset="2"/>
              <a:buChar char="v"/>
            </a:pPr>
            <a:r>
              <a:rPr lang="en-US" sz="2200" dirty="0" smtClean="0"/>
              <a:t>Support </a:t>
            </a:r>
            <a:r>
              <a:rPr lang="en-US" sz="2200" dirty="0"/>
              <a:t>for Local Chapter’s Activities (SLCA) 5 x $</a:t>
            </a:r>
            <a:r>
              <a:rPr lang="en-US" sz="2200" dirty="0" smtClean="0"/>
              <a:t>1,000</a:t>
            </a:r>
          </a:p>
          <a:p>
            <a:pPr lvl="1">
              <a:buFont typeface="Wingdings" panose="05000000000000000000" pitchFamily="2" charset="2"/>
              <a:buChar char="v"/>
            </a:pPr>
            <a:r>
              <a:rPr lang="en-US" sz="2200" dirty="0" smtClean="0"/>
              <a:t>Chapter </a:t>
            </a:r>
            <a:r>
              <a:rPr lang="en-US" sz="2200" dirty="0"/>
              <a:t>Chairs Meeting held every 2-3 years at IECON. </a:t>
            </a:r>
            <a:endParaRPr lang="en-US" sz="2400" dirty="0"/>
          </a:p>
        </p:txBody>
      </p:sp>
    </p:spTree>
    <p:extLst>
      <p:ext uri="{BB962C8B-B14F-4D97-AF65-F5344CB8AC3E}">
        <p14:creationId xmlns:p14="http://schemas.microsoft.com/office/powerpoint/2010/main" val="2203798025"/>
      </p:ext>
    </p:extLst>
  </p:cSld>
  <p:clrMapOvr>
    <a:masterClrMapping/>
  </p:clrMapOvr>
  <p:transition spd="slow">
    <p:push/>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sp>
        <p:nvSpPr>
          <p:cNvPr id="56" name="Google Shape;56;p9"/>
          <p:cNvSpPr txBox="1">
            <a:spLocks noGrp="1"/>
          </p:cNvSpPr>
          <p:nvPr>
            <p:ph type="ctrTitle"/>
          </p:nvPr>
        </p:nvSpPr>
        <p:spPr>
          <a:xfrm>
            <a:off x="341397" y="491530"/>
            <a:ext cx="8419381" cy="521507"/>
          </a:xfrm>
          <a:prstGeom prst="rect">
            <a:avLst/>
          </a:prstGeom>
          <a:noFill/>
          <a:ln>
            <a:noFill/>
          </a:ln>
        </p:spPr>
        <p:txBody>
          <a:bodyPr spcFirstLastPara="1" wrap="square" lIns="91425" tIns="45700" rIns="91425" bIns="45700" anchor="t" anchorCtr="0">
            <a:noAutofit/>
          </a:bodyPr>
          <a:lstStyle/>
          <a:p>
            <a:pPr lvl="0">
              <a:buSzPts val="3060"/>
            </a:pPr>
            <a:r>
              <a:rPr lang="en-US" sz="3060" dirty="0" smtClean="0"/>
              <a:t>Membership Activities - Chapters</a:t>
            </a:r>
            <a:endParaRPr sz="3060" b="1" i="0" u="none" strike="noStrike" cap="none" dirty="0">
              <a:solidFill>
                <a:srgbClr val="0066A1"/>
              </a:solidFill>
              <a:latin typeface="Calibri"/>
              <a:ea typeface="Calibri"/>
              <a:cs typeface="Calibri"/>
              <a:sym typeface="Calibri"/>
            </a:endParaRPr>
          </a:p>
        </p:txBody>
      </p:sp>
      <p:sp>
        <p:nvSpPr>
          <p:cNvPr id="3" name="Textplatzhalter 2"/>
          <p:cNvSpPr>
            <a:spLocks noGrp="1"/>
          </p:cNvSpPr>
          <p:nvPr>
            <p:ph type="body" idx="1"/>
          </p:nvPr>
        </p:nvSpPr>
        <p:spPr>
          <a:xfrm>
            <a:off x="193616" y="1103846"/>
            <a:ext cx="8756421" cy="5075282"/>
          </a:xfrm>
        </p:spPr>
        <p:txBody>
          <a:bodyPr/>
          <a:lstStyle/>
          <a:p>
            <a:r>
              <a:rPr lang="en-US" dirty="0"/>
              <a:t>IES is very attractive to professionals; its membership has constantly increased since 2013 at an annual rate 3%-5</a:t>
            </a:r>
            <a:r>
              <a:rPr lang="en-US" dirty="0" smtClean="0"/>
              <a:t>%.</a:t>
            </a:r>
          </a:p>
          <a:p>
            <a:r>
              <a:rPr lang="en-US" dirty="0"/>
              <a:t>The number of Chapters has recently increased, reaching now 60</a:t>
            </a:r>
            <a:r>
              <a:rPr lang="en-US" dirty="0" smtClean="0"/>
              <a:t>:</a:t>
            </a:r>
          </a:p>
          <a:p>
            <a:pPr lvl="1">
              <a:buFont typeface="Wingdings" panose="05000000000000000000" pitchFamily="2" charset="2"/>
              <a:buChar char="v"/>
            </a:pPr>
            <a:r>
              <a:rPr lang="en-US" dirty="0" smtClean="0"/>
              <a:t>Europe</a:t>
            </a:r>
            <a:r>
              <a:rPr lang="en-US" dirty="0"/>
              <a:t>, Africa, Middle East, Russia: </a:t>
            </a:r>
            <a:r>
              <a:rPr lang="en-US" dirty="0" smtClean="0"/>
              <a:t>28</a:t>
            </a:r>
          </a:p>
          <a:p>
            <a:pPr lvl="1">
              <a:buFont typeface="Wingdings" panose="05000000000000000000" pitchFamily="2" charset="2"/>
              <a:buChar char="v"/>
            </a:pPr>
            <a:r>
              <a:rPr lang="en-US" dirty="0" smtClean="0"/>
              <a:t>Asia</a:t>
            </a:r>
            <a:r>
              <a:rPr lang="en-US" dirty="0"/>
              <a:t>, Australia: </a:t>
            </a:r>
            <a:r>
              <a:rPr lang="en-US" dirty="0" smtClean="0"/>
              <a:t>14</a:t>
            </a:r>
          </a:p>
          <a:p>
            <a:pPr lvl="1">
              <a:buFont typeface="Wingdings" panose="05000000000000000000" pitchFamily="2" charset="2"/>
              <a:buChar char="v"/>
            </a:pPr>
            <a:r>
              <a:rPr lang="en-US" dirty="0" smtClean="0"/>
              <a:t>North </a:t>
            </a:r>
            <a:r>
              <a:rPr lang="en-US" dirty="0"/>
              <a:t>America: </a:t>
            </a:r>
            <a:r>
              <a:rPr lang="en-US" dirty="0" smtClean="0"/>
              <a:t>12</a:t>
            </a:r>
          </a:p>
          <a:p>
            <a:pPr lvl="1">
              <a:buFont typeface="Wingdings" panose="05000000000000000000" pitchFamily="2" charset="2"/>
              <a:buChar char="v"/>
            </a:pPr>
            <a:r>
              <a:rPr lang="en-US" dirty="0" smtClean="0"/>
              <a:t>South </a:t>
            </a:r>
            <a:r>
              <a:rPr lang="en-US" dirty="0"/>
              <a:t>America: </a:t>
            </a:r>
            <a:r>
              <a:rPr lang="en-US" dirty="0" smtClean="0"/>
              <a:t>6</a:t>
            </a:r>
          </a:p>
          <a:p>
            <a:r>
              <a:rPr lang="en-US" dirty="0"/>
              <a:t>Typical Chapter activities: technical events/seminars, host Distinguished Lecturer presentations, industry visits, life skills events /younger member activities, specialist symposia</a:t>
            </a:r>
            <a:r>
              <a:rPr lang="en-US" dirty="0" smtClean="0"/>
              <a:t>.</a:t>
            </a:r>
          </a:p>
          <a:p>
            <a:r>
              <a:rPr lang="en-US" dirty="0"/>
              <a:t>To form a new Chapter, or for other membership initiatives, contact</a:t>
            </a:r>
            <a:r>
              <a:rPr lang="en-US" dirty="0" smtClean="0"/>
              <a:t>:</a:t>
            </a:r>
          </a:p>
          <a:p>
            <a:pPr lvl="1">
              <a:buFont typeface="Wingdings" panose="05000000000000000000" pitchFamily="2" charset="2"/>
              <a:buChar char="v"/>
            </a:pPr>
            <a:r>
              <a:rPr lang="en-US" dirty="0">
                <a:solidFill>
                  <a:srgbClr val="000000"/>
                </a:solidFill>
              </a:rPr>
              <a:t>VP Membership activities, Prof. Yousef Ibrahim (</a:t>
            </a:r>
            <a:r>
              <a:rPr lang="en-US" dirty="0" smtClean="0">
                <a:solidFill>
                  <a:srgbClr val="000000"/>
                </a:solidFill>
                <a:hlinkClick r:id="rId3"/>
              </a:rPr>
              <a:t>vp-membership@ieee-ies.org</a:t>
            </a:r>
            <a:r>
              <a:rPr lang="en-US" dirty="0" smtClean="0">
                <a:solidFill>
                  <a:srgbClr val="000000"/>
                </a:solidFill>
              </a:rPr>
              <a:t>)</a:t>
            </a:r>
          </a:p>
          <a:p>
            <a:pPr lvl="1">
              <a:buFont typeface="Wingdings" panose="05000000000000000000" pitchFamily="2" charset="2"/>
              <a:buChar char="v"/>
            </a:pPr>
            <a:r>
              <a:rPr lang="en-US" dirty="0">
                <a:solidFill>
                  <a:srgbClr val="000000"/>
                </a:solidFill>
              </a:rPr>
              <a:t>IES Membership Champion, Dr. Kim-Fung Tsang (</a:t>
            </a:r>
            <a:r>
              <a:rPr lang="en-US" dirty="0" smtClean="0">
                <a:solidFill>
                  <a:srgbClr val="000000"/>
                </a:solidFill>
                <a:hlinkClick r:id="rId4"/>
              </a:rPr>
              <a:t>ee330015@cityu.edu.hk</a:t>
            </a:r>
            <a:r>
              <a:rPr lang="en-US" dirty="0" smtClean="0">
                <a:solidFill>
                  <a:srgbClr val="000000"/>
                </a:solidFill>
              </a:rPr>
              <a:t>)</a:t>
            </a:r>
            <a:endParaRPr lang="en-US" dirty="0"/>
          </a:p>
          <a:p>
            <a:r>
              <a:rPr lang="en-US" dirty="0"/>
              <a:t> Guidance for Chapter formation: </a:t>
            </a:r>
            <a:r>
              <a:rPr lang="en-US" sz="1600" dirty="0">
                <a:hlinkClick r:id="rId5"/>
              </a:rPr>
              <a:t>http://</a:t>
            </a:r>
            <a:r>
              <a:rPr lang="en-US" sz="1600" dirty="0" smtClean="0">
                <a:hlinkClick r:id="rId5"/>
              </a:rPr>
              <a:t>www.ieee.org/societies_communities/geo_activities/chapters/creating_a_chapter.html</a:t>
            </a:r>
            <a:endParaRPr lang="en-US" sz="1600" dirty="0" smtClean="0"/>
          </a:p>
        </p:txBody>
      </p:sp>
    </p:spTree>
    <p:extLst>
      <p:ext uri="{BB962C8B-B14F-4D97-AF65-F5344CB8AC3E}">
        <p14:creationId xmlns:p14="http://schemas.microsoft.com/office/powerpoint/2010/main" val="1305941002"/>
      </p:ext>
    </p:extLst>
  </p:cSld>
  <p:clrMapOvr>
    <a:masterClrMapping/>
  </p:clrMapOvr>
  <p:transition spd="slow">
    <p:push/>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10"/>
          <p:cNvSpPr txBox="1">
            <a:spLocks noGrp="1"/>
          </p:cNvSpPr>
          <p:nvPr>
            <p:ph type="ctrTitle"/>
          </p:nvPr>
        </p:nvSpPr>
        <p:spPr>
          <a:xfrm>
            <a:off x="322924" y="306804"/>
            <a:ext cx="8419381" cy="521507"/>
          </a:xfrm>
          <a:prstGeom prst="rect">
            <a:avLst/>
          </a:prstGeom>
          <a:noFill/>
          <a:ln>
            <a:noFill/>
          </a:ln>
        </p:spPr>
        <p:txBody>
          <a:bodyPr spcFirstLastPara="1" wrap="square" lIns="91425" tIns="91425" rIns="91425" bIns="91425" anchor="t" anchorCtr="0">
            <a:noAutofit/>
          </a:bodyPr>
          <a:lstStyle/>
          <a:p>
            <a:pPr marL="0" marR="0" lvl="0" indent="0" algn="l" rtl="0">
              <a:lnSpc>
                <a:spcPct val="90000"/>
              </a:lnSpc>
              <a:spcBef>
                <a:spcPts val="0"/>
              </a:spcBef>
              <a:spcAft>
                <a:spcPts val="0"/>
              </a:spcAft>
              <a:buClr>
                <a:srgbClr val="0066A1"/>
              </a:buClr>
              <a:buSzPts val="3400"/>
              <a:buFont typeface="Calibri"/>
              <a:buNone/>
            </a:pPr>
            <a:r>
              <a:rPr lang="en" dirty="0"/>
              <a:t>IES </a:t>
            </a:r>
            <a:r>
              <a:rPr lang="en" dirty="0" smtClean="0"/>
              <a:t>Pubications</a:t>
            </a:r>
            <a:endParaRPr dirty="0"/>
          </a:p>
        </p:txBody>
      </p:sp>
      <p:sp>
        <p:nvSpPr>
          <p:cNvPr id="86" name="Google Shape;86;p10"/>
          <p:cNvSpPr txBox="1">
            <a:spLocks noGrp="1"/>
          </p:cNvSpPr>
          <p:nvPr>
            <p:ph type="body" idx="1"/>
          </p:nvPr>
        </p:nvSpPr>
        <p:spPr>
          <a:xfrm>
            <a:off x="239796" y="845226"/>
            <a:ext cx="8756421" cy="5610991"/>
          </a:xfrm>
          <a:prstGeom prst="rect">
            <a:avLst/>
          </a:prstGeom>
          <a:noFill/>
          <a:ln>
            <a:noFill/>
          </a:ln>
        </p:spPr>
        <p:txBody>
          <a:bodyPr spcFirstLastPara="1" wrap="square" lIns="91425" tIns="91425" rIns="91425" bIns="91425" anchor="t" anchorCtr="0">
            <a:noAutofit/>
          </a:bodyPr>
          <a:lstStyle/>
          <a:p>
            <a:pPr marL="76200" lvl="0" indent="0">
              <a:spcBef>
                <a:spcPts val="0"/>
              </a:spcBef>
              <a:buNone/>
            </a:pPr>
            <a:r>
              <a:rPr lang="en-US" sz="2400" dirty="0"/>
              <a:t>IES sponsors/cosponsors several peer-reviewed </a:t>
            </a:r>
            <a:r>
              <a:rPr lang="en-US" sz="2400" dirty="0" smtClean="0"/>
              <a:t>journals ranked </a:t>
            </a:r>
            <a:r>
              <a:rPr lang="en-US" sz="2400" dirty="0"/>
              <a:t>at the top level in electrical and </a:t>
            </a:r>
            <a:r>
              <a:rPr lang="en-US" sz="2400" dirty="0" smtClean="0"/>
              <a:t>electronic engineering areas</a:t>
            </a:r>
            <a:endParaRPr sz="2400" dirty="0"/>
          </a:p>
          <a:p>
            <a:pPr lvl="0" indent="-381000"/>
            <a:r>
              <a:rPr lang="en-US" sz="2400" dirty="0"/>
              <a:t>IEEE Industrial Electronics </a:t>
            </a:r>
            <a:r>
              <a:rPr lang="en-US" sz="2400" dirty="0" smtClean="0"/>
              <a:t>Magazine</a:t>
            </a:r>
            <a:endParaRPr sz="2400" dirty="0"/>
          </a:p>
          <a:p>
            <a:pPr lvl="0" indent="-381000"/>
            <a:r>
              <a:rPr lang="en-US" sz="2400" dirty="0"/>
              <a:t>IEEE Transactions on Industrial </a:t>
            </a:r>
            <a:r>
              <a:rPr lang="en-US" sz="2400" dirty="0" smtClean="0"/>
              <a:t>Electronics</a:t>
            </a:r>
            <a:endParaRPr sz="2400" dirty="0"/>
          </a:p>
          <a:p>
            <a:pPr lvl="0" indent="-381000"/>
            <a:r>
              <a:rPr lang="en-US" sz="2400" dirty="0"/>
              <a:t>IEEE Transactions on Industrial </a:t>
            </a:r>
            <a:r>
              <a:rPr lang="en-US" sz="2400" dirty="0" smtClean="0"/>
              <a:t>Informatics</a:t>
            </a:r>
            <a:r>
              <a:rPr lang="en" sz="2400" dirty="0" smtClean="0"/>
              <a:t> </a:t>
            </a:r>
            <a:endParaRPr sz="2400" dirty="0"/>
          </a:p>
          <a:p>
            <a:pPr lvl="0" indent="-381000"/>
            <a:r>
              <a:rPr lang="en-US" sz="2400" dirty="0"/>
              <a:t>IEEE/ASME Transactions on </a:t>
            </a:r>
            <a:r>
              <a:rPr lang="en-US" sz="2400" dirty="0" smtClean="0"/>
              <a:t>Mechatronics</a:t>
            </a:r>
          </a:p>
          <a:p>
            <a:pPr lvl="0" indent="-381000"/>
            <a:r>
              <a:rPr lang="en" sz="2400" dirty="0" smtClean="0"/>
              <a:t>Starting in 2020, IES sponsors two new journals</a:t>
            </a:r>
          </a:p>
          <a:p>
            <a:pPr lvl="1" indent="-381000">
              <a:buFont typeface="Wingdings" panose="05000000000000000000" pitchFamily="2" charset="2"/>
              <a:buChar char="v"/>
            </a:pPr>
            <a:r>
              <a:rPr lang="en" sz="2200" dirty="0" smtClean="0"/>
              <a:t>IEEE Opean Journal of the Industrial Electronics Society (OJIES). </a:t>
            </a:r>
            <a:r>
              <a:rPr lang="en-US" sz="2200" dirty="0" smtClean="0">
                <a:hlinkClick r:id="rId3"/>
              </a:rPr>
              <a:t>http</a:t>
            </a:r>
            <a:r>
              <a:rPr lang="en-US" sz="2200" dirty="0">
                <a:hlinkClick r:id="rId3"/>
              </a:rPr>
              <a:t>://</a:t>
            </a:r>
            <a:r>
              <a:rPr lang="en-US" sz="2200" dirty="0" smtClean="0">
                <a:hlinkClick r:id="rId3"/>
              </a:rPr>
              <a:t>www.ieee-ies.org/pubs/ojies</a:t>
            </a:r>
            <a:endParaRPr lang="en-US" sz="2200" dirty="0" smtClean="0"/>
          </a:p>
          <a:p>
            <a:pPr lvl="1" indent="-381000">
              <a:buFont typeface="Wingdings" panose="05000000000000000000" pitchFamily="2" charset="2"/>
              <a:buChar char="v"/>
            </a:pPr>
            <a:r>
              <a:rPr lang="de-DE" sz="2200" dirty="0" smtClean="0"/>
              <a:t>IEEE </a:t>
            </a:r>
            <a:r>
              <a:rPr lang="en-US" sz="2200" dirty="0"/>
              <a:t>Journal of Emerging and Selected Topics in Industrial </a:t>
            </a:r>
            <a:r>
              <a:rPr lang="en-US" sz="2200" dirty="0" smtClean="0"/>
              <a:t>Electronics. </a:t>
            </a:r>
            <a:r>
              <a:rPr lang="en-US" sz="2200" dirty="0">
                <a:hlinkClick r:id="rId4"/>
              </a:rPr>
              <a:t>http://</a:t>
            </a:r>
            <a:r>
              <a:rPr lang="en-US" sz="2200" dirty="0" smtClean="0">
                <a:hlinkClick r:id="rId4"/>
              </a:rPr>
              <a:t>www.ieee-ies.org/pubs/jestie</a:t>
            </a:r>
            <a:endParaRPr lang="en" sz="2200" dirty="0" smtClean="0"/>
          </a:p>
          <a:p>
            <a:pPr marL="76200" indent="0">
              <a:buNone/>
            </a:pPr>
            <a:r>
              <a:rPr lang="en-US" dirty="0"/>
              <a:t>Several other journals on micromechanical systems, sensors, nanotechnology, image processing, sustainable energy and smart grid technologies, as well as the IES free on-line publications: “the IE Technology News (</a:t>
            </a:r>
            <a:r>
              <a:rPr lang="en-US" dirty="0" err="1"/>
              <a:t>ITeN</a:t>
            </a:r>
            <a:r>
              <a:rPr lang="en-US" dirty="0"/>
              <a:t>)” and “the Industrial Electronics Technology Transfer News (IETTN)”.</a:t>
            </a:r>
            <a:endParaRPr dirty="0"/>
          </a:p>
          <a:p>
            <a:pPr marL="457200" marR="0" lvl="0" indent="-304800" algn="l" rtl="0">
              <a:lnSpc>
                <a:spcPct val="90000"/>
              </a:lnSpc>
              <a:spcBef>
                <a:spcPts val="1000"/>
              </a:spcBef>
              <a:spcAft>
                <a:spcPts val="0"/>
              </a:spcAft>
              <a:buClr>
                <a:srgbClr val="0066A1"/>
              </a:buClr>
              <a:buSzPts val="1200"/>
              <a:buFont typeface="Merriweather Sans"/>
              <a:buNone/>
            </a:pPr>
            <a:endParaRPr sz="2400" dirty="0"/>
          </a:p>
        </p:txBody>
      </p:sp>
    </p:spTree>
  </p:cSld>
  <p:clrMapOvr>
    <a:masterClrMapping/>
  </p:clrMapOvr>
  <p:transition spd="slow">
    <p:push/>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11"/>
          <p:cNvSpPr txBox="1">
            <a:spLocks noGrp="1"/>
          </p:cNvSpPr>
          <p:nvPr>
            <p:ph type="ctrTitle"/>
          </p:nvPr>
        </p:nvSpPr>
        <p:spPr>
          <a:xfrm>
            <a:off x="304451" y="473057"/>
            <a:ext cx="8419381" cy="521507"/>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066A1"/>
              </a:buClr>
              <a:buSzPts val="3060"/>
              <a:buFont typeface="Calibri"/>
              <a:buNone/>
            </a:pPr>
            <a:r>
              <a:rPr lang="en" sz="3060" dirty="0" smtClean="0"/>
              <a:t>IES Conferences</a:t>
            </a:r>
            <a:endParaRPr sz="3060" b="1" i="0" u="none" strike="noStrike" cap="none" dirty="0">
              <a:solidFill>
                <a:srgbClr val="0066A1"/>
              </a:solidFill>
              <a:latin typeface="Calibri"/>
              <a:ea typeface="Calibri"/>
              <a:cs typeface="Calibri"/>
              <a:sym typeface="Calibri"/>
            </a:endParaRPr>
          </a:p>
        </p:txBody>
      </p:sp>
      <p:sp>
        <p:nvSpPr>
          <p:cNvPr id="92" name="Google Shape;92;p11"/>
          <p:cNvSpPr txBox="1">
            <a:spLocks noGrp="1"/>
          </p:cNvSpPr>
          <p:nvPr>
            <p:ph type="body" idx="1"/>
          </p:nvPr>
        </p:nvSpPr>
        <p:spPr>
          <a:xfrm>
            <a:off x="285978" y="1013037"/>
            <a:ext cx="8737949" cy="4882551"/>
          </a:xfrm>
          <a:prstGeom prst="rect">
            <a:avLst/>
          </a:prstGeom>
          <a:noFill/>
          <a:ln>
            <a:noFill/>
          </a:ln>
        </p:spPr>
        <p:txBody>
          <a:bodyPr spcFirstLastPara="1" wrap="square" lIns="91425" tIns="45700" rIns="91425" bIns="45700" anchor="t" anchorCtr="0">
            <a:noAutofit/>
          </a:bodyPr>
          <a:lstStyle/>
          <a:p>
            <a:pPr lvl="0" indent="-457200">
              <a:spcBef>
                <a:spcPts val="1200"/>
              </a:spcBef>
            </a:pPr>
            <a:r>
              <a:rPr lang="en-US" sz="2400" dirty="0"/>
              <a:t>Fully peer-reviewed content, indexed in IEEE </a:t>
            </a:r>
            <a:r>
              <a:rPr lang="en-US" sz="2400" dirty="0" err="1"/>
              <a:t>Xplore</a:t>
            </a:r>
            <a:r>
              <a:rPr lang="en-US" sz="2400" dirty="0"/>
              <a:t>, Conference Proceedings Citation Index – Science (CPCI-S) and EI </a:t>
            </a:r>
            <a:r>
              <a:rPr lang="en-US" sz="2400" dirty="0" err="1" smtClean="0"/>
              <a:t>Compendex</a:t>
            </a:r>
            <a:endParaRPr lang="en-US" sz="2400" dirty="0" smtClean="0"/>
          </a:p>
          <a:p>
            <a:pPr lvl="0" indent="-457200">
              <a:spcBef>
                <a:spcPts val="1200"/>
              </a:spcBef>
            </a:pPr>
            <a:r>
              <a:rPr lang="en-US" sz="2400" dirty="0"/>
              <a:t>7 sponsored conferences cover the full spectrum of Society </a:t>
            </a:r>
            <a:r>
              <a:rPr lang="en-US" sz="2400" dirty="0" smtClean="0"/>
              <a:t>interests</a:t>
            </a:r>
          </a:p>
          <a:p>
            <a:pPr lvl="0" indent="-457200">
              <a:spcBef>
                <a:spcPts val="1200"/>
              </a:spcBef>
            </a:pPr>
            <a:r>
              <a:rPr lang="en-US" sz="2400" dirty="0"/>
              <a:t>5 sponsored focused </a:t>
            </a:r>
            <a:r>
              <a:rPr lang="en-US" sz="2400" dirty="0" smtClean="0"/>
              <a:t>workshops</a:t>
            </a:r>
          </a:p>
          <a:p>
            <a:pPr lvl="0" indent="-457200">
              <a:spcBef>
                <a:spcPts val="1200"/>
              </a:spcBef>
            </a:pPr>
            <a:r>
              <a:rPr lang="en-US" sz="2400" dirty="0"/>
              <a:t>4 co-sponsored conferences in robotics and energy conversion </a:t>
            </a:r>
            <a:r>
              <a:rPr lang="en-US" sz="2400" dirty="0" smtClean="0"/>
              <a:t>fields</a:t>
            </a:r>
          </a:p>
          <a:p>
            <a:pPr lvl="0" indent="-457200">
              <a:spcBef>
                <a:spcPts val="1200"/>
              </a:spcBef>
            </a:pPr>
            <a:r>
              <a:rPr lang="en-US" sz="2400" dirty="0"/>
              <a:t>20+ technically co-sponsored </a:t>
            </a:r>
            <a:r>
              <a:rPr lang="en-US" sz="2400" dirty="0" smtClean="0"/>
              <a:t>events</a:t>
            </a:r>
          </a:p>
          <a:p>
            <a:pPr lvl="0" indent="-457200">
              <a:spcBef>
                <a:spcPts val="1200"/>
              </a:spcBef>
            </a:pPr>
            <a:r>
              <a:rPr lang="en-US" sz="2400" dirty="0"/>
              <a:t>Industry </a:t>
            </a:r>
            <a:r>
              <a:rPr lang="en-US" sz="2400" dirty="0" smtClean="0"/>
              <a:t>Forum</a:t>
            </a:r>
          </a:p>
          <a:p>
            <a:pPr lvl="0" indent="-457200">
              <a:spcBef>
                <a:spcPts val="1200"/>
              </a:spcBef>
            </a:pPr>
            <a:r>
              <a:rPr lang="en-US" sz="2400" dirty="0" smtClean="0"/>
              <a:t>Student </a:t>
            </a:r>
            <a:r>
              <a:rPr lang="en-US" sz="2400" dirty="0"/>
              <a:t>&amp; Young Professional Forum</a:t>
            </a:r>
            <a:endParaRPr lang="de-DE" sz="2400" b="1" i="0" u="none" strike="noStrike" cap="none" dirty="0">
              <a:solidFill>
                <a:schemeClr val="dk1"/>
              </a:solidFill>
              <a:latin typeface="Calibri"/>
              <a:ea typeface="Calibri"/>
              <a:cs typeface="Calibri"/>
              <a:sym typeface="Calibri"/>
            </a:endParaRPr>
          </a:p>
          <a:p>
            <a:pPr lvl="0" indent="-457200">
              <a:spcBef>
                <a:spcPts val="0"/>
              </a:spcBef>
            </a:pPr>
            <a:endParaRPr lang="de-DE" sz="2400" b="1" dirty="0" smtClean="0"/>
          </a:p>
          <a:p>
            <a:pPr lvl="0" indent="-457200">
              <a:spcBef>
                <a:spcPts val="0"/>
              </a:spcBef>
            </a:pPr>
            <a:r>
              <a:rPr lang="en-US" sz="2400" dirty="0"/>
              <a:t>Event calendar at: </a:t>
            </a:r>
            <a:r>
              <a:rPr lang="en-US" sz="2400" dirty="0">
                <a:hlinkClick r:id="rId3"/>
              </a:rPr>
              <a:t>http://</a:t>
            </a:r>
            <a:r>
              <a:rPr lang="en-US" sz="2400" dirty="0" smtClean="0">
                <a:hlinkClick r:id="rId3"/>
              </a:rPr>
              <a:t>ieee-ies.org/conferences/</a:t>
            </a:r>
            <a:endParaRPr lang="en-US" sz="2400" dirty="0" smtClean="0"/>
          </a:p>
        </p:txBody>
      </p:sp>
    </p:spTree>
  </p:cSld>
  <p:clrMapOvr>
    <a:masterClrMapping/>
  </p:clrMapOvr>
  <p:transition spd="slow">
    <p:push/>
  </p:transition>
  <p:timing>
    <p:tnLst>
      <p:par>
        <p:cTn id="1" dur="indefinite" restart="never" nodeType="tmRoot"/>
      </p:par>
    </p:tnLst>
  </p:timing>
</p:sld>
</file>

<file path=ppt/theme/theme1.xml><?xml version="1.0" encoding="utf-8"?>
<a:theme xmlns:a="http://schemas.openxmlformats.org/drawingml/2006/main" name="Title Slides">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ntent Slides">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1704</Words>
  <Application>Microsoft Office PowerPoint</Application>
  <PresentationFormat>Bildschirmpräsentation (4:3)</PresentationFormat>
  <Paragraphs>176</Paragraphs>
  <Slides>25</Slides>
  <Notes>23</Notes>
  <HiddenSlides>0</HiddenSlides>
  <MMClips>0</MMClips>
  <ScaleCrop>false</ScaleCrop>
  <HeadingPairs>
    <vt:vector size="6" baseType="variant">
      <vt:variant>
        <vt:lpstr>Verwendete Schriftarten</vt:lpstr>
      </vt:variant>
      <vt:variant>
        <vt:i4>5</vt:i4>
      </vt:variant>
      <vt:variant>
        <vt:lpstr>Design</vt:lpstr>
      </vt:variant>
      <vt:variant>
        <vt:i4>2</vt:i4>
      </vt:variant>
      <vt:variant>
        <vt:lpstr>Folientitel</vt:lpstr>
      </vt:variant>
      <vt:variant>
        <vt:i4>25</vt:i4>
      </vt:variant>
    </vt:vector>
  </HeadingPairs>
  <TitlesOfParts>
    <vt:vector size="32" baseType="lpstr">
      <vt:lpstr>Arial</vt:lpstr>
      <vt:lpstr>Calibri</vt:lpstr>
      <vt:lpstr>Merriweather Sans</vt:lpstr>
      <vt:lpstr>Noto Sans Symbols</vt:lpstr>
      <vt:lpstr>Wingdings</vt:lpstr>
      <vt:lpstr>Title Slides</vt:lpstr>
      <vt:lpstr>Content Slides</vt:lpstr>
      <vt:lpstr>PowerPoint-Präsentation</vt:lpstr>
      <vt:lpstr>PowerPoint-Präsentation</vt:lpstr>
      <vt:lpstr>IES Constitution</vt:lpstr>
      <vt:lpstr>Technical Activities</vt:lpstr>
      <vt:lpstr>Membership Activities</vt:lpstr>
      <vt:lpstr>Membership Activities - offers</vt:lpstr>
      <vt:lpstr>Membership Activities - Chapters</vt:lpstr>
      <vt:lpstr>IES Pubications</vt:lpstr>
      <vt:lpstr>IES Conferences</vt:lpstr>
      <vt:lpstr>IES Officers for 2020</vt:lpstr>
      <vt:lpstr>PowerPoint-Präsentation</vt:lpstr>
      <vt:lpstr>PowerPoint-Präsentation</vt:lpstr>
      <vt:lpstr>PowerPoint-Präsentation</vt:lpstr>
      <vt:lpstr>PowerPoint-Präsentation</vt:lpstr>
      <vt:lpstr>PowerPoint-Präsentation</vt:lpstr>
      <vt:lpstr>A Strategic / Technical Initiative Proposal</vt:lpstr>
      <vt:lpstr>Roadmap Initiative Proposal   Engineering Systems of Cyber-Physical Systems    (ESoCPS)</vt:lpstr>
      <vt:lpstr>Systems Engineering: Evolving Technologies</vt:lpstr>
      <vt:lpstr>Engineering SoS Principles and Key Research and Innovation Aspects related to SoS</vt:lpstr>
      <vt:lpstr>Engineering SoCPS</vt:lpstr>
      <vt:lpstr>IEEE Example Activities so far</vt:lpstr>
      <vt:lpstr>PowerPoint-Präsentation</vt:lpstr>
      <vt:lpstr>Proposal Summary</vt:lpstr>
      <vt:lpstr>Motion(s)</vt:lpstr>
      <vt:lpstr>Thank you for  your Attention!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Engineering Systems of Cyber-Physical Systems (ESoCPS)</dc:title>
  <dc:creator>colombo</dc:creator>
  <cp:lastModifiedBy>Windows User</cp:lastModifiedBy>
  <cp:revision>43</cp:revision>
  <dcterms:modified xsi:type="dcterms:W3CDTF">2020-04-16T11:32:16Z</dcterms:modified>
</cp:coreProperties>
</file>