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sldIdLst>
    <p:sldId id="256" r:id="rId5"/>
    <p:sldId id="268" r:id="rId6"/>
    <p:sldId id="271" r:id="rId7"/>
    <p:sldId id="267" r:id="rId8"/>
    <p:sldId id="270" r:id="rId9"/>
    <p:sldId id="27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C393EE-9E35-4C43-80F4-DDF54AE49404}" v="19" dt="2020-08-28T10:57:02.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737" autoAdjust="0"/>
  </p:normalViewPr>
  <p:slideViewPr>
    <p:cSldViewPr snapToGrid="0">
      <p:cViewPr>
        <p:scale>
          <a:sx n="78" d="100"/>
          <a:sy n="78" d="100"/>
        </p:scale>
        <p:origin x="96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Andi Stoica" userId="b73e52bdf0355e89" providerId="LiveId" clId="{D1C393EE-9E35-4C43-80F4-DDF54AE49404}"/>
    <pc:docChg chg="undo custSel addSld delSld modSld">
      <pc:chgData name="Adrian Andi Stoica" userId="b73e52bdf0355e89" providerId="LiveId" clId="{D1C393EE-9E35-4C43-80F4-DDF54AE49404}" dt="2020-08-28T10:57:02.476" v="603" actId="403"/>
      <pc:docMkLst>
        <pc:docMk/>
      </pc:docMkLst>
      <pc:sldChg chg="delSp modSp mod">
        <pc:chgData name="Adrian Andi Stoica" userId="b73e52bdf0355e89" providerId="LiveId" clId="{D1C393EE-9E35-4C43-80F4-DDF54AE49404}" dt="2020-08-28T10:43:45.866" v="439"/>
        <pc:sldMkLst>
          <pc:docMk/>
          <pc:sldMk cId="2163387485" sldId="256"/>
        </pc:sldMkLst>
        <pc:spChg chg="mod">
          <ac:chgData name="Adrian Andi Stoica" userId="b73e52bdf0355e89" providerId="LiveId" clId="{D1C393EE-9E35-4C43-80F4-DDF54AE49404}" dt="2020-08-28T10:43:31.284" v="437" actId="1076"/>
          <ac:spMkLst>
            <pc:docMk/>
            <pc:sldMk cId="2163387485" sldId="256"/>
            <ac:spMk id="2" creationId="{194A131C-F095-48E5-8B44-E138AD540F6F}"/>
          </ac:spMkLst>
        </pc:spChg>
        <pc:spChg chg="mod">
          <ac:chgData name="Adrian Andi Stoica" userId="b73e52bdf0355e89" providerId="LiveId" clId="{D1C393EE-9E35-4C43-80F4-DDF54AE49404}" dt="2020-08-28T10:43:45.866" v="439"/>
          <ac:spMkLst>
            <pc:docMk/>
            <pc:sldMk cId="2163387485" sldId="256"/>
            <ac:spMk id="3" creationId="{7E1FB642-C925-470D-A2D9-02A0B8114332}"/>
          </ac:spMkLst>
        </pc:spChg>
        <pc:picChg chg="del">
          <ac:chgData name="Adrian Andi Stoica" userId="b73e52bdf0355e89" providerId="LiveId" clId="{D1C393EE-9E35-4C43-80F4-DDF54AE49404}" dt="2020-08-28T10:19:19.749" v="0" actId="478"/>
          <ac:picMkLst>
            <pc:docMk/>
            <pc:sldMk cId="2163387485" sldId="256"/>
            <ac:picMk id="8" creationId="{02849F2F-9C8F-4C15-995D-5E431D32B12D}"/>
          </ac:picMkLst>
        </pc:picChg>
      </pc:sldChg>
      <pc:sldChg chg="del">
        <pc:chgData name="Adrian Andi Stoica" userId="b73e52bdf0355e89" providerId="LiveId" clId="{D1C393EE-9E35-4C43-80F4-DDF54AE49404}" dt="2020-08-28T10:29:57.134" v="398" actId="47"/>
        <pc:sldMkLst>
          <pc:docMk/>
          <pc:sldMk cId="228049260" sldId="259"/>
        </pc:sldMkLst>
      </pc:sldChg>
      <pc:sldChg chg="addSp delSp del mod">
        <pc:chgData name="Adrian Andi Stoica" userId="b73e52bdf0355e89" providerId="LiveId" clId="{D1C393EE-9E35-4C43-80F4-DDF54AE49404}" dt="2020-08-28T10:28:22.053" v="174" actId="47"/>
        <pc:sldMkLst>
          <pc:docMk/>
          <pc:sldMk cId="3173688145" sldId="260"/>
        </pc:sldMkLst>
        <pc:picChg chg="add del">
          <ac:chgData name="Adrian Andi Stoica" userId="b73e52bdf0355e89" providerId="LiveId" clId="{D1C393EE-9E35-4C43-80F4-DDF54AE49404}" dt="2020-08-28T10:20:20.846" v="51" actId="478"/>
          <ac:picMkLst>
            <pc:docMk/>
            <pc:sldMk cId="3173688145" sldId="260"/>
            <ac:picMk id="12" creationId="{6663C1C0-9167-4ED2-96CC-210E758E19A3}"/>
          </ac:picMkLst>
        </pc:picChg>
      </pc:sldChg>
      <pc:sldChg chg="del">
        <pc:chgData name="Adrian Andi Stoica" userId="b73e52bdf0355e89" providerId="LiveId" clId="{D1C393EE-9E35-4C43-80F4-DDF54AE49404}" dt="2020-08-28T10:29:57.134" v="398" actId="47"/>
        <pc:sldMkLst>
          <pc:docMk/>
          <pc:sldMk cId="277772214" sldId="262"/>
        </pc:sldMkLst>
      </pc:sldChg>
      <pc:sldChg chg="del">
        <pc:chgData name="Adrian Andi Stoica" userId="b73e52bdf0355e89" providerId="LiveId" clId="{D1C393EE-9E35-4C43-80F4-DDF54AE49404}" dt="2020-08-28T10:29:57.134" v="398" actId="47"/>
        <pc:sldMkLst>
          <pc:docMk/>
          <pc:sldMk cId="3603934045" sldId="263"/>
        </pc:sldMkLst>
      </pc:sldChg>
      <pc:sldChg chg="del">
        <pc:chgData name="Adrian Andi Stoica" userId="b73e52bdf0355e89" providerId="LiveId" clId="{D1C393EE-9E35-4C43-80F4-DDF54AE49404}" dt="2020-08-28T10:29:57.134" v="398" actId="47"/>
        <pc:sldMkLst>
          <pc:docMk/>
          <pc:sldMk cId="2745892965" sldId="264"/>
        </pc:sldMkLst>
      </pc:sldChg>
      <pc:sldChg chg="del">
        <pc:chgData name="Adrian Andi Stoica" userId="b73e52bdf0355e89" providerId="LiveId" clId="{D1C393EE-9E35-4C43-80F4-DDF54AE49404}" dt="2020-08-28T10:29:57.134" v="398" actId="47"/>
        <pc:sldMkLst>
          <pc:docMk/>
          <pc:sldMk cId="1930107875" sldId="265"/>
        </pc:sldMkLst>
      </pc:sldChg>
      <pc:sldChg chg="del">
        <pc:chgData name="Adrian Andi Stoica" userId="b73e52bdf0355e89" providerId="LiveId" clId="{D1C393EE-9E35-4C43-80F4-DDF54AE49404}" dt="2020-08-28T10:29:57.134" v="398" actId="47"/>
        <pc:sldMkLst>
          <pc:docMk/>
          <pc:sldMk cId="598949577" sldId="266"/>
        </pc:sldMkLst>
      </pc:sldChg>
      <pc:sldChg chg="addSp delSp modSp mod modNotesTx">
        <pc:chgData name="Adrian Andi Stoica" userId="b73e52bdf0355e89" providerId="LiveId" clId="{D1C393EE-9E35-4C43-80F4-DDF54AE49404}" dt="2020-08-28T10:26:27.935" v="168" actId="1076"/>
        <pc:sldMkLst>
          <pc:docMk/>
          <pc:sldMk cId="4054697095" sldId="267"/>
        </pc:sldMkLst>
        <pc:spChg chg="mod">
          <ac:chgData name="Adrian Andi Stoica" userId="b73e52bdf0355e89" providerId="LiveId" clId="{D1C393EE-9E35-4C43-80F4-DDF54AE49404}" dt="2020-08-28T10:23:56.257" v="97" actId="1076"/>
          <ac:spMkLst>
            <pc:docMk/>
            <pc:sldMk cId="4054697095" sldId="267"/>
            <ac:spMk id="2" creationId="{5BAB76B3-D2D7-4587-8C49-BE97BC3F7749}"/>
          </ac:spMkLst>
        </pc:spChg>
        <pc:spChg chg="add mod">
          <ac:chgData name="Adrian Andi Stoica" userId="b73e52bdf0355e89" providerId="LiveId" clId="{D1C393EE-9E35-4C43-80F4-DDF54AE49404}" dt="2020-08-28T10:26:27.935" v="168" actId="1076"/>
          <ac:spMkLst>
            <pc:docMk/>
            <pc:sldMk cId="4054697095" sldId="267"/>
            <ac:spMk id="6" creationId="{0BA43634-9642-4B6D-B190-3243B291734F}"/>
          </ac:spMkLst>
        </pc:spChg>
        <pc:picChg chg="del">
          <ac:chgData name="Adrian Andi Stoica" userId="b73e52bdf0355e89" providerId="LiveId" clId="{D1C393EE-9E35-4C43-80F4-DDF54AE49404}" dt="2020-08-28T10:20:26.645" v="52" actId="478"/>
          <ac:picMkLst>
            <pc:docMk/>
            <pc:sldMk cId="4054697095" sldId="267"/>
            <ac:picMk id="8" creationId="{6DCF94BA-2EC0-4725-BD45-C7FA42D75D4B}"/>
          </ac:picMkLst>
        </pc:picChg>
      </pc:sldChg>
      <pc:sldChg chg="modSp mod">
        <pc:chgData name="Adrian Andi Stoica" userId="b73e52bdf0355e89" providerId="LiveId" clId="{D1C393EE-9E35-4C43-80F4-DDF54AE49404}" dt="2020-08-28T10:47:19.260" v="469" actId="20577"/>
        <pc:sldMkLst>
          <pc:docMk/>
          <pc:sldMk cId="3757992626" sldId="268"/>
        </pc:sldMkLst>
        <pc:spChg chg="mod">
          <ac:chgData name="Adrian Andi Stoica" userId="b73e52bdf0355e89" providerId="LiveId" clId="{D1C393EE-9E35-4C43-80F4-DDF54AE49404}" dt="2020-08-28T10:47:19.260" v="469" actId="20577"/>
          <ac:spMkLst>
            <pc:docMk/>
            <pc:sldMk cId="3757992626" sldId="268"/>
            <ac:spMk id="2" creationId="{5BAB76B3-D2D7-4587-8C49-BE97BC3F7749}"/>
          </ac:spMkLst>
        </pc:spChg>
        <pc:spChg chg="mod">
          <ac:chgData name="Adrian Andi Stoica" userId="b73e52bdf0355e89" providerId="LiveId" clId="{D1C393EE-9E35-4C43-80F4-DDF54AE49404}" dt="2020-08-28T10:47:03.240" v="458" actId="255"/>
          <ac:spMkLst>
            <pc:docMk/>
            <pc:sldMk cId="3757992626" sldId="268"/>
            <ac:spMk id="3" creationId="{53D64487-F266-4BB0-894C-BF4C0B081A7E}"/>
          </ac:spMkLst>
        </pc:spChg>
      </pc:sldChg>
      <pc:sldChg chg="del">
        <pc:chgData name="Adrian Andi Stoica" userId="b73e52bdf0355e89" providerId="LiveId" clId="{D1C393EE-9E35-4C43-80F4-DDF54AE49404}" dt="2020-08-28T10:29:57.134" v="398" actId="47"/>
        <pc:sldMkLst>
          <pc:docMk/>
          <pc:sldMk cId="315435636" sldId="269"/>
        </pc:sldMkLst>
      </pc:sldChg>
      <pc:sldChg chg="modSp add mod">
        <pc:chgData name="Adrian Andi Stoica" userId="b73e52bdf0355e89" providerId="LiveId" clId="{D1C393EE-9E35-4C43-80F4-DDF54AE49404}" dt="2020-08-28T10:27:06.366" v="173" actId="207"/>
        <pc:sldMkLst>
          <pc:docMk/>
          <pc:sldMk cId="391456680" sldId="270"/>
        </pc:sldMkLst>
        <pc:spChg chg="mod">
          <ac:chgData name="Adrian Andi Stoica" userId="b73e52bdf0355e89" providerId="LiveId" clId="{D1C393EE-9E35-4C43-80F4-DDF54AE49404}" dt="2020-08-28T10:26:43.049" v="171" actId="404"/>
          <ac:spMkLst>
            <pc:docMk/>
            <pc:sldMk cId="391456680" sldId="270"/>
            <ac:spMk id="2" creationId="{5BAB76B3-D2D7-4587-8C49-BE97BC3F7749}"/>
          </ac:spMkLst>
        </pc:spChg>
        <pc:spChg chg="mod">
          <ac:chgData name="Adrian Andi Stoica" userId="b73e52bdf0355e89" providerId="LiveId" clId="{D1C393EE-9E35-4C43-80F4-DDF54AE49404}" dt="2020-08-28T10:27:06.366" v="173" actId="207"/>
          <ac:spMkLst>
            <pc:docMk/>
            <pc:sldMk cId="391456680" sldId="270"/>
            <ac:spMk id="6" creationId="{0BA43634-9642-4B6D-B190-3243B291734F}"/>
          </ac:spMkLst>
        </pc:spChg>
      </pc:sldChg>
      <pc:sldChg chg="modSp add mod">
        <pc:chgData name="Adrian Andi Stoica" userId="b73e52bdf0355e89" providerId="LiveId" clId="{D1C393EE-9E35-4C43-80F4-DDF54AE49404}" dt="2020-08-28T10:51:00.501" v="524" actId="1076"/>
        <pc:sldMkLst>
          <pc:docMk/>
          <pc:sldMk cId="4217671247" sldId="271"/>
        </pc:sldMkLst>
        <pc:spChg chg="mod">
          <ac:chgData name="Adrian Andi Stoica" userId="b73e52bdf0355e89" providerId="LiveId" clId="{D1C393EE-9E35-4C43-80F4-DDF54AE49404}" dt="2020-08-28T10:47:40.247" v="474" actId="20577"/>
          <ac:spMkLst>
            <pc:docMk/>
            <pc:sldMk cId="4217671247" sldId="271"/>
            <ac:spMk id="2" creationId="{5BAB76B3-D2D7-4587-8C49-BE97BC3F7749}"/>
          </ac:spMkLst>
        </pc:spChg>
        <pc:spChg chg="mod">
          <ac:chgData name="Adrian Andi Stoica" userId="b73e52bdf0355e89" providerId="LiveId" clId="{D1C393EE-9E35-4C43-80F4-DDF54AE49404}" dt="2020-08-28T10:51:00.501" v="524" actId="1076"/>
          <ac:spMkLst>
            <pc:docMk/>
            <pc:sldMk cId="4217671247" sldId="271"/>
            <ac:spMk id="3" creationId="{53D64487-F266-4BB0-894C-BF4C0B081A7E}"/>
          </ac:spMkLst>
        </pc:spChg>
      </pc:sldChg>
      <pc:sldChg chg="addSp delSp modSp add mod modNotesTx">
        <pc:chgData name="Adrian Andi Stoica" userId="b73e52bdf0355e89" providerId="LiveId" clId="{D1C393EE-9E35-4C43-80F4-DDF54AE49404}" dt="2020-08-28T10:57:02.476" v="603" actId="403"/>
        <pc:sldMkLst>
          <pc:docMk/>
          <pc:sldMk cId="556722561" sldId="272"/>
        </pc:sldMkLst>
        <pc:spChg chg="mod">
          <ac:chgData name="Adrian Andi Stoica" userId="b73e52bdf0355e89" providerId="LiveId" clId="{D1C393EE-9E35-4C43-80F4-DDF54AE49404}" dt="2020-08-28T10:56:03.990" v="562" actId="1076"/>
          <ac:spMkLst>
            <pc:docMk/>
            <pc:sldMk cId="556722561" sldId="272"/>
            <ac:spMk id="2" creationId="{5BAB76B3-D2D7-4587-8C49-BE97BC3F7749}"/>
          </ac:spMkLst>
        </pc:spChg>
        <pc:spChg chg="add mod">
          <ac:chgData name="Adrian Andi Stoica" userId="b73e52bdf0355e89" providerId="LiveId" clId="{D1C393EE-9E35-4C43-80F4-DDF54AE49404}" dt="2020-08-28T10:57:02.476" v="603" actId="403"/>
          <ac:spMkLst>
            <pc:docMk/>
            <pc:sldMk cId="556722561" sldId="272"/>
            <ac:spMk id="3" creationId="{C9638A86-CB23-49A7-92C6-49E37528E5B9}"/>
          </ac:spMkLst>
        </pc:spChg>
        <pc:spChg chg="add">
          <ac:chgData name="Adrian Andi Stoica" userId="b73e52bdf0355e89" providerId="LiveId" clId="{D1C393EE-9E35-4C43-80F4-DDF54AE49404}" dt="2020-08-28T10:53:17.731" v="526"/>
          <ac:spMkLst>
            <pc:docMk/>
            <pc:sldMk cId="556722561" sldId="272"/>
            <ac:spMk id="5" creationId="{5B893231-D4CF-4336-8005-387F3B72F852}"/>
          </ac:spMkLst>
        </pc:spChg>
        <pc:spChg chg="mod">
          <ac:chgData name="Adrian Andi Stoica" userId="b73e52bdf0355e89" providerId="LiveId" clId="{D1C393EE-9E35-4C43-80F4-DDF54AE49404}" dt="2020-08-28T10:55:39.778" v="553" actId="1076"/>
          <ac:spMkLst>
            <pc:docMk/>
            <pc:sldMk cId="556722561" sldId="272"/>
            <ac:spMk id="6" creationId="{0BA43634-9642-4B6D-B190-3243B291734F}"/>
          </ac:spMkLst>
        </pc:spChg>
        <pc:spChg chg="add del mod">
          <ac:chgData name="Adrian Andi Stoica" userId="b73e52bdf0355e89" providerId="LiveId" clId="{D1C393EE-9E35-4C43-80F4-DDF54AE49404}" dt="2020-08-28T10:55:26.437" v="549" actId="478"/>
          <ac:spMkLst>
            <pc:docMk/>
            <pc:sldMk cId="556722561" sldId="272"/>
            <ac:spMk id="7" creationId="{290B2F5D-C9A4-475A-8736-FDB4468CAD5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A38F4-8068-4F25-82DE-016D28EE1A37}" type="datetimeFigureOut">
              <a:rPr lang="en-US" smtClean="0"/>
              <a:t>8/28/2020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8DFA6-ECDC-434E-AC46-3AA6B5607E35}" type="slidenum">
              <a:rPr lang="en-US" smtClean="0"/>
              <a:t>‹#›</a:t>
            </a:fld>
            <a:endParaRPr lang="en-US"/>
          </a:p>
        </p:txBody>
      </p:sp>
    </p:spTree>
    <p:extLst>
      <p:ext uri="{BB962C8B-B14F-4D97-AF65-F5344CB8AC3E}">
        <p14:creationId xmlns:p14="http://schemas.microsoft.com/office/powerpoint/2010/main" val="8077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rldefense.us/v3/__https:/www.nsf.gov/news/special_reports/announcements/082620.jsp__;!!PvBDto6Hs4WbVuu7!esGudPN3Y59rfq_o2zK58LTcnBUO5HL1cReJgBgVLumpp1AKWKZA0mYOEtIBrj34KfGqip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urldefense.us/v3/__https:/www.whitehouse.gov/wp-content/uploads/2017/12/Artificial-Intelligence-Quantum-Information-Science-R-D-Summary-August-2020.pdf__;!!PvBDto6Hs4WbVuu7!esGudPN3Y59rfq_o2zK58LTcnBUO5HL1cReJgBgVLumpp1AKWKZA0mYOEtIBrj34-jQmHpA$" TargetMode="External"/><Relationship Id="rId5" Type="http://schemas.openxmlformats.org/officeDocument/2006/relationships/hyperlink" Target="https://urldefense.us/v3/__https:/science.osti.gov/Initiatives/QIS__;!!PvBDto6Hs4WbVuu7!esGudPN3Y59rfq_o2zK58LTcnBUO5HL1cReJgBgVLumpp1AKWKZA0mYOEtIBrj346xvi_V4$" TargetMode="External"/><Relationship Id="rId4" Type="http://schemas.openxmlformats.org/officeDocument/2006/relationships/hyperlink" Target="https://urldefense.us/v3/__https:/www.nsf.gov/news/special_reports/announcements/072120.jsp__;!!PvBDto6Hs4WbVuu7!esGudPN3Y59rfq_o2zK58LTcnBUO5HL1cReJgBgVLumpp1AKWKZA0mYOEtIBrj34EiAcHF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8DFA6-ECDC-434E-AC46-3AA6B5607E35}" type="slidenum">
              <a:rPr lang="en-US" smtClean="0"/>
              <a:t>1</a:t>
            </a:fld>
            <a:endParaRPr lang="en-US"/>
          </a:p>
        </p:txBody>
      </p:sp>
    </p:spTree>
    <p:extLst>
      <p:ext uri="{BB962C8B-B14F-4D97-AF65-F5344CB8AC3E}">
        <p14:creationId xmlns:p14="http://schemas.microsoft.com/office/powerpoint/2010/main" val="134606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Draft Talking Points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National Artificial Intelligence Initiative Act of 2020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As Passed in H.R. 6395, FY21 National Defense Authorization Act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Comprehensive Legislation to Secure Long Term U.S. Leadership in AI Research, Innovation and Education and Training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Outlines a vision for U.S. leadership in AI encompassing research, innovation, education and workforce development and ethics.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Establishes a national initiative with government-wide collaboration and coordination.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Creates a national research and innovation strategy through the establishment of major AI institutes in every major agency and focused science programs in NIST, DoE and NSF.</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Fosters a broad based commitment to building AI skills from K-12 to undergraduate, graduate and workforce training programs.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Incorporates new research on and assessments of the ethics and societal impact of AI.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Courier New" panose="02070309020205020404" pitchFamily="49" charset="0"/>
              <a:buChar char="o"/>
            </a:pP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Incorporates the Eshoo/Portman bill to mobilize public and private collaboration to develop a national research cloud and ensure the long term competitiveness of U.S. computing and data infrastructure.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Highlights of the Legislation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Creates a Coordinated All of Government Focus on Advancing AI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Establishes a National AI Initiative Office in the White House Office of Science and Technology and a coordinating council to drive strategies and collaboration across 17 federal agencies. </a:t>
            </a:r>
          </a:p>
          <a:p>
            <a:pPr marL="45720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Creates a National AI Advisory Council bringing expertise from industry, government, community and academia to assess U.S. competitiveness in AI, identify critical research gaps and assess the impact of AI on society.</a:t>
            </a:r>
          </a:p>
          <a:p>
            <a:pPr marL="457200" marR="0">
              <a:lnSpc>
                <a:spcPct val="115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Establishes AI research and policy missions in the National Science Foundation, NIST and the Department of Energy focused on research, talent development, standards for trustworthy AI, and access to federal infrastructure.  </a:t>
            </a:r>
          </a:p>
          <a:p>
            <a:pPr marL="45720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Catalyzes Public/Private Collaboration to Create the Computing Research Infrastructure of the Future and Democratize AI R&amp;D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indent="-45720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Creates the National AI Research Resource Task Force is an essential first step toward the establishment of a national resource that would accelerate and strengthen AI research across the U.S. and give academic researchers the tools needed to advance artificial intelligence far into the future. </a:t>
            </a:r>
          </a:p>
          <a:p>
            <a:pPr marL="457200" marR="0" indent="-45720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The Task Force, which includes leaders from the federal government, academia, and industry, would investigate the feasibility of establishing and sustaining a national artificial intelligence research resource and propose a roadmap for how such a resource should be established and sustained.</a:t>
            </a:r>
          </a:p>
          <a:p>
            <a:pPr marL="457200" marR="0" indent="-45720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When realized, a National Research Cloud would democratize AI R&amp;D and elevate the ability of all colleges and universities to provide the research and teaching needed to maintain our competitiveness in AI. </a:t>
            </a:r>
          </a:p>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Establishes a Network of AI Institutes to Drive Innovation and Throughout the Nation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Act will empower NSF, DOE, the Department of Commerce, NASA and DOD to competitively award AI Institutes to focus on fundamental research and key mission related applications.  The Institutes would also support collaborative research across a wide range of institutions and with industry and develop innovation strategies to accelerate AI job and business growth. </a:t>
            </a: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Advances an Education and Workforce Strategy to Build a More Inclusive Talent Pipeline and Retrain American Workers for New Opportunities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legislation supports AI education programs from K-12 through post-secondary education.  Creative elements of the education strategy will accelerate the development deployment of technology enhanced learning tools and create new centers to focus on curricula and tool development to support workforce development and retraining.  The bill would also create a new national AI Fellowship program across the federal government. </a:t>
            </a:r>
          </a:p>
          <a:p>
            <a:pPr marL="0" marR="0">
              <a:lnSpc>
                <a:spcPct val="115000"/>
              </a:lnSpc>
              <a:spcBef>
                <a:spcPts val="0"/>
              </a:spcBef>
              <a:spcAft>
                <a:spcPts val="1000"/>
              </a:spcAft>
            </a:pPr>
            <a:r>
              <a:rPr lang="en-US" sz="1200" b="1" i="1" dirty="0">
                <a:effectLst/>
                <a:latin typeface="Times New Roman" panose="02020603050405020304" pitchFamily="18" charset="0"/>
                <a:ea typeface="Calibri" panose="020F0502020204030204" pitchFamily="34" charset="0"/>
                <a:cs typeface="Times New Roman" panose="02020603050405020304" pitchFamily="18" charset="0"/>
              </a:rPr>
              <a:t>Fosters a Concrete Policy Framework for Advancing Ethical AI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legislation supports research on ethical AI, requires the inclusion of ethics statements and assessments for AI applications and elevates the focus on AI ethics to the national advisory commission. </a:t>
            </a:r>
          </a:p>
          <a:p>
            <a:pPr marL="0" marR="0">
              <a:lnSpc>
                <a:spcPct val="115000"/>
              </a:lnSpc>
              <a:spcBef>
                <a:spcPts val="0"/>
              </a:spcBef>
              <a:spcAft>
                <a:spcPts val="10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F798DFA6-ECDC-434E-AC46-3AA6B5607E35}" type="slidenum">
              <a:rPr lang="en-US" smtClean="0"/>
              <a:t>4</a:t>
            </a:fld>
            <a:endParaRPr lang="en-US"/>
          </a:p>
        </p:txBody>
      </p:sp>
    </p:spTree>
    <p:extLst>
      <p:ext uri="{BB962C8B-B14F-4D97-AF65-F5344CB8AC3E}">
        <p14:creationId xmlns:p14="http://schemas.microsoft.com/office/powerpoint/2010/main" val="1438512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br>
              <a:rPr lang="en-U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Erica </a:t>
            </a:r>
            <a:r>
              <a:rPr lang="en-US" sz="1800" dirty="0" err="1">
                <a:solidFill>
                  <a:srgbClr val="000000"/>
                </a:solidFill>
                <a:effectLst/>
                <a:latin typeface="Garamond" panose="02020404030301010803" pitchFamily="18" charset="0"/>
                <a:ea typeface="Calibri" panose="020F0502020204030204" pitchFamily="34" charset="0"/>
              </a:rPr>
              <a:t>Wissolik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Sr. Program Manager, Government Relations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IEEE-USA</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2001 L St, NW, Suite 700</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Washington, DC 20036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Garamond" panose="02020404030301010803" pitchFamily="18" charset="0"/>
                <a:ea typeface="Calibri" panose="020F0502020204030204" pitchFamily="34" charset="0"/>
              </a:rPr>
              <a:t>(202) 530-8347</a:t>
            </a:r>
            <a:endParaRPr lang="en-US" sz="18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Forwarded message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From: </a:t>
            </a:r>
            <a:r>
              <a:rPr lang="en-US" sz="1800" b="1" dirty="0">
                <a:effectLst/>
                <a:latin typeface="Calibri" panose="020F0502020204030204" pitchFamily="34" charset="0"/>
                <a:ea typeface="Calibri" panose="020F0502020204030204" pitchFamily="34" charset="0"/>
              </a:rPr>
              <a:t>Hernandez, Elena R. EOP/OSTP</a:t>
            </a:r>
            <a:r>
              <a:rPr lang="en-US" sz="1800" dirty="0">
                <a:effectLst/>
                <a:latin typeface="Calibri" panose="020F0502020204030204" pitchFamily="34" charset="0"/>
                <a:ea typeface="Calibri" panose="020F0502020204030204" pitchFamily="34" charset="0"/>
              </a:rPr>
              <a:t> </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Date: Wed, Aug 26, 2020 at 9:01 AM</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Subject: NEWS | Trump Administration Announces $1 Billion in AI and Quantum Research Institutes Nationwide</a:t>
            </a:r>
          </a:p>
          <a:p>
            <a:pPr marL="0" marR="0">
              <a:spcBef>
                <a:spcPts val="0"/>
              </a:spcBef>
              <a:spcAft>
                <a:spcPts val="1200"/>
              </a:spcAft>
            </a:pPr>
            <a:r>
              <a:rPr lang="en-US" sz="1800" dirty="0">
                <a:effectLst/>
                <a:latin typeface="Calibri" panose="020F0502020204030204" pitchFamily="34" charset="0"/>
                <a:ea typeface="Calibri" panose="020F0502020204030204" pitchFamily="34" charset="0"/>
              </a:rPr>
              <a:t> </a:t>
            </a:r>
          </a:p>
          <a:p>
            <a:pPr marL="0" marR="0" algn="ctr">
              <a:spcBef>
                <a:spcPts val="0"/>
              </a:spcBef>
              <a:spcAft>
                <a:spcPts val="0"/>
              </a:spcAft>
            </a:pPr>
            <a:r>
              <a:rPr lang="en-US" sz="1800" dirty="0">
                <a:effectLst/>
                <a:latin typeface="Book Antiqua" panose="02040602050305030304" pitchFamily="18" charset="0"/>
                <a:ea typeface="Calibri" panose="020F0502020204030204" pitchFamily="34" charset="0"/>
              </a:rPr>
              <a:t>THE WHITE HOUSE</a:t>
            </a: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Book Antiqua" panose="02040602050305030304" pitchFamily="18" charset="0"/>
                <a:ea typeface="Calibri" panose="020F0502020204030204" pitchFamily="34" charset="0"/>
              </a:rPr>
              <a:t>Office of Science and Technology Policy </a:t>
            </a:r>
            <a:endParaRPr lang="en-US" sz="18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1800" dirty="0">
                <a:effectLst/>
                <a:latin typeface="Book Antiqua" panose="02040602050305030304" pitchFamily="18" charset="0"/>
                <a:ea typeface="Calibri" panose="020F0502020204030204" pitchFamily="34" charset="0"/>
              </a:rPr>
              <a:t>FOR IMMEDIATE RELEASE</a:t>
            </a:r>
            <a:br>
              <a:rPr lang="en-US" sz="1800" dirty="0">
                <a:effectLst/>
                <a:latin typeface="Book Antiqua" panose="02040602050305030304" pitchFamily="18" charset="0"/>
                <a:ea typeface="Calibri" panose="020F0502020204030204" pitchFamily="34" charset="0"/>
              </a:rPr>
            </a:br>
            <a:r>
              <a:rPr lang="en-US" sz="1800" dirty="0">
                <a:effectLst/>
                <a:latin typeface="Book Antiqua" panose="02040602050305030304" pitchFamily="18" charset="0"/>
                <a:ea typeface="Calibri" panose="020F0502020204030204" pitchFamily="34" charset="0"/>
              </a:rPr>
              <a:t>August 26, 2020</a:t>
            </a: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1200"/>
              </a:spcAft>
            </a:pPr>
            <a:r>
              <a:rPr lang="en-US" sz="1800" b="1" dirty="0">
                <a:effectLst/>
                <a:latin typeface="Book Antiqua" panose="02040602050305030304" pitchFamily="18" charset="0"/>
                <a:ea typeface="Calibri" panose="020F0502020204030204" pitchFamily="34" charset="0"/>
              </a:rPr>
              <a:t>NEWS | Trump Administration Announces $1 Billion in AI and Quantum Research Institutes Nationwide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Today, the White House Office of Science and Technology Policy, the National Science Foundation (NSF), and the U.S. Department of Energy (DOE) announced over $1 billion for the establishment of 12 new artificial intelligence (AI) and quantum information science (QIS) research institutes nationwide.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The $1 billion will go towards seven NSF-led AI Research Institutes and five DOE QIS Research Centers over five years, establishing a total of 12 multi-disciplinary and multi-institutional national hubs for research and workforce development in these critical emerging technologies. Together, the institutes will spur cutting edge innovation, support regional economic growth, and advance American leadership in these critical industries of the future.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“Today, the Trump Administration is making an unprecedented investment to strengthen American leadership in AI and quantum, and to ensure the Nation benefits from these emerging technologies. Built upon the uniquely American free market approach to technological advancement, these institutes will be world-class hubs for accelerating American innovation and building the 21</a:t>
            </a:r>
            <a:r>
              <a:rPr lang="en-US" sz="1800" baseline="30000" dirty="0">
                <a:effectLst/>
                <a:latin typeface="Book Antiqua" panose="02040602050305030304" pitchFamily="18" charset="0"/>
                <a:ea typeface="Calibri" panose="020F0502020204030204" pitchFamily="34" charset="0"/>
              </a:rPr>
              <a:t>st</a:t>
            </a:r>
            <a:r>
              <a:rPr lang="en-US" sz="1800" dirty="0">
                <a:effectLst/>
                <a:latin typeface="Book Antiqua" panose="02040602050305030304" pitchFamily="18" charset="0"/>
                <a:ea typeface="Calibri" panose="020F0502020204030204" pitchFamily="34" charset="0"/>
              </a:rPr>
              <a:t> century American workforce,” </a:t>
            </a:r>
            <a:r>
              <a:rPr lang="en-US" sz="1800" b="1" dirty="0">
                <a:effectLst/>
                <a:latin typeface="Book Antiqua" panose="02040602050305030304" pitchFamily="18" charset="0"/>
                <a:ea typeface="Calibri" panose="020F0502020204030204" pitchFamily="34" charset="0"/>
              </a:rPr>
              <a:t>said U.S. Chief Technology Officer Michael </a:t>
            </a:r>
            <a:r>
              <a:rPr lang="en-US" sz="1800" b="1" dirty="0" err="1">
                <a:effectLst/>
                <a:latin typeface="Book Antiqua" panose="02040602050305030304" pitchFamily="18" charset="0"/>
                <a:ea typeface="Calibri" panose="020F0502020204030204" pitchFamily="34" charset="0"/>
              </a:rPr>
              <a:t>Kratsios</a:t>
            </a:r>
            <a:r>
              <a:rPr lang="en-US" sz="1800" b="1" dirty="0">
                <a:effectLst/>
                <a:latin typeface="Book Antiqua" panose="0204060205030503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Book Antiqua" panose="02040602050305030304" pitchFamily="18" charset="0"/>
                <a:ea typeface="Calibri" panose="020F0502020204030204" pitchFamily="34" charset="0"/>
              </a:rPr>
              <a:t>“</a:t>
            </a:r>
            <a:r>
              <a:rPr lang="en-US" sz="1800" dirty="0">
                <a:effectLst/>
                <a:latin typeface="Book Antiqua" panose="02040602050305030304" pitchFamily="18" charset="0"/>
                <a:ea typeface="Calibri" panose="020F0502020204030204" pitchFamily="34" charset="0"/>
              </a:rPr>
              <a:t>Thanks to the leadership of President Trump, the United States is accomplishing yet another milestone in our efforts to strengthen research in AI and quantum. We are proud to announce that over $1 billion in funding will be geared towards that research, a defining achievement as we continue to shape and prepare this great Nation for excellence in the industries of the future,” </a:t>
            </a:r>
            <a:r>
              <a:rPr lang="en-US" sz="1800" b="1" dirty="0">
                <a:effectLst/>
                <a:latin typeface="Book Antiqua" panose="02040602050305030304" pitchFamily="18" charset="0"/>
                <a:ea typeface="Calibri" panose="020F0502020204030204" pitchFamily="34" charset="0"/>
              </a:rPr>
              <a:t>said Advisor to the President Ivanka Trump.</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“Today’s announcement captures the very best of our Nation’s innovation ecosystem. Through these institutes, the Federal government, private sector, and academia will come together to drive transformative AI and quantum breakthroughs. This is a significant achievement for the American people and the future of emerging technologies,” </a:t>
            </a:r>
            <a:r>
              <a:rPr lang="en-US" sz="1800" b="1" dirty="0">
                <a:effectLst/>
                <a:latin typeface="Book Antiqua" panose="02040602050305030304" pitchFamily="18" charset="0"/>
                <a:ea typeface="Calibri" panose="020F0502020204030204" pitchFamily="34" charset="0"/>
              </a:rPr>
              <a:t>said Chris Liddell, White House Deputy Chief of Staff.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“The Department of Energy is a staunch supporter of cutting edge research to advance quantum information science,” </a:t>
            </a:r>
            <a:r>
              <a:rPr lang="en-US" sz="1800" b="1" dirty="0">
                <a:effectLst/>
                <a:latin typeface="Book Antiqua" panose="02040602050305030304" pitchFamily="18" charset="0"/>
                <a:ea typeface="Calibri" panose="020F0502020204030204" pitchFamily="34" charset="0"/>
              </a:rPr>
              <a:t>said Secretary of Energy Dan </a:t>
            </a:r>
            <a:r>
              <a:rPr lang="en-US" sz="1800" b="1" dirty="0" err="1">
                <a:effectLst/>
                <a:latin typeface="Book Antiqua" panose="02040602050305030304" pitchFamily="18" charset="0"/>
                <a:ea typeface="Calibri" panose="020F0502020204030204" pitchFamily="34" charset="0"/>
              </a:rPr>
              <a:t>Brouillette</a:t>
            </a:r>
            <a:r>
              <a:rPr lang="en-US" sz="1800" dirty="0">
                <a:effectLst/>
                <a:latin typeface="Book Antiqua" panose="02040602050305030304" pitchFamily="18" charset="0"/>
                <a:ea typeface="Calibri" panose="020F0502020204030204" pitchFamily="34" charset="0"/>
              </a:rPr>
              <a:t>. “I am proud to lead an Agency committed to developing industries of the future by making investments today to accelerate American innovation.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”The Department of Energy is proud to be in partnership with a significant breadth of participants to support Quantum Information Science Centers around the country, and by allocating generous contributions from these participants we can continue to further scientific discovery through quantum technologies," </a:t>
            </a:r>
            <a:r>
              <a:rPr lang="en-US" sz="1800" b="1" dirty="0">
                <a:effectLst/>
                <a:latin typeface="Book Antiqua" panose="02040602050305030304" pitchFamily="18" charset="0"/>
                <a:ea typeface="Calibri" panose="020F0502020204030204" pitchFamily="34" charset="0"/>
              </a:rPr>
              <a:t>said DOE Under Secretary for Science Paul </a:t>
            </a:r>
            <a:r>
              <a:rPr lang="en-US" sz="1800" b="1" dirty="0" err="1">
                <a:effectLst/>
                <a:latin typeface="Book Antiqua" panose="02040602050305030304" pitchFamily="18" charset="0"/>
                <a:ea typeface="Calibri" panose="020F0502020204030204" pitchFamily="34" charset="0"/>
              </a:rPr>
              <a:t>Dabbar</a:t>
            </a:r>
            <a:r>
              <a:rPr lang="en-US" sz="1800" b="1" dirty="0">
                <a:effectLst/>
                <a:latin typeface="Book Antiqua" panose="0204060205030503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"Our nation continues to lead in the development of industries of the future, and these five centers will marshal the full strength of our National Laboratories, universities, and our public and private sector partnerships.”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1200"/>
              </a:spcAft>
            </a:pPr>
            <a:r>
              <a:rPr lang="en-US" sz="1800" dirty="0">
                <a:solidFill>
                  <a:srgbClr val="000000"/>
                </a:solidFill>
                <a:effectLst/>
                <a:latin typeface="Book Antiqua" panose="02040602050305030304" pitchFamily="18" charset="0"/>
                <a:ea typeface="Calibri" panose="020F0502020204030204" pitchFamily="34" charset="0"/>
              </a:rPr>
              <a:t>“NSF's long history of investment in AI research and workforce development paved the way for many of the breakthrough commercial technologies permeating and driving society today," </a:t>
            </a:r>
            <a:r>
              <a:rPr lang="en-US" sz="1800" b="1" dirty="0">
                <a:solidFill>
                  <a:srgbClr val="000000"/>
                </a:solidFill>
                <a:effectLst/>
                <a:latin typeface="Book Antiqua" panose="02040602050305030304" pitchFamily="18" charset="0"/>
                <a:ea typeface="Calibri" panose="020F0502020204030204" pitchFamily="34" charset="0"/>
              </a:rPr>
              <a:t>said NSF Director</a:t>
            </a:r>
            <a:r>
              <a:rPr lang="en-US" sz="1800" dirty="0">
                <a:solidFill>
                  <a:srgbClr val="000000"/>
                </a:solidFill>
                <a:effectLst/>
                <a:latin typeface="Book Antiqua" panose="02040602050305030304" pitchFamily="18" charset="0"/>
                <a:ea typeface="Calibri" panose="020F0502020204030204" pitchFamily="34" charset="0"/>
              </a:rPr>
              <a:t> </a:t>
            </a:r>
            <a:r>
              <a:rPr lang="en-US" sz="1800" b="1" dirty="0" err="1">
                <a:solidFill>
                  <a:srgbClr val="000000"/>
                </a:solidFill>
                <a:effectLst/>
                <a:latin typeface="Book Antiqua" panose="02040602050305030304" pitchFamily="18" charset="0"/>
                <a:ea typeface="Calibri" panose="020F0502020204030204" pitchFamily="34" charset="0"/>
              </a:rPr>
              <a:t>Sethuraman</a:t>
            </a:r>
            <a:r>
              <a:rPr lang="en-US" sz="1800" dirty="0">
                <a:solidFill>
                  <a:srgbClr val="000000"/>
                </a:solidFill>
                <a:effectLst/>
                <a:latin typeface="Book Antiqua" panose="02040602050305030304" pitchFamily="18" charset="0"/>
                <a:ea typeface="Calibri" panose="020F0502020204030204" pitchFamily="34" charset="0"/>
              </a:rPr>
              <a:t> </a:t>
            </a:r>
            <a:r>
              <a:rPr lang="en-US" sz="1800" b="1" dirty="0" err="1">
                <a:solidFill>
                  <a:srgbClr val="000000"/>
                </a:solidFill>
                <a:effectLst/>
                <a:latin typeface="Book Antiqua" panose="02040602050305030304" pitchFamily="18" charset="0"/>
                <a:ea typeface="Calibri" panose="020F0502020204030204" pitchFamily="34" charset="0"/>
              </a:rPr>
              <a:t>Panchanathan</a:t>
            </a:r>
            <a:r>
              <a:rPr lang="en-US" sz="1800" dirty="0">
                <a:solidFill>
                  <a:srgbClr val="000000"/>
                </a:solidFill>
                <a:effectLst/>
                <a:latin typeface="Book Antiqua" panose="02040602050305030304" pitchFamily="18" charset="0"/>
                <a:ea typeface="Calibri" panose="020F0502020204030204" pitchFamily="34" charset="0"/>
              </a:rPr>
              <a:t>. "NSF invests more than $500 million in AI research annually. We are supporting seven NSF-led AI Institutes this year, with more to follow, creating hubs for academia, industry, and government to collaborate on profound discoveries and develop new capabilities to advance American competitiveness for decades to come."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effectLst/>
                <a:latin typeface="Book Antiqua" panose="02040602050305030304" pitchFamily="18" charset="0"/>
                <a:ea typeface="Calibri" panose="020F0502020204030204" pitchFamily="34" charset="0"/>
              </a:rPr>
              <a:t>NSF-led AI Research Institutes</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The National Science Foundation and additional Federal partners, including the U.S. Department of Agriculture, are awarding $140 million for seven NSF-led AI Research Institutes over five years to accelerate a number of AI R&amp;D areas, such as machine-learning, synthetic manufacturing, precision agriculture, and forecasting prediction.</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The NSF-led AI Research Institutes will be hosted by universities across the country, including at the University of Oklahoma, Norman, University of Texas, Austin, University of Colorado, Boulder, University of Illinois at Urbana-Champaign, University of California, Davis, and the Massachusetts Institute of Technology.</a:t>
            </a:r>
            <a:r>
              <a:rPr lang="en-US" sz="1800" i="1" dirty="0">
                <a:effectLst/>
                <a:latin typeface="Book Antiqua" panose="02040602050305030304" pitchFamily="18" charset="0"/>
                <a:ea typeface="Calibri" panose="020F0502020204030204" pitchFamily="34" charset="0"/>
              </a:rPr>
              <a:t> </a:t>
            </a:r>
            <a:r>
              <a:rPr lang="en-US" sz="1800" i="1" u="sng" dirty="0">
                <a:solidFill>
                  <a:srgbClr val="0000FF"/>
                </a:solidFill>
                <a:effectLst/>
                <a:latin typeface="Book Antiqua" panose="02040602050305030304" pitchFamily="18" charset="0"/>
                <a:ea typeface="Calibri" panose="020F0502020204030204" pitchFamily="34" charset="0"/>
                <a:hlinkClick r:id="rId3"/>
              </a:rPr>
              <a:t>Click here for the full list of the NSF-led AI Institutes</a:t>
            </a:r>
            <a:r>
              <a:rPr lang="en-US" sz="1800" i="1" dirty="0">
                <a:effectLst/>
                <a:latin typeface="Book Antiqua" panose="02040602050305030304" pitchFamily="18"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NSF anticipates additional AI Research Institute awards in the coming years, with more than $300 million in total investment toward these national hubs expected by next summer.</a:t>
            </a:r>
            <a:endParaRPr lang="en-US" sz="1800" dirty="0">
              <a:effectLst/>
              <a:latin typeface="Calibri" panose="020F0502020204030204" pitchFamily="34" charset="0"/>
              <a:ea typeface="Calibri" panose="020F0502020204030204" pitchFamily="34" charset="0"/>
            </a:endParaRPr>
          </a:p>
          <a:p>
            <a:pPr marL="0" marR="0">
              <a:spcAft>
                <a:spcPts val="1200"/>
              </a:spcAft>
            </a:pPr>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This builds upon last month’s announcement of $75 million for three new </a:t>
            </a:r>
            <a:r>
              <a:rPr lang="en-US" sz="1800" u="sng" dirty="0">
                <a:solidFill>
                  <a:srgbClr val="0000FF"/>
                </a:solidFill>
                <a:effectLst/>
                <a:latin typeface="Book Antiqua" panose="02040602050305030304" pitchFamily="18" charset="0"/>
                <a:ea typeface="Calibri" panose="020F0502020204030204" pitchFamily="34" charset="0"/>
                <a:hlinkClick r:id="rId4"/>
              </a:rPr>
              <a:t>Quantum Leap Challenges Institutes</a:t>
            </a:r>
            <a:r>
              <a:rPr lang="en-US" sz="1800" dirty="0">
                <a:effectLst/>
                <a:latin typeface="Book Antiqua" panose="02040602050305030304" pitchFamily="18" charset="0"/>
                <a:ea typeface="Calibri" panose="020F0502020204030204" pitchFamily="34" charset="0"/>
              </a:rPr>
              <a:t> awarded by NSF.</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effectLst/>
                <a:latin typeface="Book Antiqua" panose="02040602050305030304" pitchFamily="18" charset="0"/>
                <a:ea typeface="Calibri" panose="020F0502020204030204" pitchFamily="34" charset="0"/>
              </a:rPr>
              <a:t>DOE Quantum Research Centers</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To establish the QIS Research Centers, the Department of Energy is announcing up to $625 million over five years to DOE’s Argonne, Brookhaven, Fermi, Oak Ridge and Lawrence Berkeley National Laboratories. Each QIS Center incorporates a collaborative research team spanning multiple scientific and engineering disciplines and multiple institutions.  </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This award was met with $340 million in contributions from the private sector and academia.</a:t>
            </a:r>
            <a:endParaRPr lang="en-US" sz="1800" dirty="0">
              <a:effectLst/>
              <a:latin typeface="Calibri" panose="020F0502020204030204" pitchFamily="34" charset="0"/>
              <a:ea typeface="Calibri" panose="020F0502020204030204" pitchFamily="34" charset="0"/>
            </a:endParaRPr>
          </a:p>
          <a:p>
            <a:pPr marL="0" marR="0"/>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The centers will focus on a range of key QIS research topics including quantum networking, sensing, computing, and materials manufacturing</a:t>
            </a:r>
            <a:r>
              <a:rPr lang="en-US" sz="1800" i="1" dirty="0">
                <a:effectLst/>
                <a:latin typeface="Book Antiqua" panose="02040602050305030304" pitchFamily="18" charset="0"/>
                <a:ea typeface="Calibri" panose="020F0502020204030204" pitchFamily="34" charset="0"/>
              </a:rPr>
              <a:t>. </a:t>
            </a:r>
            <a:r>
              <a:rPr lang="en-US" sz="1800" i="1" u="sng" dirty="0">
                <a:solidFill>
                  <a:srgbClr val="0000FF"/>
                </a:solidFill>
                <a:effectLst/>
                <a:latin typeface="Book Antiqua" panose="02040602050305030304" pitchFamily="18" charset="0"/>
                <a:ea typeface="Calibri" panose="020F0502020204030204" pitchFamily="34" charset="0"/>
                <a:hlinkClick r:id="rId5"/>
              </a:rPr>
              <a:t>Click here for the full list of DOE’s QIS Centers.</a:t>
            </a:r>
            <a:r>
              <a:rPr lang="en-US" sz="1800"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Aft>
                <a:spcPts val="1200"/>
              </a:spcAft>
            </a:pPr>
            <a:r>
              <a:rPr lang="en-US" sz="1800" dirty="0">
                <a:effectLst/>
                <a:latin typeface="Symbol" panose="05050102010706020507" pitchFamily="18" charset="2"/>
                <a:ea typeface="Calibri" panose="020F0502020204030204" pitchFamily="34" charset="0"/>
              </a:rPr>
              <a:t>·</a:t>
            </a:r>
            <a:r>
              <a:rPr lang="en-US" sz="1800" dirty="0">
                <a:effectLst/>
                <a:latin typeface="Times New Roman" panose="02020603050405020304" pitchFamily="18" charset="0"/>
                <a:ea typeface="Calibri" panose="020F0502020204030204" pitchFamily="34" charset="0"/>
              </a:rPr>
              <a:t>         </a:t>
            </a:r>
            <a:r>
              <a:rPr lang="en-US" sz="1800" dirty="0">
                <a:effectLst/>
                <a:latin typeface="Book Antiqua" panose="02040602050305030304" pitchFamily="18" charset="0"/>
                <a:ea typeface="Calibri" panose="020F0502020204030204" pitchFamily="34" charset="0"/>
              </a:rPr>
              <a:t>The National Quantum Initiative Act, bipartisan legislation signed by President Trump in 2018, called for the creation of research centers nationwide to accelerate foundational QIS research and development.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Earlier this year, President Trump committed to doubling investment in AI and QIS research and development over two years. Click </a:t>
            </a:r>
            <a:r>
              <a:rPr lang="en-US" sz="1800" u="sng" dirty="0">
                <a:solidFill>
                  <a:srgbClr val="0000FF"/>
                </a:solidFill>
                <a:effectLst/>
                <a:latin typeface="Book Antiqua" panose="02040602050305030304" pitchFamily="18" charset="0"/>
                <a:ea typeface="Calibri" panose="020F0502020204030204" pitchFamily="34" charset="0"/>
                <a:hlinkClick r:id="rId6"/>
              </a:rPr>
              <a:t>here</a:t>
            </a:r>
            <a:r>
              <a:rPr lang="en-US" sz="1800" dirty="0">
                <a:effectLst/>
                <a:latin typeface="Book Antiqua" panose="02040602050305030304" pitchFamily="18" charset="0"/>
                <a:ea typeface="Calibri" panose="020F0502020204030204" pitchFamily="34" charset="0"/>
              </a:rPr>
              <a:t> to view the latest report illustrating the Administration’s progress in delivering on this request.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Book Antiqua" panose="02040602050305030304"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 # #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F798DFA6-ECDC-434E-AC46-3AA6B5607E35}" type="slidenum">
              <a:rPr lang="en-US" smtClean="0"/>
              <a:t>6</a:t>
            </a:fld>
            <a:endParaRPr lang="en-US"/>
          </a:p>
        </p:txBody>
      </p:sp>
    </p:spTree>
    <p:extLst>
      <p:ext uri="{BB962C8B-B14F-4D97-AF65-F5344CB8AC3E}">
        <p14:creationId xmlns:p14="http://schemas.microsoft.com/office/powerpoint/2010/main" val="23324186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17457" y="6159501"/>
            <a:ext cx="9144000" cy="698500"/>
          </a:xfrm>
          <a:prstGeom prst="rect">
            <a:avLst/>
          </a:prstGeom>
        </p:spPr>
      </p:pic>
      <p:pic>
        <p:nvPicPr>
          <p:cNvPr id="25" name="Picture 24">
            <a:extLst>
              <a:ext uri="{FF2B5EF4-FFF2-40B4-BE49-F238E27FC236}">
                <a16:creationId xmlns:a16="http://schemas.microsoft.com/office/drawing/2014/main" id="{D98F30F1-E6D7-48A7-ABFD-5D9AF5D164E6}"/>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5"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40712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4" name="Content Placeholder 3"/>
          <p:cNvSpPr>
            <a:spLocks noGrp="1"/>
          </p:cNvSpPr>
          <p:nvPr>
            <p:ph sz="half" idx="2" hasCustomPrompt="1"/>
          </p:nvPr>
        </p:nvSpPr>
        <p:spPr>
          <a:xfrm>
            <a:off x="4629150" y="3792803"/>
            <a:ext cx="3886200" cy="1825573"/>
          </a:xfrm>
        </p:spPr>
        <p:txBody>
          <a:bodyPr/>
          <a:lstStyle>
            <a:lvl1pPr marL="0" indent="0">
              <a:buNone/>
              <a:defRPr sz="1200" i="1"/>
            </a:lvl1pPr>
          </a:lstStyle>
          <a:p>
            <a:pPr lvl="0"/>
            <a:r>
              <a:rPr lang="en-US" dirty="0"/>
              <a:t>Insert Object</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p:cNvSpPr>
            <a:spLocks noGrp="1"/>
          </p:cNvSpPr>
          <p:nvPr>
            <p:ph sz="half" idx="14" hasCustomPrompt="1"/>
          </p:nvPr>
        </p:nvSpPr>
        <p:spPr>
          <a:xfrm>
            <a:off x="4629150" y="1825627"/>
            <a:ext cx="3886200" cy="1825573"/>
          </a:xfrm>
        </p:spPr>
        <p:txBody>
          <a:bodyPr/>
          <a:lstStyle>
            <a:lvl1pPr marL="0" indent="0">
              <a:buNone/>
              <a:defRPr sz="1200" i="1"/>
            </a:lvl1pPr>
          </a:lstStyle>
          <a:p>
            <a:pPr lvl="0"/>
            <a:r>
              <a:rPr lang="en-US" dirty="0"/>
              <a:t>Insert Object</a:t>
            </a:r>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10"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5514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a:t>
            </a:r>
          </a:p>
        </p:txBody>
      </p:sp>
      <p:sp>
        <p:nvSpPr>
          <p:cNvPr id="16" name="Slide Number Placeholder 15"/>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628650" y="1815899"/>
            <a:ext cx="3886200" cy="3802265"/>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4629150" y="2837469"/>
            <a:ext cx="3886200" cy="2780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4629150" y="1825627"/>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2" name="Slide Number Placeholder 1"/>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1" name="Content Placeholder 3"/>
          <p:cNvSpPr>
            <a:spLocks noGrp="1"/>
          </p:cNvSpPr>
          <p:nvPr>
            <p:ph sz="half" idx="2" hasCustomPrompt="1"/>
          </p:nvPr>
        </p:nvSpPr>
        <p:spPr>
          <a:xfrm>
            <a:off x="4629150" y="3807095"/>
            <a:ext cx="3886200" cy="1811281"/>
          </a:xfrm>
        </p:spPr>
        <p:txBody>
          <a:bodyPr/>
          <a:lstStyle>
            <a:lvl1pPr marL="0" indent="0">
              <a:buNone/>
              <a:defRPr sz="1200" i="1"/>
            </a:lvl1pPr>
          </a:lstStyle>
          <a:p>
            <a:pPr lvl="0"/>
            <a:r>
              <a:rPr lang="en-US" dirty="0"/>
              <a:t>Insert Object</a:t>
            </a:r>
          </a:p>
        </p:txBody>
      </p:sp>
      <p:sp>
        <p:nvSpPr>
          <p:cNvPr id="13" name="Text Placeholder 13"/>
          <p:cNvSpPr>
            <a:spLocks noGrp="1"/>
          </p:cNvSpPr>
          <p:nvPr>
            <p:ph type="body" sz="quarter" idx="13"/>
          </p:nvPr>
        </p:nvSpPr>
        <p:spPr>
          <a:xfrm>
            <a:off x="628650" y="1825627"/>
            <a:ext cx="3886200" cy="1833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half" idx="14" hasCustomPrompt="1"/>
          </p:nvPr>
        </p:nvSpPr>
        <p:spPr>
          <a:xfrm>
            <a:off x="4629150" y="1847707"/>
            <a:ext cx="3886200" cy="1811281"/>
          </a:xfrm>
        </p:spPr>
        <p:txBody>
          <a:bodyPr/>
          <a:lstStyle>
            <a:lvl1pPr marL="0" indent="0">
              <a:buNone/>
              <a:defRPr sz="1200" i="1"/>
            </a:lvl1pPr>
          </a:lstStyle>
          <a:p>
            <a:pPr lvl="0"/>
            <a:r>
              <a:rPr lang="en-US" dirty="0"/>
              <a:t>Insert Object</a:t>
            </a:r>
          </a:p>
        </p:txBody>
      </p:sp>
      <p:sp>
        <p:nvSpPr>
          <p:cNvPr id="16" name="Content Placeholder 3"/>
          <p:cNvSpPr>
            <a:spLocks noGrp="1"/>
          </p:cNvSpPr>
          <p:nvPr>
            <p:ph sz="half" idx="15" hasCustomPrompt="1"/>
          </p:nvPr>
        </p:nvSpPr>
        <p:spPr>
          <a:xfrm>
            <a:off x="628650" y="3807095"/>
            <a:ext cx="3886200" cy="1811281"/>
          </a:xfrm>
        </p:spPr>
        <p:txBody>
          <a:bodyPr/>
          <a:lstStyle>
            <a:lvl1pPr marL="0" indent="0">
              <a:buNone/>
              <a:defRPr sz="1200" i="1"/>
            </a:lvl1pPr>
          </a:lstStyle>
          <a:p>
            <a:pPr lvl="0"/>
            <a:r>
              <a:rPr lang="en-US" dirty="0"/>
              <a:t>Insert Object</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9"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1" y="1825625"/>
            <a:ext cx="3019523"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able Placeholder 8"/>
          <p:cNvSpPr>
            <a:spLocks noGrp="1"/>
          </p:cNvSpPr>
          <p:nvPr>
            <p:ph type="tbl" sz="quarter" idx="14" hasCustomPrompt="1"/>
          </p:nvPr>
        </p:nvSpPr>
        <p:spPr>
          <a:xfrm>
            <a:off x="3789576" y="1825625"/>
            <a:ext cx="4725775" cy="3792538"/>
          </a:xfrm>
        </p:spPr>
        <p:txBody>
          <a:bodyPr>
            <a:normAutofit/>
          </a:bodyPr>
          <a:lstStyle>
            <a:lvl1pPr marL="0" indent="0">
              <a:buNone/>
              <a:defRPr sz="1200" i="1"/>
            </a:lvl1pPr>
          </a:lstStyle>
          <a:p>
            <a:pPr lvl="0"/>
            <a:r>
              <a:rPr lang="en-US" dirty="0"/>
              <a:t>Insert Object</a:t>
            </a:r>
          </a:p>
        </p:txBody>
      </p:sp>
      <p:sp>
        <p:nvSpPr>
          <p:cNvPr id="10" name="Slide Number Placeholder 9"/>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407724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88818"/>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sp>
        <p:nvSpPr>
          <p:cNvPr id="3" name="Picture Placeholder 2"/>
          <p:cNvSpPr>
            <a:spLocks noGrp="1"/>
          </p:cNvSpPr>
          <p:nvPr>
            <p:ph type="pic" sz="quarter" idx="15" hasCustomPrompt="1"/>
          </p:nvPr>
        </p:nvSpPr>
        <p:spPr>
          <a:xfrm>
            <a:off x="628650" y="1825627"/>
            <a:ext cx="3886200" cy="2963191"/>
          </a:xfrm>
        </p:spPr>
        <p:txBody>
          <a:bodyPr>
            <a:normAutofit/>
          </a:bodyPr>
          <a:lstStyle>
            <a:lvl1pPr marL="0" indent="0">
              <a:buNone/>
              <a:defRPr sz="1200" i="1" baseline="0"/>
            </a:lvl1pPr>
          </a:lstStyle>
          <a:p>
            <a:r>
              <a:rPr lang="en-US" dirty="0"/>
              <a:t>Insert Photo</a:t>
            </a:r>
          </a:p>
        </p:txBody>
      </p:sp>
      <p:sp>
        <p:nvSpPr>
          <p:cNvPr id="4" name="Slide Number Placeholder 3"/>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2837467"/>
            <a:ext cx="7886700" cy="21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7"/>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ea</a:t>
            </a:r>
            <a:r>
              <a:rPr lang="en-US" dirty="0"/>
              <a:t> </a:t>
            </a:r>
            <a:r>
              <a:rPr lang="en-US" dirty="0" err="1"/>
              <a:t>consequat</a:t>
            </a:r>
            <a:r>
              <a:rPr lang="en-US" dirty="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4006393"/>
            <a:ext cx="3886200" cy="16117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1825626"/>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r>
              <a:rPr lang="en-US" dirty="0" err="1"/>
              <a:t>Duis</a:t>
            </a:r>
            <a:r>
              <a:rPr lang="en-US" dirty="0"/>
              <a:t>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a:t>
            </a:r>
            <a:r>
              <a:rPr lang="en-US" dirty="0" err="1"/>
              <a:t>sunt</a:t>
            </a:r>
            <a:r>
              <a:rPr lang="en-US" dirty="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8313" y="6159500"/>
            <a:ext cx="9144000" cy="6985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4"/>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7"/>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8"/>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9" name="Picture 18">
            <a:extLst>
              <a:ext uri="{FF2B5EF4-FFF2-40B4-BE49-F238E27FC236}">
                <a16:creationId xmlns:a16="http://schemas.microsoft.com/office/drawing/2014/main" id="{8C7B3F3F-2431-40C0-BE14-99863075C7D8}"/>
              </a:ext>
            </a:extLst>
          </p:cNvPr>
          <p:cNvPicPr>
            <a:picLocks noChangeAspect="1"/>
          </p:cNvPicPr>
          <p:nvPr userDrawn="1"/>
        </p:nvPicPr>
        <p:blipFill>
          <a:blip r:embed="rId10"/>
          <a:srcRect/>
          <a:stretch/>
        </p:blipFill>
        <p:spPr>
          <a:xfrm>
            <a:off x="628650" y="5853560"/>
            <a:ext cx="746066" cy="65519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a:t>Topic</a:t>
            </a:r>
          </a:p>
        </p:txBody>
      </p:sp>
      <p:sp>
        <p:nvSpPr>
          <p:cNvPr id="13" name="Text Placeholder 13"/>
          <p:cNvSpPr>
            <a:spLocks noGrp="1"/>
          </p:cNvSpPr>
          <p:nvPr>
            <p:ph type="body" sz="quarter" idx="13"/>
          </p:nvPr>
        </p:nvSpPr>
        <p:spPr>
          <a:xfrm>
            <a:off x="628650" y="1825626"/>
            <a:ext cx="4970872" cy="2887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4" hasCustomPrompt="1"/>
          </p:nvPr>
        </p:nvSpPr>
        <p:spPr>
          <a:xfrm>
            <a:off x="628650" y="4713403"/>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a:t>
            </a:r>
          </a:p>
        </p:txBody>
      </p:sp>
      <p:sp>
        <p:nvSpPr>
          <p:cNvPr id="3" name="Picture Placeholder 2"/>
          <p:cNvSpPr>
            <a:spLocks noGrp="1"/>
          </p:cNvSpPr>
          <p:nvPr>
            <p:ph type="pic" sz="quarter" idx="15" hasCustomPrompt="1"/>
          </p:nvPr>
        </p:nvSpPr>
        <p:spPr>
          <a:xfrm>
            <a:off x="5712643" y="1825624"/>
            <a:ext cx="2802707" cy="3792539"/>
          </a:xfrm>
        </p:spPr>
        <p:txBody>
          <a:bodyPr>
            <a:normAutofit/>
          </a:bodyPr>
          <a:lstStyle>
            <a:lvl1pPr marL="0" indent="0">
              <a:buNone/>
              <a:defRPr sz="1200" i="1" baseline="0"/>
            </a:lvl1pPr>
          </a:lstStyle>
          <a:p>
            <a:r>
              <a:rPr lang="en-US" dirty="0"/>
              <a:t>Insert Photo</a:t>
            </a:r>
          </a:p>
        </p:txBody>
      </p:sp>
      <p:sp>
        <p:nvSpPr>
          <p:cNvPr id="2" name="Slide Number Placeholder 1"/>
          <p:cNvSpPr>
            <a:spLocks noGrp="1"/>
          </p:cNvSpPr>
          <p:nvPr>
            <p:ph type="sldNum" sz="quarter" idx="16"/>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8" name="Text Placeholder 3"/>
          <p:cNvSpPr>
            <a:spLocks noGrp="1"/>
          </p:cNvSpPr>
          <p:nvPr>
            <p:ph type="body" sz="quarter" idx="17" hasCustomPrompt="1"/>
          </p:nvPr>
        </p:nvSpPr>
        <p:spPr>
          <a:xfrm>
            <a:off x="628650" y="1106199"/>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810110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F47-5687-4D0A-AEE2-69CE6EFF9DEE}"/>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F92E7AD-13A5-4AE5-9202-1BC73C912FC8}"/>
              </a:ext>
            </a:extLst>
          </p:cNvPr>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Tree>
    <p:extLst>
      <p:ext uri="{BB962C8B-B14F-4D97-AF65-F5344CB8AC3E}">
        <p14:creationId xmlns:p14="http://schemas.microsoft.com/office/powerpoint/2010/main" val="34334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sp>
        <p:nvSpPr>
          <p:cNvPr id="4" name="Title 3">
            <a:extLst>
              <a:ext uri="{FF2B5EF4-FFF2-40B4-BE49-F238E27FC236}">
                <a16:creationId xmlns:a16="http://schemas.microsoft.com/office/drawing/2014/main" id="{5F15D6A7-20E3-476C-AA16-3D404FB1A7EA}"/>
              </a:ext>
            </a:extLst>
          </p:cNvPr>
          <p:cNvSpPr>
            <a:spLocks noGrp="1"/>
          </p:cNvSpPr>
          <p:nvPr>
            <p:ph type="title"/>
          </p:nvPr>
        </p:nvSpPr>
        <p:spPr/>
        <p:txBody>
          <a:bodyPr/>
          <a:lstStyle/>
          <a:p>
            <a:r>
              <a:rPr lang="en-US"/>
              <a:t>Click to edit Master title style</a:t>
            </a:r>
          </a:p>
        </p:txBody>
      </p:sp>
      <p:pic>
        <p:nvPicPr>
          <p:cNvPr id="23" name="Picture 22">
            <a:extLst>
              <a:ext uri="{FF2B5EF4-FFF2-40B4-BE49-F238E27FC236}">
                <a16:creationId xmlns:a16="http://schemas.microsoft.com/office/drawing/2014/main" id="{2E48903F-E997-47FC-9023-11A5377277BA}"/>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14160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a:t>Presentation Title</a:t>
            </a:r>
          </a:p>
        </p:txBody>
      </p:sp>
      <p:sp>
        <p:nvSpPr>
          <p:cNvPr id="3" name="Subtitle 2"/>
          <p:cNvSpPr>
            <a:spLocks noGrp="1"/>
          </p:cNvSpPr>
          <p:nvPr>
            <p:ph type="subTitle" idx="1" hasCustomPrompt="1"/>
          </p:nvPr>
        </p:nvSpPr>
        <p:spPr>
          <a:xfrm>
            <a:off x="685800" y="4426915"/>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INSERT</a:t>
            </a:r>
            <a:br>
              <a:rPr lang="en-US" dirty="0"/>
            </a:br>
            <a:r>
              <a:rPr lang="en-US" dirty="0"/>
              <a:t> IMAGE </a:t>
            </a:r>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a:t> INSERT</a:t>
            </a:r>
            <a:br>
              <a:rPr lang="en-US" dirty="0"/>
            </a:br>
            <a:r>
              <a:rPr lang="en-US" dirty="0"/>
              <a:t> IMAGE</a:t>
            </a:r>
          </a:p>
        </p:txBody>
      </p:sp>
      <p:sp>
        <p:nvSpPr>
          <p:cNvPr id="10" name="Slide Number Placeholder 9"/>
          <p:cNvSpPr>
            <a:spLocks noGrp="1"/>
          </p:cNvSpPr>
          <p:nvPr>
            <p:ph type="sldNum" sz="quarter" idx="18"/>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21821" y="5797549"/>
            <a:ext cx="1208500" cy="674511"/>
          </a:xfrm>
          <a:prstGeom prst="rect">
            <a:avLst/>
          </a:prstGeom>
        </p:spPr>
      </p:pic>
      <p:pic>
        <p:nvPicPr>
          <p:cNvPr id="19" name="Picture 18">
            <a:extLst>
              <a:ext uri="{FF2B5EF4-FFF2-40B4-BE49-F238E27FC236}">
                <a16:creationId xmlns:a16="http://schemas.microsoft.com/office/drawing/2014/main" id="{4D52AFEE-78B7-4E14-8968-7908A0B29B89}"/>
              </a:ext>
            </a:extLst>
          </p:cNvPr>
          <p:cNvPicPr>
            <a:picLocks noChangeAspect="1"/>
          </p:cNvPicPr>
          <p:nvPr userDrawn="1"/>
        </p:nvPicPr>
        <p:blipFill>
          <a:blip r:embed="rId10"/>
          <a:srcRect/>
          <a:stretch/>
        </p:blipFill>
        <p:spPr>
          <a:xfrm>
            <a:off x="628650" y="5853560"/>
            <a:ext cx="746066" cy="655190"/>
          </a:xfrm>
          <a:prstGeom prst="rect">
            <a:avLst/>
          </a:prstGeom>
        </p:spPr>
      </p:pic>
    </p:spTree>
    <p:extLst>
      <p:ext uri="{BB962C8B-B14F-4D97-AF65-F5344CB8AC3E}">
        <p14:creationId xmlns:p14="http://schemas.microsoft.com/office/powerpoint/2010/main" val="1899102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16" name="Picture 15">
            <a:extLst>
              <a:ext uri="{FF2B5EF4-FFF2-40B4-BE49-F238E27FC236}">
                <a16:creationId xmlns:a16="http://schemas.microsoft.com/office/drawing/2014/main" id="{E97E5456-48E2-4C18-A2E3-8D6DD24DD4A3}"/>
              </a:ext>
            </a:extLst>
          </p:cNvPr>
          <p:cNvPicPr>
            <a:picLocks noChangeAspect="1"/>
          </p:cNvPicPr>
          <p:nvPr userDrawn="1"/>
        </p:nvPicPr>
        <p:blipFill>
          <a:blip r:embed="rId5"/>
          <a:srcRect/>
          <a:stretch/>
        </p:blipFill>
        <p:spPr>
          <a:xfrm>
            <a:off x="628650" y="5853560"/>
            <a:ext cx="746066" cy="655190"/>
          </a:xfrm>
          <a:prstGeom prst="rect">
            <a:avLst/>
          </a:prstGeom>
        </p:spPr>
      </p:pic>
    </p:spTree>
    <p:extLst>
      <p:ext uri="{BB962C8B-B14F-4D97-AF65-F5344CB8AC3E}">
        <p14:creationId xmlns:p14="http://schemas.microsoft.com/office/powerpoint/2010/main" val="423847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a:t>Presentation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7" name="Slide Number Placeholder 6"/>
          <p:cNvSpPr>
            <a:spLocks noGrp="1"/>
          </p:cNvSpPr>
          <p:nvPr>
            <p:ph type="sldNum" sz="quarter" idx="14"/>
          </p:nvPr>
        </p:nvSpPr>
        <p:spPr>
          <a:xfrm>
            <a:off x="385321" y="6205394"/>
            <a:ext cx="486659" cy="365125"/>
          </a:xfrm>
          <a:prstGeom prst="rect">
            <a:avLst/>
          </a:prstGeom>
        </p:spPr>
        <p:txBody>
          <a:bodyPr/>
          <a:lstStyle>
            <a:lvl1pPr>
              <a:defRPr>
                <a:solidFill>
                  <a:srgbClr val="0066A1"/>
                </a:solidFill>
              </a:defRPr>
            </a:lvl1pPr>
          </a:lstStyle>
          <a:p>
            <a:fld id="{3DD97BEB-BAEF-0344-9D5C-EC73E478698A}" type="slidenum">
              <a:rPr lang="en-US" smtClean="0"/>
              <a:pPr/>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7771" t="7771"/>
          <a:stretch/>
        </p:blipFill>
        <p:spPr>
          <a:xfrm>
            <a:off x="-2793" y="-3048"/>
            <a:ext cx="3263645" cy="332868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83935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alphaModFix amt="50000"/>
            <a:extLst>
              <a:ext uri="{28A0092B-C50C-407E-A947-70E740481C1C}">
                <a14:useLocalDpi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a:t>Divider Title</a:t>
            </a:r>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a:t>
            </a:r>
          </a:p>
        </p:txBody>
      </p:sp>
      <p:sp>
        <p:nvSpPr>
          <p:cNvPr id="14" name="Slide Number Placeholder 13"/>
          <p:cNvSpPr>
            <a:spLocks noGrp="1"/>
          </p:cNvSpPr>
          <p:nvPr>
            <p:ph type="sldNum" sz="quarter" idx="10"/>
          </p:nvPr>
        </p:nvSpPr>
        <p:spPr>
          <a:xfrm>
            <a:off x="385321" y="6205394"/>
            <a:ext cx="486659" cy="365125"/>
          </a:xfrm>
          <a:prstGeom prst="rect">
            <a:avLst/>
          </a:prstGeom>
        </p:spPr>
        <p:txBody>
          <a:bodyPr/>
          <a:lstStyle/>
          <a:p>
            <a:fld id="{3DD97BEB-BAEF-0344-9D5C-EC73E478698A}" type="slidenum">
              <a:rPr lang="en-US" smtClean="0"/>
              <a:pPr/>
              <a:t>‹#›</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p14="http://schemas.microsoft.com/office/powerpoint/2010/main" val="198217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628650" y="1825625"/>
            <a:ext cx="788670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38534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4" name="Text Placeholder 13"/>
          <p:cNvSpPr>
            <a:spLocks noGrp="1"/>
          </p:cNvSpPr>
          <p:nvPr>
            <p:ph type="body" sz="quarter" idx="13"/>
          </p:nvPr>
        </p:nvSpPr>
        <p:spPr>
          <a:xfrm>
            <a:off x="6286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5"/>
          </p:nvPr>
        </p:nvSpPr>
        <p:spPr>
          <a:xfrm>
            <a:off x="385321" y="6205394"/>
            <a:ext cx="486659" cy="365125"/>
          </a:xfrm>
          <a:prstGeom prst="rect">
            <a:avLst/>
          </a:prstGeom>
        </p:spPr>
        <p:txBody>
          <a:bodyPr/>
          <a:lstStyle/>
          <a:p>
            <a:fld id="{3DD97BEB-BAEF-0344-9D5C-EC73E478698A}" type="slidenum">
              <a:rPr lang="en-US" smtClean="0"/>
              <a:pPr/>
              <a:t>‹#›</a:t>
            </a:fld>
            <a:endParaRPr lang="en-US"/>
          </a:p>
        </p:txBody>
      </p:sp>
      <p:sp>
        <p:nvSpPr>
          <p:cNvPr id="7" name="Text Placeholder 3"/>
          <p:cNvSpPr>
            <a:spLocks noGrp="1"/>
          </p:cNvSpPr>
          <p:nvPr>
            <p:ph type="body" sz="quarter" idx="16" hasCustomPrompt="1"/>
          </p:nvPr>
        </p:nvSpPr>
        <p:spPr>
          <a:xfrm>
            <a:off x="628650" y="1106199"/>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7358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a:t>Topic</a:t>
            </a:r>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613961" y="5982007"/>
            <a:ext cx="1215715" cy="354989"/>
          </a:xfrm>
          <a:prstGeom prst="rect">
            <a:avLst/>
          </a:prstGeom>
        </p:spPr>
      </p:pic>
      <p:pic>
        <p:nvPicPr>
          <p:cNvPr id="13" name="Picture 1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rot="10800000" flipH="1">
            <a:off x="0" y="6159500"/>
            <a:ext cx="9144000" cy="698500"/>
          </a:xfrm>
          <a:prstGeom prst="rect">
            <a:avLst/>
          </a:prstGeom>
        </p:spPr>
      </p:pic>
      <p:pic>
        <p:nvPicPr>
          <p:cNvPr id="5" name="Picture 4">
            <a:extLst>
              <a:ext uri="{FF2B5EF4-FFF2-40B4-BE49-F238E27FC236}">
                <a16:creationId xmlns:a16="http://schemas.microsoft.com/office/drawing/2014/main" id="{C15FA0E6-81B1-4763-8C92-FB6B77739D0E}"/>
              </a:ext>
            </a:extLst>
          </p:cNvPr>
          <p:cNvPicPr>
            <a:picLocks noChangeAspect="1"/>
          </p:cNvPicPr>
          <p:nvPr/>
        </p:nvPicPr>
        <p:blipFill>
          <a:blip r:embed="rId25"/>
          <a:srcRect/>
          <a:stretch/>
        </p:blipFill>
        <p:spPr>
          <a:xfrm>
            <a:off x="628650" y="5853560"/>
            <a:ext cx="746066" cy="655190"/>
          </a:xfrm>
          <a:prstGeom prst="rect">
            <a:avLst/>
          </a:prstGeom>
        </p:spPr>
      </p:pic>
    </p:spTree>
    <p:extLst>
      <p:ext uri="{BB962C8B-B14F-4D97-AF65-F5344CB8AC3E}">
        <p14:creationId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 id="2147483687" r:id="rId21"/>
  </p:sldLayoutIdLst>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ieeeusa.org/volunteers/committees/ccp/" TargetMode="External"/><Relationship Id="rId13" Type="http://schemas.openxmlformats.org/officeDocument/2006/relationships/hyperlink" Target="https://ieeeusa.org/volunteers/committees/ipc/" TargetMode="External"/><Relationship Id="rId3" Type="http://schemas.openxmlformats.org/officeDocument/2006/relationships/hyperlink" Target="https://ieeeusa.org/advocacy/priorities/" TargetMode="External"/><Relationship Id="rId7" Type="http://schemas.openxmlformats.org/officeDocument/2006/relationships/hyperlink" Target="https://ieeeusa.org/volunteers/committees/aiaspc/" TargetMode="External"/><Relationship Id="rId12" Type="http://schemas.openxmlformats.org/officeDocument/2006/relationships/hyperlink" Target="https://ieeeusa.org/volunteers/committees/grc/" TargetMode="External"/><Relationship Id="rId2" Type="http://schemas.openxmlformats.org/officeDocument/2006/relationships/hyperlink" Target="https://ieeeusa.org/advocacy/policy-committees/" TargetMode="External"/><Relationship Id="rId1" Type="http://schemas.openxmlformats.org/officeDocument/2006/relationships/slideLayout" Target="../slideLayouts/slideLayout8.xml"/><Relationship Id="rId6" Type="http://schemas.openxmlformats.org/officeDocument/2006/relationships/hyperlink" Target="https://ieeeusa.org/advocacy/policy-log-2020/" TargetMode="External"/><Relationship Id="rId11" Type="http://schemas.openxmlformats.org/officeDocument/2006/relationships/hyperlink" Target="https://ieeeusa.org/volunteers/committees/epic/" TargetMode="External"/><Relationship Id="rId5" Type="http://schemas.openxmlformats.org/officeDocument/2006/relationships/hyperlink" Target="https://ieeeusa.org/advocacy/white-papers/" TargetMode="External"/><Relationship Id="rId15" Type="http://schemas.openxmlformats.org/officeDocument/2006/relationships/hyperlink" Target="http://wise-intern.org/" TargetMode="External"/><Relationship Id="rId10" Type="http://schemas.openxmlformats.org/officeDocument/2006/relationships/hyperlink" Target="https://ieeeusa.org/volunteers/committees/epc/" TargetMode="External"/><Relationship Id="rId4" Type="http://schemas.openxmlformats.org/officeDocument/2006/relationships/hyperlink" Target="https://ieeeusa.org/advocacy/policy-positions/" TargetMode="External"/><Relationship Id="rId9" Type="http://schemas.openxmlformats.org/officeDocument/2006/relationships/hyperlink" Target="https://ieeeusa.org/volunteers/committees/ctap/" TargetMode="External"/><Relationship Id="rId14" Type="http://schemas.openxmlformats.org/officeDocument/2006/relationships/hyperlink" Target="https://ieeeusa.org/volunteers/committees/rdpc/"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mailto:e.wissolik@ieee.org"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131C-F095-48E5-8B44-E138AD540F6F}"/>
              </a:ext>
            </a:extLst>
          </p:cNvPr>
          <p:cNvSpPr>
            <a:spLocks noGrp="1"/>
          </p:cNvSpPr>
          <p:nvPr>
            <p:ph type="ctrTitle"/>
          </p:nvPr>
        </p:nvSpPr>
        <p:spPr>
          <a:xfrm>
            <a:off x="796017" y="3445329"/>
            <a:ext cx="8939893" cy="998290"/>
          </a:xfrm>
        </p:spPr>
        <p:txBody>
          <a:bodyPr>
            <a:noAutofit/>
          </a:bodyPr>
          <a:lstStyle/>
          <a:p>
            <a:r>
              <a:rPr lang="en-US" sz="3200" dirty="0"/>
              <a:t>IEEE Systems Council</a:t>
            </a:r>
            <a:br>
              <a:rPr lang="en-US" sz="3200" dirty="0"/>
            </a:br>
            <a:r>
              <a:rPr lang="en-US" sz="3200" dirty="0"/>
              <a:t>Report on </a:t>
            </a:r>
            <a:r>
              <a:rPr lang="en-US" sz="2800" dirty="0"/>
              <a:t>IEEE USA Artificial Intelligence and Autonomous Systems Policy Committee (AI&amp;ASPC)</a:t>
            </a:r>
            <a:endParaRPr lang="en-US" sz="3200" dirty="0"/>
          </a:p>
        </p:txBody>
      </p:sp>
      <p:sp>
        <p:nvSpPr>
          <p:cNvPr id="3" name="Subtitle 2">
            <a:extLst>
              <a:ext uri="{FF2B5EF4-FFF2-40B4-BE49-F238E27FC236}">
                <a16:creationId xmlns:a16="http://schemas.microsoft.com/office/drawing/2014/main" id="{7E1FB642-C925-470D-A2D9-02A0B8114332}"/>
              </a:ext>
            </a:extLst>
          </p:cNvPr>
          <p:cNvSpPr>
            <a:spLocks noGrp="1"/>
          </p:cNvSpPr>
          <p:nvPr>
            <p:ph type="subTitle" idx="1"/>
          </p:nvPr>
        </p:nvSpPr>
        <p:spPr>
          <a:xfrm>
            <a:off x="824593" y="4387032"/>
            <a:ext cx="7772400" cy="1453768"/>
          </a:xfrm>
        </p:spPr>
        <p:txBody>
          <a:bodyPr>
            <a:normAutofit fontScale="92500"/>
          </a:bodyPr>
          <a:lstStyle/>
          <a:p>
            <a:r>
              <a:rPr lang="en-US" dirty="0"/>
              <a:t>Adrian Stoica, Liaison to IEEE USA </a:t>
            </a:r>
            <a:r>
              <a:rPr lang="en-US" sz="2800" dirty="0"/>
              <a:t>AI&amp;ASPC</a:t>
            </a:r>
            <a:endParaRPr lang="en-US" sz="1300" dirty="0"/>
          </a:p>
          <a:p>
            <a:r>
              <a:rPr lang="en-US" dirty="0"/>
              <a:t>Aug 28, 2020</a:t>
            </a:r>
          </a:p>
          <a:p>
            <a:r>
              <a:rPr lang="en-US" dirty="0"/>
              <a:t>Systems Council </a:t>
            </a:r>
            <a:r>
              <a:rPr lang="en-US" dirty="0" err="1"/>
              <a:t>AdCom</a:t>
            </a:r>
            <a:r>
              <a:rPr lang="en-US" dirty="0"/>
              <a:t> Meeting – Fall 2020 - Online</a:t>
            </a:r>
          </a:p>
        </p:txBody>
      </p:sp>
      <p:sp>
        <p:nvSpPr>
          <p:cNvPr id="4" name="Slide Number Placeholder 3">
            <a:extLst>
              <a:ext uri="{FF2B5EF4-FFF2-40B4-BE49-F238E27FC236}">
                <a16:creationId xmlns:a16="http://schemas.microsoft.com/office/drawing/2014/main" id="{6C164347-7EB9-4FB8-B116-8BBBB3E66A49}"/>
              </a:ext>
            </a:extLst>
          </p:cNvPr>
          <p:cNvSpPr>
            <a:spLocks noGrp="1"/>
          </p:cNvSpPr>
          <p:nvPr>
            <p:ph type="sldNum" sz="quarter" idx="4294967295"/>
          </p:nvPr>
        </p:nvSpPr>
        <p:spPr>
          <a:xfrm>
            <a:off x="385321" y="6205394"/>
            <a:ext cx="486659" cy="365125"/>
          </a:xfrm>
          <a:prstGeom prst="rect">
            <a:avLst/>
          </a:prstGeom>
        </p:spPr>
        <p:txBody>
          <a:bodyPr/>
          <a:lstStyle/>
          <a:p>
            <a:fld id="{3DD97BEB-BAEF-0344-9D5C-EC73E478698A}" type="slidenum">
              <a:rPr lang="en-US" smtClean="0"/>
              <a:pPr/>
              <a:t>1</a:t>
            </a:fld>
            <a:endParaRPr lang="en-US"/>
          </a:p>
        </p:txBody>
      </p:sp>
    </p:spTree>
    <p:extLst>
      <p:ext uri="{BB962C8B-B14F-4D97-AF65-F5344CB8AC3E}">
        <p14:creationId xmlns:p14="http://schemas.microsoft.com/office/powerpoint/2010/main" val="2163387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49" y="556181"/>
            <a:ext cx="8046575" cy="553336"/>
          </a:xfrm>
        </p:spPr>
        <p:txBody>
          <a:bodyPr/>
          <a:lstStyle/>
          <a:p>
            <a:r>
              <a:rPr lang="en-US" dirty="0"/>
              <a:t>IEEE USA Public Policy Committees</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308683"/>
            <a:ext cx="7886700" cy="4594406"/>
          </a:xfrm>
        </p:spPr>
        <p:txBody>
          <a:bodyPr>
            <a:noAutofit/>
          </a:bodyPr>
          <a:lstStyle/>
          <a:p>
            <a:r>
              <a:rPr lang="en-US" sz="1400" dirty="0"/>
              <a:t>IEEE-USA is an organizational unit of the Institute of Electrical and Electronics Engineers, Inc. (IEEE), created in 1973 to support the career and public policy interests of IEEE's U.S. members. IEEE-USA is primarily supported by an annual assessment paid by U.S. IEEE Members. </a:t>
            </a:r>
          </a:p>
          <a:p>
            <a:r>
              <a:rPr lang="en-US" sz="1400" dirty="0"/>
              <a:t>Through its products and services, IEEE-USA serves as a resource for enhancing the professional growth and career advancement of U.S. IEEE Members. And through its </a:t>
            </a:r>
            <a:r>
              <a:rPr lang="en-US" sz="1400" i="1" dirty="0"/>
              <a:t>Government Relations programs</a:t>
            </a:r>
            <a:r>
              <a:rPr lang="en-US" sz="1400" dirty="0"/>
              <a:t>, IEEE-USA works with all three branches of the federal government to help shape the workforce and technology policy to the benefit of members, the profession and the American public.</a:t>
            </a:r>
          </a:p>
          <a:p>
            <a:r>
              <a:rPr lang="en-US" sz="1400" b="1" dirty="0">
                <a:hlinkClick r:id="rId2"/>
              </a:rPr>
              <a:t>IEEE-USA PUBLIC POLICY COMMITTEES</a:t>
            </a:r>
            <a:br>
              <a:rPr lang="en-US" sz="1400" b="1" dirty="0"/>
            </a:br>
            <a:r>
              <a:rPr lang="en-US" sz="1400" dirty="0" err="1"/>
              <a:t>Committees</a:t>
            </a:r>
            <a:r>
              <a:rPr lang="en-US" sz="1400" dirty="0"/>
              <a:t> develop and promote IEEE-USA's </a:t>
            </a:r>
            <a:r>
              <a:rPr lang="en-US" sz="1400" dirty="0">
                <a:hlinkClick r:id="rId3"/>
              </a:rPr>
              <a:t>legislative agenda</a:t>
            </a:r>
            <a:r>
              <a:rPr lang="en-US" sz="1400" dirty="0"/>
              <a:t>, as well as </a:t>
            </a:r>
            <a:r>
              <a:rPr lang="en-US" sz="1400" dirty="0">
                <a:hlinkClick r:id="rId4"/>
              </a:rPr>
              <a:t>policy position statements</a:t>
            </a:r>
            <a:r>
              <a:rPr lang="en-US" sz="1400" dirty="0"/>
              <a:t>, </a:t>
            </a:r>
            <a:r>
              <a:rPr lang="en-US" sz="1400" dirty="0">
                <a:hlinkClick r:id="rId5"/>
              </a:rPr>
              <a:t>white papers</a:t>
            </a:r>
            <a:r>
              <a:rPr lang="en-US" sz="1400" dirty="0"/>
              <a:t>, </a:t>
            </a:r>
            <a:r>
              <a:rPr lang="en-US" sz="1400" i="1" dirty="0"/>
              <a:t>amicus curiae</a:t>
            </a:r>
            <a:r>
              <a:rPr lang="en-US" sz="1400" dirty="0"/>
              <a:t> briefs, and other </a:t>
            </a:r>
            <a:r>
              <a:rPr lang="en-US" sz="1400" dirty="0">
                <a:hlinkClick r:id="rId6"/>
              </a:rPr>
              <a:t>policy communications</a:t>
            </a:r>
            <a:r>
              <a:rPr lang="en-US" sz="1400" dirty="0"/>
              <a:t>.</a:t>
            </a:r>
          </a:p>
          <a:p>
            <a:pPr lvl="2"/>
            <a:r>
              <a:rPr lang="en-US" sz="1400" dirty="0">
                <a:hlinkClick r:id="rId7"/>
              </a:rPr>
              <a:t>Artificial Intelligence and Autonomous Systems Policy Committee (AI&amp;ASPC)</a:t>
            </a:r>
            <a:endParaRPr lang="en-US" sz="1400" dirty="0"/>
          </a:p>
          <a:p>
            <a:pPr lvl="2"/>
            <a:r>
              <a:rPr lang="en-US" sz="1400" dirty="0">
                <a:hlinkClick r:id="rId8"/>
              </a:rPr>
              <a:t>Committee on Communications Policy</a:t>
            </a:r>
            <a:endParaRPr lang="en-US" sz="1400" dirty="0"/>
          </a:p>
          <a:p>
            <a:pPr lvl="2"/>
            <a:r>
              <a:rPr lang="en-US" sz="1400" dirty="0">
                <a:hlinkClick r:id="rId9"/>
              </a:rPr>
              <a:t>Committee on Transportation and Aerospace Policy</a:t>
            </a:r>
            <a:endParaRPr lang="en-US" sz="1400" dirty="0"/>
          </a:p>
          <a:p>
            <a:pPr lvl="2"/>
            <a:r>
              <a:rPr lang="en-US" sz="1400" dirty="0">
                <a:hlinkClick r:id="rId10"/>
              </a:rPr>
              <a:t>Energy Policy Committee</a:t>
            </a:r>
            <a:endParaRPr lang="en-US" sz="1400" dirty="0"/>
          </a:p>
          <a:p>
            <a:pPr lvl="2"/>
            <a:r>
              <a:rPr lang="en-US" sz="1400" dirty="0">
                <a:hlinkClick r:id="rId11"/>
              </a:rPr>
              <a:t>Entrepreneurship Policy and Innovation Committee</a:t>
            </a:r>
            <a:endParaRPr lang="en-US" sz="1400" dirty="0"/>
          </a:p>
          <a:p>
            <a:pPr lvl="2"/>
            <a:r>
              <a:rPr lang="en-US" sz="1400" dirty="0">
                <a:hlinkClick r:id="rId12"/>
              </a:rPr>
              <a:t>Government Relations Council</a:t>
            </a:r>
            <a:endParaRPr lang="en-US" sz="1400" dirty="0"/>
          </a:p>
          <a:p>
            <a:pPr lvl="2"/>
            <a:r>
              <a:rPr lang="en-US" sz="1400" dirty="0">
                <a:hlinkClick r:id="rId13"/>
              </a:rPr>
              <a:t>Intellectual Property Committee</a:t>
            </a:r>
            <a:endParaRPr lang="en-US" sz="1400" dirty="0"/>
          </a:p>
          <a:p>
            <a:pPr lvl="2"/>
            <a:r>
              <a:rPr lang="en-US" sz="1400" dirty="0">
                <a:hlinkClick r:id="rId14"/>
              </a:rPr>
              <a:t>Research and Development Policy Committee</a:t>
            </a:r>
            <a:endParaRPr lang="en-US" sz="1400" dirty="0"/>
          </a:p>
          <a:p>
            <a:pPr lvl="2"/>
            <a:r>
              <a:rPr lang="en-US" sz="1400" dirty="0">
                <a:hlinkClick r:id="rId15"/>
              </a:rPr>
              <a:t>Washington Internships (WISE) Task Force (ad hoc)</a:t>
            </a:r>
            <a:endParaRPr lang="en-US" sz="1400" dirty="0"/>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2</a:t>
            </a:fld>
            <a:endParaRPr lang="en-US"/>
          </a:p>
        </p:txBody>
      </p:sp>
    </p:spTree>
    <p:extLst>
      <p:ext uri="{BB962C8B-B14F-4D97-AF65-F5344CB8AC3E}">
        <p14:creationId xmlns:p14="http://schemas.microsoft.com/office/powerpoint/2010/main" val="375799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49" y="556181"/>
            <a:ext cx="8046575" cy="553336"/>
          </a:xfrm>
        </p:spPr>
        <p:txBody>
          <a:bodyPr/>
          <a:lstStyle/>
          <a:p>
            <a:r>
              <a:rPr lang="en-US" dirty="0"/>
              <a:t>IEEE USA AI&amp;ASPC Policy Committee</a:t>
            </a:r>
          </a:p>
        </p:txBody>
      </p:sp>
      <p:sp>
        <p:nvSpPr>
          <p:cNvPr id="3" name="Text Placeholder 2">
            <a:extLst>
              <a:ext uri="{FF2B5EF4-FFF2-40B4-BE49-F238E27FC236}">
                <a16:creationId xmlns:a16="http://schemas.microsoft.com/office/drawing/2014/main" id="{53D64487-F266-4BB0-894C-BF4C0B081A7E}"/>
              </a:ext>
            </a:extLst>
          </p:cNvPr>
          <p:cNvSpPr>
            <a:spLocks noGrp="1"/>
          </p:cNvSpPr>
          <p:nvPr>
            <p:ph type="body" sz="quarter" idx="13"/>
          </p:nvPr>
        </p:nvSpPr>
        <p:spPr>
          <a:xfrm>
            <a:off x="628650" y="1165808"/>
            <a:ext cx="7886700" cy="4594406"/>
          </a:xfrm>
        </p:spPr>
        <p:txBody>
          <a:bodyPr>
            <a:noAutofit/>
          </a:bodyPr>
          <a:lstStyle/>
          <a:p>
            <a:pPr marL="0" indent="0">
              <a:buNone/>
            </a:pPr>
            <a:r>
              <a:rPr lang="en-US" sz="1600" dirty="0">
                <a:latin typeface="Arial" panose="020B0604020202020204" pitchFamily="34" charset="0"/>
                <a:cs typeface="Arial" panose="020B0604020202020204" pitchFamily="34" charset="0"/>
              </a:rPr>
              <a:t>The Artificial Intelligence and Autonomous Systems Policy Committee (AI&amp;ASPC) brings together IEEE members with experience and expertise in the various disciplines used in scientific field of artificial intelligence (AI) to address the public policy needs of the S&amp;T community working with this important emerging technology. The committee meets as needed to address current events and the emerging questions related to AI, and publishes position statements that reflect a consensus viewpoint of IEEE's U.S. membership, and which IEEE-USA staff will use to guide advocacy efforts within the United States. Specific uses include, but are not limited to, legislative advocacy, rule-making notice-and-comment letters, and advocacy efforts with the US Administration and federal agency officials.</a:t>
            </a:r>
            <a:endParaRPr lang="en-US" sz="1600" dirty="0">
              <a:solidFill>
                <a:srgbClr val="000000"/>
              </a:solidFill>
              <a:latin typeface="Arial" panose="020B0604020202020204" pitchFamily="34" charset="0"/>
              <a:cs typeface="Arial" panose="020B0604020202020204" pitchFamily="34" charset="0"/>
            </a:endParaRPr>
          </a:p>
          <a:p>
            <a:r>
              <a:rPr lang="en-US" sz="1200" b="1" dirty="0"/>
              <a:t>Chair: </a:t>
            </a:r>
            <a:r>
              <a:rPr lang="en-US" sz="1200" dirty="0"/>
              <a:t>Mina Hanna</a:t>
            </a:r>
            <a:br>
              <a:rPr lang="en-US" sz="1200" dirty="0"/>
            </a:br>
            <a:r>
              <a:rPr lang="en-US" sz="1200" b="1" dirty="0"/>
              <a:t>Vice-Chair: </a:t>
            </a:r>
            <a:r>
              <a:rPr lang="en-US" sz="1200" dirty="0"/>
              <a:t>Peter Whitehead</a:t>
            </a:r>
            <a:br>
              <a:rPr lang="en-US" sz="1200" dirty="0"/>
            </a:br>
            <a:r>
              <a:rPr lang="en-US" sz="1200" b="1" dirty="0"/>
              <a:t>Vice-Chair:</a:t>
            </a:r>
            <a:r>
              <a:rPr lang="en-US" sz="1200" dirty="0"/>
              <a:t> Marc Canellas</a:t>
            </a:r>
          </a:p>
          <a:p>
            <a:r>
              <a:rPr lang="en-US" sz="1200" dirty="0"/>
              <a:t>Staff: Erica </a:t>
            </a:r>
            <a:r>
              <a:rPr lang="en-US" sz="1200" dirty="0" err="1"/>
              <a:t>Wissolik</a:t>
            </a:r>
            <a:br>
              <a:rPr lang="en-US" sz="1200" dirty="0"/>
            </a:br>
            <a:r>
              <a:rPr lang="en-US" sz="1200" dirty="0"/>
              <a:t>Program Manager, Government Activities</a:t>
            </a:r>
            <a:br>
              <a:rPr lang="en-US" sz="1200" dirty="0"/>
            </a:br>
            <a:r>
              <a:rPr lang="en-US" sz="1200" dirty="0">
                <a:hlinkClick r:id="rId2"/>
              </a:rPr>
              <a:t>e.wissolik@ieee.org</a:t>
            </a:r>
            <a:endParaRPr lang="en-US" sz="1200" dirty="0"/>
          </a:p>
          <a:p>
            <a:pPr marL="0" indent="0">
              <a:buNone/>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IEEE USA AI&amp;ASPC is engaged in a variety of policy activities such as </a:t>
            </a: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actively supporting passage of the National AI Initiative Act. as both stand-alone legislation and as an amendment to the NDAA.</a:t>
            </a:r>
          </a:p>
          <a:p>
            <a:pPr marL="0" indent="0">
              <a:buNone/>
            </a:pPr>
            <a:r>
              <a:rPr lang="en-US" sz="1600" b="0" u="none" strike="noStrike" baseline="0" dirty="0">
                <a:solidFill>
                  <a:srgbClr val="000000"/>
                </a:solidFill>
                <a:latin typeface="Arial" panose="020B0604020202020204" pitchFamily="34" charset="0"/>
                <a:cs typeface="Arial" panose="020B0604020202020204" pitchFamily="34" charset="0"/>
              </a:rPr>
              <a:t>Some aspects of these initiatives follow in subsequent slides.</a:t>
            </a:r>
          </a:p>
          <a:p>
            <a:pPr marL="0" indent="0">
              <a:buNone/>
            </a:pPr>
            <a:endParaRPr lang="en-US" sz="1600" b="0" u="none" strike="noStrike" baseline="0" dirty="0">
              <a:solidFill>
                <a:srgbClr val="00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3</a:t>
            </a:fld>
            <a:endParaRPr lang="en-US"/>
          </a:p>
        </p:txBody>
      </p:sp>
    </p:spTree>
    <p:extLst>
      <p:ext uri="{BB962C8B-B14F-4D97-AF65-F5344CB8AC3E}">
        <p14:creationId xmlns:p14="http://schemas.microsoft.com/office/powerpoint/2010/main" val="4217671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148300" y="410981"/>
            <a:ext cx="8752532" cy="553336"/>
          </a:xfrm>
        </p:spPr>
        <p:txBody>
          <a:bodyPr/>
          <a:lstStyle/>
          <a:p>
            <a:pPr marL="0" marR="0" algn="ctr">
              <a:lnSpc>
                <a:spcPct val="115000"/>
              </a:lnSpc>
              <a:spcBef>
                <a:spcPts val="0"/>
              </a:spcBef>
              <a:spcAft>
                <a:spcPts val="0"/>
              </a:spcAft>
            </a:pPr>
            <a:r>
              <a:rPr lang="en-US" sz="2800" b="1" dirty="0">
                <a:effectLst/>
                <a:latin typeface="Arial" panose="020B0604020202020204" pitchFamily="34" charset="0"/>
                <a:ea typeface="Calibri" panose="020F0502020204030204" pitchFamily="34" charset="0"/>
                <a:cs typeface="Times New Roman" panose="02020603050405020304" pitchFamily="18" charset="0"/>
              </a:rPr>
              <a:t>National Artificial Intelligence Initiative Act of 2020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4</a:t>
            </a:fld>
            <a:endParaRPr lang="en-US"/>
          </a:p>
        </p:txBody>
      </p:sp>
      <p:sp>
        <p:nvSpPr>
          <p:cNvPr id="6" name="TextBox 5">
            <a:extLst>
              <a:ext uri="{FF2B5EF4-FFF2-40B4-BE49-F238E27FC236}">
                <a16:creationId xmlns:a16="http://schemas.microsoft.com/office/drawing/2014/main" id="{0BA43634-9642-4B6D-B190-3243B291734F}"/>
              </a:ext>
            </a:extLst>
          </p:cNvPr>
          <p:cNvSpPr txBox="1"/>
          <p:nvPr/>
        </p:nvSpPr>
        <p:spPr>
          <a:xfrm>
            <a:off x="221414" y="752224"/>
            <a:ext cx="8801100" cy="5928931"/>
          </a:xfrm>
          <a:prstGeom prst="rect">
            <a:avLst/>
          </a:prstGeom>
          <a:noFill/>
        </p:spPr>
        <p:txBody>
          <a:bodyPr wrap="square">
            <a:spAutoFit/>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Draft Talking Points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National Artificial Intelligence Initiative Act of 2020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As Passed in H.R. 6395, FY21 National Defense Authorization Act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Times New Roman" panose="02020603050405020304" pitchFamily="18" charset="0"/>
              </a:rPr>
              <a:t>Comprehensive Legislation to Secure Long Term U.S. Leadership in AI Research, Innovation and Education and Training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Outlines a vision for U.S. leadership in AI encompassing research, innovation, education and workforce development and ethics.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Establishes a national initiative with government-wide collaboration and coordination.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Creates a national research and innovation strategy through the establishment of major AI institutes in every major agency and focused science programs in NIST, DoE and NSF.</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Fosters a broad based commitment to building AI skills from K-12 to undergraduate, graduate and workforce training programs.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Incorporates new research on and assessments of the ethics and societal impact of AI.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Courier New" panose="02070309020205020404" pitchFamily="49" charset="0"/>
              <a:buChar char="o"/>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Incorporates the Eshoo/Portman bill to mobilize public and private collaboration to develop a national research cloud and ensure the long term competitiveness of U.S. computing and data infrastructure. </a:t>
            </a:r>
          </a:p>
          <a:p>
            <a:pPr marL="1714500" lvl="3" indent="-342900">
              <a:lnSpc>
                <a:spcPct val="115000"/>
              </a:lnSpc>
              <a:spcAft>
                <a:spcPts val="1000"/>
              </a:spcAft>
              <a:buFont typeface="Courier New" panose="02070309020205020404" pitchFamily="49" charset="0"/>
              <a:buChar char="o"/>
            </a:pPr>
            <a:r>
              <a:rPr lang="en-US" b="1" i="1" dirty="0">
                <a:latin typeface="Times New Roman" panose="02020603050405020304" pitchFamily="18" charset="0"/>
                <a:ea typeface="Calibri" panose="020F0502020204030204" pitchFamily="34" charset="0"/>
                <a:cs typeface="Times New Roman" panose="02020603050405020304" pitchFamily="18" charset="0"/>
              </a:rPr>
              <a:t>SEE SLIDE NOTES FOR MORE DETAILS</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69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628650" y="739878"/>
            <a:ext cx="8752532" cy="553336"/>
          </a:xfrm>
        </p:spPr>
        <p:txBody>
          <a:bodyPr/>
          <a:lstStyle/>
          <a:p>
            <a:pPr algn="l"/>
            <a:r>
              <a:rPr lang="en-US" sz="3600" b="1" i="0" u="none" strike="noStrike" baseline="0" dirty="0">
                <a:solidFill>
                  <a:srgbClr val="000000"/>
                </a:solidFill>
                <a:latin typeface="Calibri-Bold"/>
              </a:rPr>
              <a:t>Information on the National AI Research Resource Task Force Act</a:t>
            </a: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5</a:t>
            </a:fld>
            <a:endParaRPr lang="en-US"/>
          </a:p>
        </p:txBody>
      </p:sp>
      <p:sp>
        <p:nvSpPr>
          <p:cNvPr id="6" name="TextBox 5">
            <a:extLst>
              <a:ext uri="{FF2B5EF4-FFF2-40B4-BE49-F238E27FC236}">
                <a16:creationId xmlns:a16="http://schemas.microsoft.com/office/drawing/2014/main" id="{0BA43634-9642-4B6D-B190-3243B291734F}"/>
              </a:ext>
            </a:extLst>
          </p:cNvPr>
          <p:cNvSpPr txBox="1"/>
          <p:nvPr/>
        </p:nvSpPr>
        <p:spPr>
          <a:xfrm>
            <a:off x="342900" y="1135767"/>
            <a:ext cx="8801100" cy="5509200"/>
          </a:xfrm>
          <a:prstGeom prst="rect">
            <a:avLst/>
          </a:prstGeom>
          <a:solidFill>
            <a:schemeClr val="bg1"/>
          </a:solidFill>
        </p:spPr>
        <p:txBody>
          <a:bodyPr wrap="square">
            <a:spAutoFit/>
          </a:bodyPr>
          <a:lstStyle/>
          <a:p>
            <a:pPr algn="l"/>
            <a:r>
              <a:rPr lang="en-US" sz="1600" b="0" i="0" u="none" strike="noStrike" baseline="0" dirty="0">
                <a:solidFill>
                  <a:srgbClr val="000000"/>
                </a:solidFill>
                <a:latin typeface="Calibri" panose="020F0502020204030204" pitchFamily="34" charset="0"/>
              </a:rPr>
              <a:t>( </a:t>
            </a:r>
            <a:r>
              <a:rPr lang="en-US" sz="1600" b="0" i="0" u="none" strike="noStrike" baseline="0" dirty="0">
                <a:solidFill>
                  <a:srgbClr val="1155CD"/>
                </a:solidFill>
                <a:latin typeface="Calibri" panose="020F0502020204030204" pitchFamily="34" charset="0"/>
              </a:rPr>
              <a:t>HR 7096 – Eshoo, Gonzalez, and Sherrill </a:t>
            </a:r>
            <a:r>
              <a:rPr lang="en-US" sz="1600" b="0" i="0" u="none" strike="noStrike" baseline="0" dirty="0">
                <a:solidFill>
                  <a:srgbClr val="000000"/>
                </a:solidFill>
                <a:latin typeface="Calibri" panose="020F0502020204030204" pitchFamily="34" charset="0"/>
              </a:rPr>
              <a:t>; </a:t>
            </a:r>
            <a:r>
              <a:rPr lang="en-US" sz="1600" b="0" i="0" u="none" strike="noStrike" baseline="0" dirty="0">
                <a:solidFill>
                  <a:srgbClr val="1155CD"/>
                </a:solidFill>
                <a:latin typeface="Calibri" panose="020F0502020204030204" pitchFamily="34" charset="0"/>
              </a:rPr>
              <a:t>S 3890 – Portman, Heinrich </a:t>
            </a:r>
            <a:r>
              <a:rPr lang="en-US" sz="1600" b="0" i="0" u="none" strike="noStrike" baseline="0" dirty="0">
                <a:solidFill>
                  <a:srgbClr val="000000"/>
                </a:solidFill>
                <a:latin typeface="Calibri" panose="020F0502020204030204" pitchFamily="34" charset="0"/>
              </a:rPr>
              <a:t>)</a:t>
            </a:r>
          </a:p>
          <a:p>
            <a:pPr algn="l"/>
            <a:r>
              <a:rPr lang="en-US" sz="1600" b="0" i="1" u="none" strike="noStrike" baseline="0" dirty="0">
                <a:solidFill>
                  <a:srgbClr val="000000"/>
                </a:solidFill>
                <a:latin typeface="Calibri-Italic"/>
              </a:rPr>
              <a:t>as incorporated into HR 6395, the National Defense Authorization Act for FY2021</a:t>
            </a:r>
          </a:p>
          <a:p>
            <a:pPr algn="l"/>
            <a:r>
              <a:rPr lang="en-US" sz="1600" b="1" i="0" u="none" strike="noStrike" baseline="0" dirty="0">
                <a:solidFill>
                  <a:srgbClr val="000000"/>
                </a:solidFill>
                <a:latin typeface="Calibri-Bold"/>
              </a:rPr>
              <a:t>Background: </a:t>
            </a:r>
            <a:r>
              <a:rPr lang="en-US" sz="1600" b="0" i="0" u="none" strike="noStrike" baseline="0" dirty="0">
                <a:solidFill>
                  <a:srgbClr val="000000"/>
                </a:solidFill>
                <a:latin typeface="Calibri" panose="020F0502020204030204" pitchFamily="34" charset="0"/>
              </a:rPr>
              <a:t>The House FY21 NDAA includes a provision establishing a National AI Research Resource</a:t>
            </a:r>
          </a:p>
          <a:p>
            <a:pPr algn="l"/>
            <a:r>
              <a:rPr lang="en-US" sz="1600" b="0" i="0" u="none" strike="noStrike" baseline="0" dirty="0">
                <a:solidFill>
                  <a:srgbClr val="000000"/>
                </a:solidFill>
                <a:latin typeface="Calibri" panose="020F0502020204030204" pitchFamily="34" charset="0"/>
              </a:rPr>
              <a:t>Task Force ( </a:t>
            </a:r>
            <a:r>
              <a:rPr lang="en-US" sz="1600" b="0" i="0" u="none" strike="noStrike" baseline="0" dirty="0">
                <a:solidFill>
                  <a:srgbClr val="1155CD"/>
                </a:solidFill>
                <a:latin typeface="Calibri" panose="020F0502020204030204" pitchFamily="34" charset="0"/>
              </a:rPr>
              <a:t>Section 5107 </a:t>
            </a:r>
            <a:r>
              <a:rPr lang="en-US" sz="1600" b="0" i="0" u="none" strike="noStrike" baseline="0" dirty="0">
                <a:solidFill>
                  <a:srgbClr val="000000"/>
                </a:solidFill>
                <a:latin typeface="Calibri" panose="020F0502020204030204" pitchFamily="34" charset="0"/>
              </a:rPr>
              <a:t>), as part of the broader National Artificial Intelligence Initiative Act of 2020</a:t>
            </a:r>
          </a:p>
          <a:p>
            <a:pPr algn="l"/>
            <a:r>
              <a:rPr lang="en-US" sz="1600" b="0" i="0" u="none" strike="noStrike" baseline="0" dirty="0">
                <a:solidFill>
                  <a:srgbClr val="000000"/>
                </a:solidFill>
                <a:latin typeface="Calibri" panose="020F0502020204030204" pitchFamily="34" charset="0"/>
              </a:rPr>
              <a:t>( </a:t>
            </a:r>
            <a:r>
              <a:rPr lang="en-US" sz="1600" b="0" i="0" u="none" strike="noStrike" baseline="0" dirty="0">
                <a:solidFill>
                  <a:srgbClr val="1155CD"/>
                </a:solidFill>
                <a:latin typeface="Calibri" panose="020F0502020204030204" pitchFamily="34" charset="0"/>
              </a:rPr>
              <a:t>Division E </a:t>
            </a:r>
            <a:r>
              <a:rPr lang="en-US" sz="1600" b="0" i="0" u="none" strike="noStrike" baseline="0" dirty="0">
                <a:solidFill>
                  <a:srgbClr val="000000"/>
                </a:solidFill>
                <a:latin typeface="Calibri" panose="020F0502020204030204" pitchFamily="34" charset="0"/>
              </a:rPr>
              <a:t>). The task force would investigate the feasibility of establishing and sustaining a national</a:t>
            </a:r>
          </a:p>
          <a:p>
            <a:pPr algn="l"/>
            <a:r>
              <a:rPr lang="en-US" sz="1600" b="0" i="0" u="none" strike="noStrike" baseline="0" dirty="0">
                <a:solidFill>
                  <a:srgbClr val="000000"/>
                </a:solidFill>
                <a:latin typeface="Calibri" panose="020F0502020204030204" pitchFamily="34" charset="0"/>
              </a:rPr>
              <a:t>artificial intelligence research resource and propose a roadmap for how such a resource should be</a:t>
            </a:r>
          </a:p>
          <a:p>
            <a:pPr algn="l"/>
            <a:r>
              <a:rPr lang="en-US" sz="1600" b="0" i="0" u="none" strike="noStrike" baseline="0" dirty="0">
                <a:solidFill>
                  <a:srgbClr val="000000"/>
                </a:solidFill>
                <a:latin typeface="Calibri" panose="020F0502020204030204" pitchFamily="34" charset="0"/>
              </a:rPr>
              <a:t>established and sustained. It would be co-chaired by the Directors of OSTP and NSF and composed of 12</a:t>
            </a:r>
          </a:p>
          <a:p>
            <a:pPr algn="l"/>
            <a:r>
              <a:rPr lang="en-US" sz="1600" b="0" i="0" u="none" strike="noStrike" baseline="0" dirty="0">
                <a:solidFill>
                  <a:srgbClr val="000000"/>
                </a:solidFill>
                <a:latin typeface="Calibri" panose="020F0502020204030204" pitchFamily="34" charset="0"/>
              </a:rPr>
              <a:t>members – 4 from an interagency committee on artificial intelligence, 4 from institutions of higher</a:t>
            </a:r>
          </a:p>
          <a:p>
            <a:pPr algn="l"/>
            <a:r>
              <a:rPr lang="en-US" sz="1600" b="0" i="0" u="none" strike="noStrike" baseline="0" dirty="0">
                <a:solidFill>
                  <a:srgbClr val="000000"/>
                </a:solidFill>
                <a:latin typeface="Calibri" panose="020F0502020204030204" pitchFamily="34" charset="0"/>
              </a:rPr>
              <a:t>education, and 4 from private organizations.</a:t>
            </a:r>
          </a:p>
          <a:p>
            <a:pPr algn="l"/>
            <a:r>
              <a:rPr lang="en-US" sz="1600" b="1" i="0" u="none" strike="noStrike" baseline="0" dirty="0">
                <a:solidFill>
                  <a:srgbClr val="000000"/>
                </a:solidFill>
                <a:latin typeface="Calibri-Bold"/>
              </a:rPr>
              <a:t>Talking Points:</a:t>
            </a:r>
          </a:p>
          <a:p>
            <a:pPr algn="l"/>
            <a:r>
              <a:rPr lang="en-US" sz="1600" b="0" i="0" u="none" strike="noStrike" baseline="0" dirty="0">
                <a:solidFill>
                  <a:srgbClr val="000000"/>
                </a:solidFill>
                <a:latin typeface="ArialMT"/>
              </a:rPr>
              <a:t>● </a:t>
            </a:r>
            <a:r>
              <a:rPr lang="en-US" sz="1600" b="0" i="0" u="none" strike="noStrike" baseline="0" dirty="0">
                <a:solidFill>
                  <a:srgbClr val="000000"/>
                </a:solidFill>
                <a:latin typeface="Calibri" panose="020F0502020204030204" pitchFamily="34" charset="0"/>
              </a:rPr>
              <a:t>The need for expensive computational resources for AI is growing exponentially, becoming</a:t>
            </a:r>
          </a:p>
          <a:p>
            <a:pPr algn="l"/>
            <a:r>
              <a:rPr lang="en-US" sz="1600" b="0" i="0" u="none" strike="noStrike" baseline="0" dirty="0">
                <a:solidFill>
                  <a:srgbClr val="000000"/>
                </a:solidFill>
                <a:latin typeface="Calibri" panose="020F0502020204030204" pitchFamily="34" charset="0"/>
              </a:rPr>
              <a:t>increasingly out of reach for students and faculty. If realized, a National AI Research Resource</a:t>
            </a:r>
          </a:p>
          <a:p>
            <a:pPr algn="l"/>
            <a:r>
              <a:rPr lang="en-US" sz="1600" b="0" i="0" u="none" strike="noStrike" baseline="0" dirty="0">
                <a:solidFill>
                  <a:srgbClr val="000000"/>
                </a:solidFill>
                <a:latin typeface="Calibri" panose="020F0502020204030204" pitchFamily="34" charset="0"/>
              </a:rPr>
              <a:t>would democratize AI R&amp;D throughout the nation and provide the crucial infrastructure —</a:t>
            </a:r>
          </a:p>
          <a:p>
            <a:pPr algn="l"/>
            <a:r>
              <a:rPr lang="en-US" sz="1600" b="0" i="0" u="none" strike="noStrike" baseline="0" dirty="0">
                <a:solidFill>
                  <a:srgbClr val="000000"/>
                </a:solidFill>
                <a:latin typeface="Calibri" panose="020F0502020204030204" pitchFamily="34" charset="0"/>
              </a:rPr>
              <a:t>hardware, software, and personnel — to sustain U.S. preeminence in AI research.</a:t>
            </a:r>
          </a:p>
          <a:p>
            <a:pPr algn="l"/>
            <a:r>
              <a:rPr lang="en-US" sz="1600" b="0" i="0" u="none" strike="noStrike" baseline="0" dirty="0">
                <a:solidFill>
                  <a:srgbClr val="000000"/>
                </a:solidFill>
                <a:latin typeface="ArialMT"/>
              </a:rPr>
              <a:t>● </a:t>
            </a:r>
            <a:r>
              <a:rPr lang="en-US" sz="1600" b="0" i="0" u="none" strike="noStrike" baseline="0" dirty="0">
                <a:solidFill>
                  <a:srgbClr val="000000"/>
                </a:solidFill>
                <a:latin typeface="Calibri" panose="020F0502020204030204" pitchFamily="34" charset="0"/>
              </a:rPr>
              <a:t>The creation of a National AI Research Resource Task Force is an essential first step toward the</a:t>
            </a:r>
          </a:p>
          <a:p>
            <a:pPr algn="l"/>
            <a:r>
              <a:rPr lang="en-US" sz="1600" b="0" i="0" u="none" strike="noStrike" baseline="0" dirty="0">
                <a:solidFill>
                  <a:srgbClr val="000000"/>
                </a:solidFill>
                <a:latin typeface="Calibri" panose="020F0502020204030204" pitchFamily="34" charset="0"/>
              </a:rPr>
              <a:t>establishment of a national resource that would give academic researchers the tools needed to</a:t>
            </a:r>
          </a:p>
          <a:p>
            <a:pPr algn="l"/>
            <a:r>
              <a:rPr lang="en-US" sz="1600" b="0" i="0" u="none" strike="noStrike" baseline="0" dirty="0">
                <a:solidFill>
                  <a:srgbClr val="000000"/>
                </a:solidFill>
                <a:latin typeface="Calibri" panose="020F0502020204030204" pitchFamily="34" charset="0"/>
              </a:rPr>
              <a:t>maintain the nation’s competitiveness in artificial intelligence and accelerate and strengthen AI</a:t>
            </a:r>
          </a:p>
          <a:p>
            <a:pPr algn="l"/>
            <a:r>
              <a:rPr lang="en-US" sz="1600" b="0" i="0" u="none" strike="noStrike" baseline="0" dirty="0">
                <a:solidFill>
                  <a:srgbClr val="000000"/>
                </a:solidFill>
                <a:latin typeface="Calibri" panose="020F0502020204030204" pitchFamily="34" charset="0"/>
              </a:rPr>
              <a:t>research across the U.S.</a:t>
            </a:r>
          </a:p>
          <a:p>
            <a:pPr algn="l"/>
            <a:r>
              <a:rPr lang="en-US" sz="1600" b="0" i="0" u="none" strike="noStrike" baseline="0" dirty="0">
                <a:solidFill>
                  <a:srgbClr val="000000"/>
                </a:solidFill>
                <a:latin typeface="ArialMT"/>
              </a:rPr>
              <a:t>...</a:t>
            </a:r>
          </a:p>
          <a:p>
            <a:pPr algn="l"/>
            <a:r>
              <a:rPr lang="en-US" sz="1600" b="0" i="0" u="none" strike="noStrike" baseline="0" dirty="0">
                <a:solidFill>
                  <a:srgbClr val="000000"/>
                </a:solidFill>
                <a:latin typeface="ArialMT"/>
              </a:rPr>
              <a:t>● </a:t>
            </a:r>
            <a:r>
              <a:rPr lang="en-US" sz="1600" b="0" i="0" u="none" strike="noStrike" baseline="0" dirty="0">
                <a:solidFill>
                  <a:srgbClr val="000000"/>
                </a:solidFill>
                <a:latin typeface="Calibri" panose="020F0502020204030204" pitchFamily="34" charset="0"/>
              </a:rPr>
              <a:t>This effort has been </a:t>
            </a:r>
            <a:r>
              <a:rPr lang="en-US" sz="1600" b="0" i="0" u="none" strike="noStrike" baseline="0" dirty="0">
                <a:solidFill>
                  <a:srgbClr val="1155CD"/>
                </a:solidFill>
                <a:latin typeface="Calibri" panose="020F0502020204030204" pitchFamily="34" charset="0"/>
              </a:rPr>
              <a:t>endorsed </a:t>
            </a:r>
            <a:r>
              <a:rPr lang="en-US" sz="1600" b="0" i="0" u="none" strike="noStrike" baseline="0" dirty="0">
                <a:solidFill>
                  <a:srgbClr val="000000"/>
                </a:solidFill>
                <a:latin typeface="Calibri" panose="020F0502020204030204" pitchFamily="34" charset="0"/>
              </a:rPr>
              <a:t>by numerous leading research universities as well as the National</a:t>
            </a:r>
          </a:p>
          <a:p>
            <a:pPr algn="l"/>
            <a:r>
              <a:rPr lang="en-US" sz="1600" b="0" i="0" u="none" strike="noStrike" baseline="0" dirty="0">
                <a:solidFill>
                  <a:srgbClr val="000000"/>
                </a:solidFill>
                <a:latin typeface="Calibri" panose="020F0502020204030204" pitchFamily="34" charset="0"/>
              </a:rPr>
              <a:t>Security Commission on Artificial Intelligence Chair Dr. Eric Schmidt and Vice Chair Sec. Bob</a:t>
            </a:r>
          </a:p>
          <a:p>
            <a:pPr algn="l"/>
            <a:r>
              <a:rPr lang="en-US" sz="1600" b="0" i="0" u="none" strike="noStrike" baseline="0" dirty="0">
                <a:solidFill>
                  <a:srgbClr val="000000"/>
                </a:solidFill>
                <a:latin typeface="Calibri" panose="020F0502020204030204" pitchFamily="34" charset="0"/>
              </a:rPr>
              <a:t>Work. The creation of a task force was included in </a:t>
            </a:r>
            <a:r>
              <a:rPr lang="en-US" sz="1600" b="0" i="0" u="none" strike="noStrike" baseline="0" dirty="0">
                <a:solidFill>
                  <a:srgbClr val="1155CD"/>
                </a:solidFill>
                <a:latin typeface="Calibri" panose="020F0502020204030204" pitchFamily="34" charset="0"/>
              </a:rPr>
              <a:t>NSCAI’s First Quarter Recommendations.</a:t>
            </a:r>
          </a:p>
        </p:txBody>
      </p:sp>
    </p:spTree>
    <p:extLst>
      <p:ext uri="{BB962C8B-B14F-4D97-AF65-F5344CB8AC3E}">
        <p14:creationId xmlns:p14="http://schemas.microsoft.com/office/powerpoint/2010/main" val="39145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B76B3-D2D7-4587-8C49-BE97BC3F7749}"/>
              </a:ext>
            </a:extLst>
          </p:cNvPr>
          <p:cNvSpPr>
            <a:spLocks noGrp="1"/>
          </p:cNvSpPr>
          <p:nvPr>
            <p:ph type="title"/>
          </p:nvPr>
        </p:nvSpPr>
        <p:spPr>
          <a:xfrm>
            <a:off x="385321" y="478098"/>
            <a:ext cx="7923439" cy="553336"/>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ea typeface="Calibri" panose="020F0502020204030204" pitchFamily="34" charset="0"/>
              </a:rPr>
              <a:t>Subject: NEWS | Trump Administration Announces $1 Billion in AI and Quantum Research Institutes Nationwide</a:t>
            </a:r>
            <a:endParaRPr kumimoji="0" lang="en-US" altLang="en-US" sz="18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042681B7-BFF7-4234-BAB3-D7C97520A79C}"/>
              </a:ext>
            </a:extLst>
          </p:cNvPr>
          <p:cNvSpPr>
            <a:spLocks noGrp="1"/>
          </p:cNvSpPr>
          <p:nvPr>
            <p:ph type="sldNum" sz="quarter" idx="14"/>
          </p:nvPr>
        </p:nvSpPr>
        <p:spPr/>
        <p:txBody>
          <a:bodyPr/>
          <a:lstStyle/>
          <a:p>
            <a:fld id="{3DD97BEB-BAEF-0344-9D5C-EC73E478698A}" type="slidenum">
              <a:rPr lang="en-US" smtClean="0"/>
              <a:pPr/>
              <a:t>6</a:t>
            </a:fld>
            <a:endParaRPr lang="en-US"/>
          </a:p>
        </p:txBody>
      </p:sp>
      <p:sp>
        <p:nvSpPr>
          <p:cNvPr id="6" name="TextBox 5">
            <a:extLst>
              <a:ext uri="{FF2B5EF4-FFF2-40B4-BE49-F238E27FC236}">
                <a16:creationId xmlns:a16="http://schemas.microsoft.com/office/drawing/2014/main" id="{0BA43634-9642-4B6D-B190-3243B291734F}"/>
              </a:ext>
            </a:extLst>
          </p:cNvPr>
          <p:cNvSpPr txBox="1"/>
          <p:nvPr/>
        </p:nvSpPr>
        <p:spPr>
          <a:xfrm>
            <a:off x="342900" y="1135767"/>
            <a:ext cx="8801100" cy="338554"/>
          </a:xfrm>
          <a:prstGeom prst="rect">
            <a:avLst/>
          </a:prstGeom>
          <a:solidFill>
            <a:schemeClr val="bg1"/>
          </a:solidFill>
        </p:spPr>
        <p:txBody>
          <a:bodyPr wrap="square">
            <a:spAutoFit/>
          </a:bodyPr>
          <a:lstStyle/>
          <a:p>
            <a:pPr algn="l"/>
            <a:endParaRPr lang="en-US" sz="1600" b="0" i="0" u="none" strike="noStrike" baseline="0" dirty="0">
              <a:solidFill>
                <a:srgbClr val="1155CD"/>
              </a:solidFill>
              <a:latin typeface="Calibri" panose="020F0502020204030204" pitchFamily="34" charset="0"/>
            </a:endParaRPr>
          </a:p>
        </p:txBody>
      </p:sp>
      <p:sp>
        <p:nvSpPr>
          <p:cNvPr id="3" name="Rectangle 1">
            <a:extLst>
              <a:ext uri="{FF2B5EF4-FFF2-40B4-BE49-F238E27FC236}">
                <a16:creationId xmlns:a16="http://schemas.microsoft.com/office/drawing/2014/main" id="{C9638A86-CB23-49A7-92C6-49E37528E5B9}"/>
              </a:ext>
            </a:extLst>
          </p:cNvPr>
          <p:cNvSpPr>
            <a:spLocks noChangeArrowheads="1"/>
          </p:cNvSpPr>
          <p:nvPr/>
        </p:nvSpPr>
        <p:spPr bwMode="auto">
          <a:xfrm>
            <a:off x="661308" y="1064716"/>
            <a:ext cx="7923439"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THE WHITE HOUSE</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Office of Science and Technology Policy </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FOR IMMEDIATE RELEASE</a:t>
            </a:r>
            <a:b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b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August 26, 2020</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NEWS | Trump Administration Announces $1 Billion in AI and Quantum Research Institutes Nationwide</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Today, the White House Office of Science and Technology Policy, the National Science Foundation (NSF), and the U.S. Department of Energy (DOE) announced over $1 billion for the establishment of 12 new artificial intelligence (AI) and quantum information science (QIS) research institutes nationwide. </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 </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The $1 billion will go towards seven NSF-led AI Research Institutes and five DOE QIS Research Centers over five years, establishing a total of 12 multi-disciplinary and multi-institutional national hubs for research and workforce development in these critical emerging technologies. Together, the institutes will spur cutting edge innovation, support regional economic growth, and advance American leadership in these critical industries of the future.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Book Antiqua" panose="02040602050305030304" pitchFamily="18" charset="0"/>
                <a:ea typeface="Calibri" panose="020F0502020204030204" pitchFamily="34" charset="0"/>
              </a:rPr>
              <a:t>        SEE DETAILS IN SLIDE NOTES</a:t>
            </a:r>
            <a:endParaRPr kumimoji="0" lang="en-US" altLang="en-US" sz="1100" b="0" i="0" u="none" strike="noStrike" cap="none" normalizeH="0" baseline="0" dirty="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5B893231-D4CF-4336-8005-387F3B72F852}"/>
              </a:ext>
            </a:extLst>
          </p:cNvPr>
          <p:cNvSpPr>
            <a:spLocks noChangeArrowheads="1"/>
          </p:cNvSpPr>
          <p:nvPr/>
        </p:nvSpPr>
        <p:spPr bwMode="auto">
          <a:xfrm>
            <a:off x="0" y="457200"/>
            <a:ext cx="91440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56722561"/>
      </p:ext>
    </p:extLst>
  </p:cSld>
  <p:clrMapOvr>
    <a:masterClrMapping/>
  </p:clrMapOvr>
</p:sld>
</file>

<file path=ppt/theme/theme1.xml><?xml version="1.0" encoding="utf-8"?>
<a:theme xmlns:a="http://schemas.openxmlformats.org/drawingml/2006/main" name="IEEE SC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 SC Template" id="{A5B3FA8A-C4AC-46E0-B60A-A521DC20E911}" vid="{5233A342-BF21-46C2-B5B3-60409B8AB4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413323B838694FB31F72B28732729D" ma:contentTypeVersion="8" ma:contentTypeDescription="Create a new document." ma:contentTypeScope="" ma:versionID="9523db19353e5c644a3d64a24c18149a">
  <xsd:schema xmlns:xsd="http://www.w3.org/2001/XMLSchema" xmlns:xs="http://www.w3.org/2001/XMLSchema" xmlns:p="http://schemas.microsoft.com/office/2006/metadata/properties" xmlns:ns3="7685b774-8ebc-4220-822c-924d37c3424e" targetNamespace="http://schemas.microsoft.com/office/2006/metadata/properties" ma:root="true" ma:fieldsID="bf1afcdd74413988c78f596747d3b292" ns3:_="">
    <xsd:import namespace="7685b774-8ebc-4220-822c-924d37c3424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85b774-8ebc-4220-822c-924d37c342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11BDD1-DF93-4D7A-B617-5133FDF1E63C}">
  <ds:schemaRefs>
    <ds:schemaRef ds:uri="7685b774-8ebc-4220-822c-924d37c3424e"/>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3C0EE2E-E907-4B53-BE69-04F4CB00B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85b774-8ebc-4220-822c-924d37c34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A1F9E0-7160-4583-AD24-DD375F7097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IEEE Sensors Council Template</Template>
  <TotalTime>3313</TotalTime>
  <Words>2884</Words>
  <Application>Microsoft Office PowerPoint</Application>
  <PresentationFormat>On-screen Show (4:3)</PresentationFormat>
  <Paragraphs>156</Paragraphs>
  <Slides>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vt:i4>
      </vt:variant>
    </vt:vector>
  </HeadingPairs>
  <TitlesOfParts>
    <vt:vector size="19" baseType="lpstr">
      <vt:lpstr>Arial</vt:lpstr>
      <vt:lpstr>ArialMT</vt:lpstr>
      <vt:lpstr>Book Antiqua</vt:lpstr>
      <vt:lpstr>Calibri</vt:lpstr>
      <vt:lpstr>Calibri-Bold</vt:lpstr>
      <vt:lpstr>Calibri-Italic</vt:lpstr>
      <vt:lpstr>Courier New</vt:lpstr>
      <vt:lpstr>Garamond</vt:lpstr>
      <vt:lpstr>LucidaGrande</vt:lpstr>
      <vt:lpstr>Symbol</vt:lpstr>
      <vt:lpstr>Times New Roman</vt:lpstr>
      <vt:lpstr>Wingdings</vt:lpstr>
      <vt:lpstr>IEEE SC Template</vt:lpstr>
      <vt:lpstr>IEEE Systems Council Report on IEEE USA Artificial Intelligence and Autonomous Systems Policy Committee (AI&amp;ASPC)</vt:lpstr>
      <vt:lpstr>IEEE USA Public Policy Committees</vt:lpstr>
      <vt:lpstr>IEEE USA AI&amp;ASPC Policy Committee</vt:lpstr>
      <vt:lpstr>National Artificial Intelligence Initiative Act of 2020 </vt:lpstr>
      <vt:lpstr>Information on the National AI Research Resource Task Force Act</vt:lpstr>
      <vt:lpstr>Subject: NEWS | Trump Administration Announces $1 Billion in AI and Quantum Research Institutes Nationwide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Sensors Council &lt;&lt;Report’s Name&gt;&gt;</dc:title>
  <dc:creator>Brooke Johnson</dc:creator>
  <cp:lastModifiedBy>Adrian Andi Stoica</cp:lastModifiedBy>
  <cp:revision>12</cp:revision>
  <dcterms:created xsi:type="dcterms:W3CDTF">2020-02-18T14:58:53Z</dcterms:created>
  <dcterms:modified xsi:type="dcterms:W3CDTF">2020-08-28T10:58:46Z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0x010100CD413323B838694FB31F72B28732729D</vt:lpwstr>
  </property>
</Properties>
</file>