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76" r:id="rId6"/>
    <p:sldId id="268" r:id="rId7"/>
    <p:sldId id="269" r:id="rId8"/>
    <p:sldId id="282" r:id="rId9"/>
    <p:sldId id="279" r:id="rId10"/>
    <p:sldId id="281" r:id="rId11"/>
    <p:sldId id="280" r:id="rId12"/>
    <p:sldId id="273" r:id="rId13"/>
    <p:sldId id="274" r:id="rId14"/>
    <p:sldId id="259" r:id="rId15"/>
    <p:sldId id="262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olocarbone_/UNIPG/DesktopFolder/Venus/usr/pac/Progetti/IEEE%20System%20Council/VP-Publication/ADCOM%202021/IEEE%20Systems%20Council%20website%20custom%20cont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olocarbone_/UNIPG/DesktopFolder/Venus/usr/pac/Progetti/IEEE%20System%20Council/VP-Publication/ADCOM%202021/SYSC045_Content_Usage_Final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aolocarbone_/UNIPG/DesktopFolder/Venus/usr/pac/Progetti/IEEE%20System%20Council/VP-Publication/ADCOM%202021/SYSC045_Content_Usage_Final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Sheet1!$A$4:$B$4</c:f>
              <c:strCache>
                <c:ptCount val="2"/>
                <c:pt idx="0">
                  <c:v>Systems journal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YTD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26</c:v>
                </c:pt>
                <c:pt idx="1">
                  <c:v>349</c:v>
                </c:pt>
                <c:pt idx="2">
                  <c:v>522</c:v>
                </c:pt>
                <c:pt idx="3">
                  <c:v>663</c:v>
                </c:pt>
                <c:pt idx="4">
                  <c:v>1290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37-3043-82E8-9C521A943F19}"/>
            </c:ext>
          </c:extLst>
        </c:ser>
        <c:ser>
          <c:idx val="1"/>
          <c:order val="1"/>
          <c:tx>
            <c:strRef>
              <c:f>Sheet1!$A$5:$B$5</c:f>
              <c:strCache>
                <c:ptCount val="2"/>
                <c:pt idx="0">
                  <c:v>/pages/newsletter-archive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YTD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14</c:v>
                </c:pt>
                <c:pt idx="1">
                  <c:v>143</c:v>
                </c:pt>
                <c:pt idx="2">
                  <c:v>162</c:v>
                </c:pt>
                <c:pt idx="3">
                  <c:v>148</c:v>
                </c:pt>
                <c:pt idx="4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37-3043-82E8-9C521A943F19}"/>
            </c:ext>
          </c:extLst>
        </c:ser>
        <c:ser>
          <c:idx val="2"/>
          <c:order val="2"/>
          <c:tx>
            <c:strRef>
              <c:f>Sheet1!$A$6:$B$6</c:f>
              <c:strCache>
                <c:ptCount val="2"/>
                <c:pt idx="0">
                  <c:v>https://ieeesystemscouncil.org/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YTD</c:v>
                </c:pt>
              </c:strCache>
            </c:strRef>
          </c:cat>
          <c:val>
            <c:numRef>
              <c:f>Sheet1!$C$6:$G$6</c:f>
              <c:numCache>
                <c:formatCode>#,##0</c:formatCode>
                <c:ptCount val="5"/>
                <c:pt idx="0" formatCode="General">
                  <c:v>2812</c:v>
                </c:pt>
                <c:pt idx="1">
                  <c:v>5553</c:v>
                </c:pt>
                <c:pt idx="2">
                  <c:v>4337</c:v>
                </c:pt>
                <c:pt idx="3">
                  <c:v>5196</c:v>
                </c:pt>
                <c:pt idx="4">
                  <c:v>4497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37-3043-82E8-9C521A943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9446623"/>
        <c:axId val="1479437679"/>
      </c:lineChart>
      <c:catAx>
        <c:axId val="147944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79437679"/>
        <c:crosses val="autoZero"/>
        <c:auto val="1"/>
        <c:lblAlgn val="ctr"/>
        <c:lblOffset val="100"/>
        <c:noMultiLvlLbl val="0"/>
      </c:catAx>
      <c:valAx>
        <c:axId val="147943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7944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Final!$A$98:$A$103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Final!$B$98:$B$103</c:f>
              <c:numCache>
                <c:formatCode>_(* #,##0.00_);_(* \(#,##0.00\);_(* "-"??_);_(@_)</c:formatCode>
                <c:ptCount val="6"/>
                <c:pt idx="0">
                  <c:v>13516</c:v>
                </c:pt>
                <c:pt idx="1">
                  <c:v>8784</c:v>
                </c:pt>
                <c:pt idx="2">
                  <c:v>12789</c:v>
                </c:pt>
                <c:pt idx="3">
                  <c:v>12733</c:v>
                </c:pt>
                <c:pt idx="4">
                  <c:v>13516</c:v>
                </c:pt>
                <c:pt idx="5">
                  <c:v>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7-FA42-A3D3-9754ADE27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3390032"/>
        <c:axId val="1383512864"/>
      </c:barChart>
      <c:catAx>
        <c:axId val="13833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383512864"/>
        <c:crosses val="autoZero"/>
        <c:auto val="1"/>
        <c:lblAlgn val="ctr"/>
        <c:lblOffset val="100"/>
        <c:noMultiLvlLbl val="0"/>
      </c:catAx>
      <c:valAx>
        <c:axId val="138351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38339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Final!$A$86:$A$91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Final!$B$86:$B$91</c:f>
              <c:numCache>
                <c:formatCode>_(* #,##0.00_);_(* \(#,##0.00\);_(* "-"??_);_(@_)</c:formatCode>
                <c:ptCount val="6"/>
                <c:pt idx="0">
                  <c:v>4244</c:v>
                </c:pt>
                <c:pt idx="1">
                  <c:v>9295</c:v>
                </c:pt>
                <c:pt idx="2">
                  <c:v>13291</c:v>
                </c:pt>
                <c:pt idx="3">
                  <c:v>9291</c:v>
                </c:pt>
                <c:pt idx="4">
                  <c:v>5052</c:v>
                </c:pt>
                <c:pt idx="5">
                  <c:v>1422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D-F648-A0F8-89A6283332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01174400"/>
        <c:axId val="1401176048"/>
      </c:barChart>
      <c:catAx>
        <c:axId val="140117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IT"/>
          </a:p>
        </c:txPr>
        <c:crossAx val="1401176048"/>
        <c:crosses val="autoZero"/>
        <c:auto val="1"/>
        <c:lblAlgn val="ctr"/>
        <c:lblOffset val="100"/>
        <c:noMultiLvlLbl val="0"/>
      </c:catAx>
      <c:valAx>
        <c:axId val="140117604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40117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D527BE5E-9AE9-4705-804D-F5F5DB76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22B62-6E67-46C9-8E60-C1731F3C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438B-C15B-41D3-8458-2B874E10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5EE3-4E38-4936-865C-73445294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onitor&#10;&#10;Description automatically generated">
            <a:extLst>
              <a:ext uri="{FF2B5EF4-FFF2-40B4-BE49-F238E27FC236}">
                <a16:creationId xmlns:a16="http://schemas.microsoft.com/office/drawing/2014/main" id="{F7C15606-C310-40E6-B245-C56476D46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B23E7-1B83-4E93-869F-93536C0F39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9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D3BB-E229-4CFF-8881-519668E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931A-5804-4D91-8B12-F6202087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E5ACB-3737-465C-9046-2B615FBB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BCC8A-E3F9-47FE-9412-1451A74E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A3305-DBD3-419B-9ADD-486F2F38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C3614-C6F7-418D-93A1-479FC2D3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E8495-3FBC-4322-A034-048B13E8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9/3/21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43253E22-6A49-444C-A7B6-5406DD36C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542176" y="1689724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rgbClr val="0C70AC"/>
                </a:solidFill>
              </a:rPr>
              <a:t>IEEE Systems Council</a:t>
            </a:r>
            <a:br>
              <a:rPr lang="en-US" sz="3600" dirty="0">
                <a:solidFill>
                  <a:srgbClr val="0C70AC"/>
                </a:solidFill>
              </a:rPr>
            </a:br>
            <a:r>
              <a:rPr lang="en-US" sz="3200" dirty="0">
                <a:solidFill>
                  <a:srgbClr val="0C70AC"/>
                </a:solidFill>
              </a:rPr>
              <a:t>VP-Publications</a:t>
            </a:r>
            <a:endParaRPr lang="en-US" sz="3600" dirty="0">
              <a:solidFill>
                <a:srgbClr val="0C70A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542176" y="2895266"/>
            <a:ext cx="6881887" cy="145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Paolo Carbone</a:t>
            </a:r>
          </a:p>
          <a:p>
            <a:endParaRPr lang="en-US" sz="1300" dirty="0"/>
          </a:p>
          <a:p>
            <a:r>
              <a:rPr lang="en-US" dirty="0"/>
              <a:t>Fall 2021 ADCOM meeting</a:t>
            </a:r>
          </a:p>
        </p:txBody>
      </p:sp>
    </p:spTree>
    <p:extLst>
      <p:ext uri="{BB962C8B-B14F-4D97-AF65-F5344CB8AC3E}">
        <p14:creationId xmlns:p14="http://schemas.microsoft.com/office/powerpoint/2010/main" val="21626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8"/>
    </mc:Choice>
    <mc:Fallback xmlns="">
      <p:transition spd="slow" advTm="69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26EC-FB66-2743-9EBE-9714FB34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310"/>
            <a:ext cx="10515600" cy="1325563"/>
          </a:xfrm>
        </p:spPr>
        <p:txBody>
          <a:bodyPr/>
          <a:lstStyle/>
          <a:p>
            <a:r>
              <a:rPr lang="en-IT" dirty="0"/>
              <a:t>IEEE SYSCON: total number of paper downloads in 2019 and 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8E76A1-B51B-8F4D-86FF-4B6297F44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24849"/>
              </p:ext>
            </p:extLst>
          </p:nvPr>
        </p:nvGraphicFramePr>
        <p:xfrm>
          <a:off x="2008415" y="2253343"/>
          <a:ext cx="7217228" cy="416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61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26EC-FB66-2743-9EBE-9714FB34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310"/>
            <a:ext cx="10515600" cy="1325563"/>
          </a:xfrm>
        </p:spPr>
        <p:txBody>
          <a:bodyPr/>
          <a:lstStyle/>
          <a:p>
            <a:r>
              <a:rPr lang="en-IT" dirty="0"/>
              <a:t>IEEE ISSE: total number of paper downloads in 2019 and 2020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2DBFD2-E135-414F-8212-E8C713CE2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133890"/>
              </p:ext>
            </p:extLst>
          </p:nvPr>
        </p:nvGraphicFramePr>
        <p:xfrm>
          <a:off x="2906485" y="2220685"/>
          <a:ext cx="6379030" cy="424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12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3620-F952-EF40-A896-504F998F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48" y="619958"/>
            <a:ext cx="10515600" cy="1325563"/>
          </a:xfrm>
        </p:spPr>
        <p:txBody>
          <a:bodyPr/>
          <a:lstStyle/>
          <a:p>
            <a:r>
              <a:rPr lang="en-IT" dirty="0"/>
              <a:t>J-MASS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414EB-3341-6544-8731-C22D7AB8BF71}"/>
              </a:ext>
            </a:extLst>
          </p:cNvPr>
          <p:cNvSpPr/>
          <p:nvPr/>
        </p:nvSpPr>
        <p:spPr>
          <a:xfrm>
            <a:off x="689548" y="1282739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After appointment of new </a:t>
            </a:r>
            <a:r>
              <a:rPr lang="en-US" altLang="en-US" sz="2400" dirty="0" err="1"/>
              <a:t>EiC</a:t>
            </a:r>
            <a:r>
              <a:rPr lang="en-US" altLang="en-US" sz="2400" dirty="0"/>
              <a:t>, Prof. Antonio Plaza with support by Kim Fowler: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Significantly improved J-MASS Web site and author templates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Approved new special issues, several tied to major conferences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Appointed 20 new Associate Editors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Journal delisted from IEEE watch list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Starting July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, new </a:t>
            </a:r>
            <a:r>
              <a:rPr lang="en-US" altLang="en-US" sz="2400" dirty="0" err="1"/>
              <a:t>EiC</a:t>
            </a:r>
            <a:r>
              <a:rPr lang="en-US" altLang="en-US" sz="2400" dirty="0"/>
              <a:t>, new assistant </a:t>
            </a:r>
            <a:r>
              <a:rPr lang="en-GB" sz="2400" dirty="0"/>
              <a:t>Ms. Greeley Hibbard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39770-0087-6D43-A502-D68CB8C1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48" y="3710750"/>
            <a:ext cx="7943788" cy="29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4"/>
    </mc:Choice>
    <mc:Fallback xmlns="">
      <p:transition spd="slow" advTm="2912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14B5F-7211-6E41-BD5E-A786C6D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6"/>
            <a:ext cx="10515600" cy="719092"/>
          </a:xfrm>
        </p:spPr>
        <p:txBody>
          <a:bodyPr/>
          <a:lstStyle/>
          <a:p>
            <a:r>
              <a:rPr lang="en-IT" dirty="0"/>
              <a:t>Open Access Journal on Systems Engineering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8544F2-80C7-354A-A1E4-05DA4D54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041"/>
            <a:ext cx="10515600" cy="4351338"/>
          </a:xfrm>
        </p:spPr>
        <p:txBody>
          <a:bodyPr/>
          <a:lstStyle/>
          <a:p>
            <a:r>
              <a:rPr lang="en-US" b="1" dirty="0"/>
              <a:t>PERIODICAL TITLE: 	IEEE Open Journal on Systems Engineering</a:t>
            </a:r>
            <a:endParaRPr lang="en-IT" b="1" dirty="0"/>
          </a:p>
          <a:p>
            <a:r>
              <a:rPr lang="en-US" b="1" dirty="0"/>
              <a:t>PROJECTED LAUNCH YEAR &amp; MONTH: 	</a:t>
            </a:r>
            <a:r>
              <a:rPr lang="en-US" dirty="0"/>
              <a:t>2023 – 4th Quarter</a:t>
            </a:r>
            <a:r>
              <a:rPr lang="en-IT" dirty="0"/>
              <a:t> </a:t>
            </a:r>
          </a:p>
          <a:p>
            <a:r>
              <a:rPr lang="en-US" dirty="0"/>
              <a:t>Current approved sponsorship is: </a:t>
            </a:r>
            <a:endParaRPr lang="en-IT" dirty="0"/>
          </a:p>
          <a:p>
            <a:r>
              <a:rPr lang="en-US" dirty="0"/>
              <a:t>IEEE Systems Council (40%)</a:t>
            </a:r>
            <a:endParaRPr lang="en-IT" dirty="0"/>
          </a:p>
          <a:p>
            <a:r>
              <a:rPr lang="en-US" dirty="0"/>
              <a:t>IEEE Systems, Man and Cybernetics Society (40%)</a:t>
            </a:r>
          </a:p>
          <a:p>
            <a:r>
              <a:rPr lang="en-US" dirty="0"/>
              <a:t>IEEE Aerospace &amp; Electronic Systems Society (20%)</a:t>
            </a:r>
            <a:endParaRPr lang="en-IT" dirty="0"/>
          </a:p>
          <a:p>
            <a:pPr marL="0" indent="0">
              <a:buNone/>
            </a:pPr>
            <a:r>
              <a:rPr lang="en-US" dirty="0"/>
              <a:t>Establishing an open-access journal, will provide a venue for addressing the growing need for open-access publications, steered by several funding agencies around the world. This new journal will benefit the IEEE, reinforcing its leading role in science and engineering of systems and systems-of-systems.</a:t>
            </a:r>
            <a:r>
              <a:rPr lang="en-IT" dirty="0"/>
              <a:t> </a:t>
            </a:r>
            <a:endParaRPr lang="en-IT" b="1" dirty="0"/>
          </a:p>
          <a:p>
            <a:endParaRPr lang="en-IT" dirty="0"/>
          </a:p>
          <a:p>
            <a:pPr marL="0" indent="0">
              <a:buNone/>
            </a:pPr>
            <a:endParaRPr lang="en-IT" b="1" dirty="0"/>
          </a:p>
          <a:p>
            <a:pPr marL="0" indent="0">
              <a:buNone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21130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841487" y="977766"/>
            <a:ext cx="8983291" cy="95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New initiatives: </a:t>
            </a:r>
            <a:r>
              <a:rPr lang="en-GB" sz="3600" dirty="0"/>
              <a:t>Open Access Journal on Systems Engineering</a:t>
            </a:r>
            <a:endParaRPr lang="en-US" dirty="0">
              <a:solidFill>
                <a:srgbClr val="0C70AC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841487" y="2278501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Phase I proposal passed at June TAB</a:t>
            </a:r>
          </a:p>
          <a:p>
            <a:r>
              <a:rPr lang="en-GB" sz="2800" dirty="0"/>
              <a:t>Phase II to be discussed by Nov TAB (Bob leading the drafting activity), documents submitted before the deadline, Sept. 1</a:t>
            </a:r>
            <a:r>
              <a:rPr lang="en-GB" sz="2800" baseline="30000" dirty="0"/>
              <a:t>st</a:t>
            </a:r>
            <a:endParaRPr lang="en-GB" sz="2800" dirty="0"/>
          </a:p>
          <a:p>
            <a:r>
              <a:rPr lang="en-GB" sz="2800" dirty="0"/>
              <a:t>Second quarter survey report outcomes are positive</a:t>
            </a:r>
          </a:p>
          <a:p>
            <a:r>
              <a:rPr lang="en-GB" sz="2800" dirty="0" err="1"/>
              <a:t>EiC</a:t>
            </a:r>
            <a:r>
              <a:rPr lang="en-GB" sz="2800" dirty="0"/>
              <a:t>: </a:t>
            </a:r>
            <a:r>
              <a:rPr lang="en-GB" sz="2800" dirty="0" err="1"/>
              <a:t>Dr.</a:t>
            </a:r>
            <a:r>
              <a:rPr lang="en-GB" sz="2800" dirty="0"/>
              <a:t> Dale Blair (Georgia Tech research Institute)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2"/>
    </mc:Choice>
    <mc:Fallback xmlns="">
      <p:transition spd="slow" advTm="3486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31-AE38-EE48-A007-8B92D48DB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152" y="583567"/>
            <a:ext cx="9144000" cy="879475"/>
          </a:xfrm>
        </p:spPr>
        <p:txBody>
          <a:bodyPr/>
          <a:lstStyle/>
          <a:p>
            <a:r>
              <a:rPr lang="en-IT" dirty="0"/>
              <a:t>Sponsored publications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E328AE-E68B-9448-BF5C-0A015A838A18}"/>
              </a:ext>
            </a:extLst>
          </p:cNvPr>
          <p:cNvSpPr txBox="1">
            <a:spLocks/>
          </p:cNvSpPr>
          <p:nvPr/>
        </p:nvSpPr>
        <p:spPr>
          <a:xfrm>
            <a:off x="617360" y="1659467"/>
            <a:ext cx="8298135" cy="44651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dirty="0"/>
              <a:t>IEEE Transactions on Cloud Computing: financial cosponsorhip (Q1)</a:t>
            </a:r>
          </a:p>
          <a:p>
            <a:pPr lvl="1"/>
            <a:r>
              <a:rPr lang="en-IT" dirty="0"/>
              <a:t>Computer Society</a:t>
            </a:r>
          </a:p>
          <a:p>
            <a:pPr lvl="1"/>
            <a:r>
              <a:rPr lang="en-IT" dirty="0"/>
              <a:t>Communications Society</a:t>
            </a:r>
          </a:p>
          <a:p>
            <a:pPr lvl="1"/>
            <a:r>
              <a:rPr lang="en-IT" b="1" dirty="0"/>
              <a:t>Systems Council (7%)</a:t>
            </a:r>
          </a:p>
          <a:p>
            <a:pPr lvl="1"/>
            <a:r>
              <a:rPr lang="en-IT" dirty="0"/>
              <a:t>Power and Energy Society</a:t>
            </a:r>
          </a:p>
          <a:p>
            <a:pPr lvl="1"/>
            <a:r>
              <a:rPr lang="en-IT" dirty="0"/>
              <a:t>Consumer Electronics Society</a:t>
            </a:r>
          </a:p>
          <a:p>
            <a:r>
              <a:rPr lang="en-IT" dirty="0"/>
              <a:t>IEEE Transactions on Big Data: financial cosponsorhip</a:t>
            </a:r>
          </a:p>
          <a:p>
            <a:pPr lvl="1"/>
            <a:r>
              <a:rPr lang="en-IT" dirty="0"/>
              <a:t>Computer Society</a:t>
            </a:r>
          </a:p>
          <a:p>
            <a:pPr lvl="1"/>
            <a:r>
              <a:rPr lang="en-IT" dirty="0"/>
              <a:t>Communications Society</a:t>
            </a:r>
          </a:p>
          <a:p>
            <a:pPr lvl="1"/>
            <a:r>
              <a:rPr lang="en-IT" dirty="0"/>
              <a:t>Computational Intelligence Society</a:t>
            </a:r>
          </a:p>
          <a:p>
            <a:pPr lvl="1"/>
            <a:r>
              <a:rPr lang="en-IT" dirty="0"/>
              <a:t>Sensors Council</a:t>
            </a:r>
          </a:p>
          <a:p>
            <a:pPr lvl="1"/>
            <a:r>
              <a:rPr lang="en-IT" dirty="0"/>
              <a:t>Signal Processing Society</a:t>
            </a:r>
          </a:p>
          <a:p>
            <a:pPr lvl="1"/>
            <a:r>
              <a:rPr lang="en-IT" dirty="0"/>
              <a:t>Systems, Man, and Cybernetics Society</a:t>
            </a:r>
          </a:p>
          <a:p>
            <a:pPr lvl="1"/>
            <a:r>
              <a:rPr lang="en-IT" b="1" dirty="0"/>
              <a:t>Systems Council (5%)</a:t>
            </a:r>
          </a:p>
          <a:p>
            <a:pPr lvl="1"/>
            <a:r>
              <a:rPr lang="en-IT" dirty="0"/>
              <a:t>Vehicular Technology Society</a:t>
            </a:r>
          </a:p>
          <a:p>
            <a:pPr lvl="1"/>
            <a:endParaRPr lang="en-IT" dirty="0"/>
          </a:p>
          <a:p>
            <a:pPr lvl="1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949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0"/>
    </mc:Choice>
    <mc:Fallback xmlns="">
      <p:transition spd="slow" advTm="185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F5CF65-6118-1F42-AF59-C28F708F1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570" y="1106811"/>
            <a:ext cx="9144000" cy="1655762"/>
          </a:xfrm>
        </p:spPr>
        <p:txBody>
          <a:bodyPr/>
          <a:lstStyle/>
          <a:p>
            <a:r>
              <a:rPr lang="en-IT" dirty="0"/>
              <a:t>TCC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DF560-9C23-AC49-B71A-D7B5D171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70" y="1934692"/>
            <a:ext cx="5039020" cy="4130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C8396-A372-DD42-B13F-89BCF7F6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43" y="1472508"/>
            <a:ext cx="3949472" cy="50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6FEE9F-F78F-A04F-99A0-92CAFA747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27842"/>
            <a:ext cx="9144000" cy="1655762"/>
          </a:xfrm>
        </p:spPr>
        <p:txBody>
          <a:bodyPr/>
          <a:lstStyle/>
          <a:p>
            <a:r>
              <a:rPr lang="en-IT" dirty="0"/>
              <a:t>TBD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26C96-0524-FE4C-86B4-BE77C0381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65" y="1481785"/>
            <a:ext cx="4282375" cy="4793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206D9-573C-E04C-81A2-2E13E644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89" y="1360782"/>
            <a:ext cx="4057528" cy="4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963407" y="1101446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C70AC"/>
                </a:solidFill>
              </a:rPr>
              <a:t>Current Status &amp; Achievements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853947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IEEE Systems Journal</a:t>
            </a:r>
          </a:p>
          <a:p>
            <a:r>
              <a:rPr lang="en-US" sz="2400" dirty="0"/>
              <a:t>Other publications</a:t>
            </a:r>
          </a:p>
          <a:p>
            <a:r>
              <a:rPr lang="en-US" sz="2400" dirty="0"/>
              <a:t>IEEE J-MASS - </a:t>
            </a:r>
            <a:r>
              <a:rPr lang="en-GB" dirty="0"/>
              <a:t>Journal on Miniaturization for Air and Space Systems</a:t>
            </a:r>
          </a:p>
          <a:p>
            <a:r>
              <a:rPr lang="en-GB" dirty="0"/>
              <a:t>NEW Open </a:t>
            </a:r>
            <a:r>
              <a:rPr lang="en-GB" sz="2400" dirty="0"/>
              <a:t>Access Journal on Systems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0"/>
    </mc:Choice>
    <mc:Fallback xmlns="">
      <p:transition spd="slow" advTm="95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405B-6D46-A64B-B7BC-CCDA326E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IEEE Systems Journal – EiC Amir G. Aghdam</a:t>
            </a:r>
          </a:p>
        </p:txBody>
      </p:sp>
      <p:graphicFrame>
        <p:nvGraphicFramePr>
          <p:cNvPr id="4" name="Table 146">
            <a:extLst>
              <a:ext uri="{FF2B5EF4-FFF2-40B4-BE49-F238E27FC236}">
                <a16:creationId xmlns:a16="http://schemas.microsoft.com/office/drawing/2014/main" id="{D91BD93A-C822-0D4F-A56D-5D67EE765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954286"/>
              </p:ext>
            </p:extLst>
          </p:nvPr>
        </p:nvGraphicFramePr>
        <p:xfrm>
          <a:off x="1976172" y="1330382"/>
          <a:ext cx="8239652" cy="523652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72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43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cap="none" spc="0">
                          <a:solidFill>
                            <a:schemeClr val="tx1"/>
                          </a:solidFill>
                          <a:latin typeface="+mn-lt"/>
                        </a:rPr>
                        <a:t>Year</a:t>
                      </a:r>
                    </a:p>
                  </a:txBody>
                  <a:tcPr marL="46909" marR="23925" marT="13403" marB="10052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cap="none" spc="0">
                          <a:solidFill>
                            <a:schemeClr val="tx1"/>
                          </a:solidFill>
                          <a:latin typeface="+mn-lt"/>
                        </a:rPr>
                        <a:t>Submitted</a:t>
                      </a:r>
                    </a:p>
                  </a:txBody>
                  <a:tcPr marL="46909" marR="23925" marT="13403" marB="10052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cap="none" spc="0">
                          <a:solidFill>
                            <a:schemeClr val="tx1"/>
                          </a:solidFill>
                          <a:latin typeface="+mn-lt"/>
                        </a:rPr>
                        <a:t>Published</a:t>
                      </a:r>
                    </a:p>
                  </a:txBody>
                  <a:tcPr marL="46909" marR="23925" marT="13403" marB="10052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cap="none" spc="0">
                          <a:solidFill>
                            <a:schemeClr val="tx1"/>
                          </a:solidFill>
                          <a:latin typeface="+mn-lt"/>
                        </a:rPr>
                        <a:t>Rejected</a:t>
                      </a:r>
                    </a:p>
                  </a:txBody>
                  <a:tcPr marL="46909" marR="23925" marT="13403" marB="10052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cap="none" spc="0">
                          <a:solidFill>
                            <a:schemeClr val="tx1"/>
                          </a:solidFill>
                          <a:latin typeface="+mn-lt"/>
                        </a:rPr>
                        <a:t>Withdrawn</a:t>
                      </a:r>
                    </a:p>
                  </a:txBody>
                  <a:tcPr marL="46909" marR="23925" marT="13403" marB="10052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cap="none" spc="0">
                          <a:solidFill>
                            <a:schemeClr val="tx1"/>
                          </a:solidFill>
                          <a:latin typeface="+mn-lt"/>
                        </a:rPr>
                        <a:t>In-process</a:t>
                      </a:r>
                    </a:p>
                  </a:txBody>
                  <a:tcPr marL="46909" marR="23925" marT="13403" marB="100520" anchor="b" horzOverflow="overflow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2007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140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180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111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268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417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90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309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62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420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537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160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310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634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46909" marR="23925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840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204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617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19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23925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781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185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570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26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lang="en-US" sz="1400" cap="none" spc="0" baseline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785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261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506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18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         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1142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433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en-US" sz="1400" cap="none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670</a:t>
                      </a:r>
                      <a:endParaRPr sz="1400" cap="none" spc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  29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  10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1489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en-US" sz="1400" cap="none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542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buFontTx/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</a:t>
                      </a:r>
                      <a:r>
                        <a:rPr lang="en-US" sz="1400" cap="none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897</a:t>
                      </a:r>
                      <a:endParaRPr sz="1400" cap="none" spc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  29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  21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2174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590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buFontTx/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1442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  27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115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81401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  <a:endParaRPr sz="14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1519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 26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buFontTx/>
                        <a:buNone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626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b="0" i="0" kern="1200" cap="none" spc="0" dirty="0">
                          <a:solidFill>
                            <a:schemeClr val="tx1"/>
                          </a:solidFill>
                          <a:latin typeface="Palatino"/>
                          <a:ea typeface="Palatino"/>
                          <a:cs typeface="Palatino"/>
                        </a:rPr>
                        <a:t>       8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     859</a:t>
                      </a:r>
                      <a:endParaRPr sz="14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909" marR="37230" marT="13403" marB="10052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28"/>
    </mc:Choice>
    <mc:Fallback xmlns="">
      <p:transition spd="slow" advTm="402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01BF-DD9F-234B-9540-526F7C12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983"/>
            <a:ext cx="10515600" cy="1325563"/>
          </a:xfrm>
        </p:spPr>
        <p:txBody>
          <a:bodyPr/>
          <a:lstStyle/>
          <a:p>
            <a:r>
              <a:rPr lang="en-IT" dirty="0"/>
              <a:t>Citation metrics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E4ECF-0324-B240-8365-50BFC1F8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1854289"/>
            <a:ext cx="5832924" cy="4529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F71ECF-F289-E149-A091-2DF5D51E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46" y="2594667"/>
            <a:ext cx="3975123" cy="1438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EDD335-92A9-6F42-B52D-D9850EEAD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46" y="4148360"/>
            <a:ext cx="5561692" cy="9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74"/>
    </mc:Choice>
    <mc:Fallback xmlns="">
      <p:transition spd="slow" advTm="690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CE3D3-1432-8949-B66E-336C53B2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11" y="673100"/>
            <a:ext cx="4749800" cy="551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BC56C1-587C-2A40-BF50-6974B748047D}"/>
              </a:ext>
            </a:extLst>
          </p:cNvPr>
          <p:cNvSpPr txBox="1"/>
          <p:nvPr/>
        </p:nvSpPr>
        <p:spPr>
          <a:xfrm>
            <a:off x="5995853" y="1345474"/>
            <a:ext cx="518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Journal is listed in several categories: in all of them Citescore is above 75% percentile, meaning Q1</a:t>
            </a:r>
          </a:p>
        </p:txBody>
      </p:sp>
    </p:spTree>
    <p:extLst>
      <p:ext uri="{BB962C8B-B14F-4D97-AF65-F5344CB8AC3E}">
        <p14:creationId xmlns:p14="http://schemas.microsoft.com/office/powerpoint/2010/main" val="80527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9309-22F5-DA44-AA5C-599D3030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44" y="489303"/>
            <a:ext cx="10515600" cy="762526"/>
          </a:xfrm>
        </p:spPr>
        <p:txBody>
          <a:bodyPr/>
          <a:lstStyle/>
          <a:p>
            <a:r>
              <a:rPr lang="en-IT" dirty="0"/>
              <a:t>Additional information</a:t>
            </a:r>
          </a:p>
        </p:txBody>
      </p:sp>
      <p:sp>
        <p:nvSpPr>
          <p:cNvPr id="3" name="Shape 156">
            <a:extLst>
              <a:ext uri="{FF2B5EF4-FFF2-40B4-BE49-F238E27FC236}">
                <a16:creationId xmlns:a16="http://schemas.microsoft.com/office/drawing/2014/main" id="{CF14BB1E-0A6A-EE42-8AB3-A388D0FBFA8A}"/>
              </a:ext>
            </a:extLst>
          </p:cNvPr>
          <p:cNvSpPr txBox="1">
            <a:spLocks/>
          </p:cNvSpPr>
          <p:nvPr/>
        </p:nvSpPr>
        <p:spPr>
          <a:xfrm>
            <a:off x="101600" y="1251829"/>
            <a:ext cx="11988800" cy="4602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4" indent="-305434" defTabSz="379729">
              <a:spcBef>
                <a:spcPts val="1500"/>
              </a:spcBef>
              <a:defRPr sz="2340"/>
            </a:pPr>
            <a:r>
              <a:rPr lang="en-US" sz="2000" dirty="0"/>
              <a:t>All papers submitted by the end of 2018 have been included in issues by the second 2020 issue.</a:t>
            </a:r>
          </a:p>
          <a:p>
            <a:pPr marL="305434" indent="-305434" defTabSz="379729">
              <a:spcBef>
                <a:spcPts val="1500"/>
              </a:spcBef>
              <a:defRPr sz="2340"/>
            </a:pPr>
            <a:r>
              <a:rPr lang="en-US" sz="2000" dirty="0"/>
              <a:t>Current page limits (apply to papers submitted from 1 Jan 2015): 8 complimentary pages for regular papers; up to 12 pages, with overlength page charge of US$150 per page.  No complaints received from authors.</a:t>
            </a:r>
          </a:p>
          <a:p>
            <a:pPr marL="305434" indent="-305434" defTabSz="379729">
              <a:spcBef>
                <a:spcPts val="1500"/>
              </a:spcBef>
              <a:defRPr sz="2340"/>
            </a:pPr>
            <a:r>
              <a:rPr lang="en-US" sz="2000" dirty="0"/>
              <a:t>No publicity since beginning of 2015 to limit the increase of the backlog of accepted papers.</a:t>
            </a:r>
          </a:p>
          <a:p>
            <a:pPr marL="305434" indent="-305434" defTabSz="379729">
              <a:spcBef>
                <a:spcPts val="1500"/>
              </a:spcBef>
              <a:defRPr sz="2340"/>
            </a:pPr>
            <a:r>
              <a:rPr lang="en-US" sz="2000" dirty="0"/>
              <a:t>No special issues approved since the last quarter of 2014 to limit the increase of the backlog of accepted papers. One exception in 2019 to support the IEEE Brain Initiative.</a:t>
            </a:r>
          </a:p>
          <a:p>
            <a:pPr marL="305434" indent="-305434" defTabSz="379729">
              <a:spcBef>
                <a:spcPts val="1500"/>
              </a:spcBef>
              <a:defRPr sz="2340"/>
            </a:pPr>
            <a:r>
              <a:rPr lang="en-US" sz="2000" b="1" dirty="0"/>
              <a:t>Page budget:  5,750 pages in 2021 – 6,000 pages in 2022</a:t>
            </a:r>
            <a:br>
              <a:rPr lang="en-US" sz="2000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48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1"/>
    </mc:Choice>
    <mc:Fallback xmlns="">
      <p:transition spd="slow" advTm="6065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1F77-E3ED-8B47-8331-60DF3B16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359"/>
            <a:ext cx="10515600" cy="662782"/>
          </a:xfrm>
        </p:spPr>
        <p:txBody>
          <a:bodyPr/>
          <a:lstStyle/>
          <a:p>
            <a:r>
              <a:rPr lang="en-IT" dirty="0"/>
              <a:t>Motion 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B8A3C-9778-D146-ADFA-3FE30272C719}"/>
              </a:ext>
            </a:extLst>
          </p:cNvPr>
          <p:cNvSpPr/>
          <p:nvPr/>
        </p:nvSpPr>
        <p:spPr>
          <a:xfrm>
            <a:off x="838200" y="1298140"/>
            <a:ext cx="10363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add 750 pages to the page budget in 2021 (total 6,500 pages)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Sustain the increased number of submissions and keep publication times under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implications as below noted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Implications: about 23,505 USD</a:t>
            </a:r>
          </a:p>
        </p:txBody>
      </p:sp>
    </p:spTree>
    <p:extLst>
      <p:ext uri="{BB962C8B-B14F-4D97-AF65-F5344CB8AC3E}">
        <p14:creationId xmlns:p14="http://schemas.microsoft.com/office/powerpoint/2010/main" val="39689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6"/>
    </mc:Choice>
    <mc:Fallback xmlns="">
      <p:transition spd="slow" advTm="170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BB70-CA74-5D4D-B4A8-215A16A4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771"/>
            <a:ext cx="10515600" cy="741186"/>
          </a:xfrm>
        </p:spPr>
        <p:txBody>
          <a:bodyPr/>
          <a:lstStyle/>
          <a:p>
            <a:r>
              <a:rPr lang="en-IT" dirty="0"/>
              <a:t>Other: IEEEXplore SJ website visits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8CD0B-0173-4E6F-996A-9EF45246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2050542"/>
            <a:ext cx="4425697" cy="21377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0324DB-E284-864C-BC71-1DD5DBDE8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14378"/>
              </p:ext>
            </p:extLst>
          </p:nvPr>
        </p:nvGraphicFramePr>
        <p:xfrm>
          <a:off x="5304168" y="1843278"/>
          <a:ext cx="5193145" cy="3888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0347">
                  <a:extLst>
                    <a:ext uri="{9D8B030D-6E8A-4147-A177-3AD203B41FA5}">
                      <a16:colId xmlns:a16="http://schemas.microsoft.com/office/drawing/2014/main" val="4099983524"/>
                    </a:ext>
                  </a:extLst>
                </a:gridCol>
                <a:gridCol w="1321768">
                  <a:extLst>
                    <a:ext uri="{9D8B030D-6E8A-4147-A177-3AD203B41FA5}">
                      <a16:colId xmlns:a16="http://schemas.microsoft.com/office/drawing/2014/main" val="2992362804"/>
                    </a:ext>
                  </a:extLst>
                </a:gridCol>
                <a:gridCol w="1661030">
                  <a:extLst>
                    <a:ext uri="{9D8B030D-6E8A-4147-A177-3AD203B41FA5}">
                      <a16:colId xmlns:a16="http://schemas.microsoft.com/office/drawing/2014/main" val="22870451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Year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Total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% Chg YoY</a:t>
                      </a:r>
                      <a:endParaRPr lang="en-GB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48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T" sz="2800" u="none" strike="noStrike">
                          <a:effectLst/>
                        </a:rPr>
                        <a:t>2018</a:t>
                      </a:r>
                      <a:endParaRPr lang="en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2800" u="none" strike="noStrike">
                          <a:effectLst/>
                        </a:rPr>
                        <a:t>      30.259 </a:t>
                      </a:r>
                      <a:endParaRPr lang="en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2800" u="none" strike="noStrike">
                          <a:effectLst/>
                        </a:rPr>
                        <a:t> </a:t>
                      </a:r>
                      <a:endParaRPr lang="en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0239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T" sz="2800" u="none" strike="noStrike">
                          <a:effectLst/>
                        </a:rPr>
                        <a:t>2019</a:t>
                      </a:r>
                      <a:endParaRPr lang="en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2800" u="none" strike="noStrike">
                          <a:effectLst/>
                        </a:rPr>
                        <a:t>      30.205 </a:t>
                      </a:r>
                      <a:endParaRPr lang="en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2800" u="none" strike="noStrike">
                          <a:effectLst/>
                        </a:rPr>
                        <a:t>-0,2%</a:t>
                      </a:r>
                      <a:endParaRPr lang="en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909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T" sz="2800" u="none" strike="noStrike">
                          <a:effectLst/>
                        </a:rPr>
                        <a:t>2020</a:t>
                      </a:r>
                      <a:endParaRPr lang="en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2800" u="none" strike="noStrike">
                          <a:effectLst/>
                        </a:rPr>
                        <a:t>      15.688 </a:t>
                      </a:r>
                      <a:endParaRPr lang="en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2800" u="none" strike="noStrike">
                          <a:effectLst/>
                        </a:rPr>
                        <a:t>-48,1%</a:t>
                      </a:r>
                      <a:endParaRPr lang="en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147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T" sz="2800" u="none" strike="noStrike">
                          <a:effectLst/>
                        </a:rPr>
                        <a:t>2021</a:t>
                      </a:r>
                      <a:endParaRPr lang="en-I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T" sz="2800" u="none" strike="noStrike" dirty="0">
                          <a:effectLst/>
                        </a:rPr>
                        <a:t>      23.977 </a:t>
                      </a:r>
                      <a:endParaRPr lang="en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T" sz="2800" u="none" strike="noStrike" dirty="0">
                          <a:effectLst/>
                        </a:rPr>
                        <a:t>52,8%</a:t>
                      </a:r>
                      <a:endParaRPr lang="en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42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4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BB70-CA74-5D4D-B4A8-215A16A4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771"/>
            <a:ext cx="10515600" cy="741186"/>
          </a:xfrm>
        </p:spPr>
        <p:txBody>
          <a:bodyPr/>
          <a:lstStyle/>
          <a:p>
            <a:r>
              <a:rPr lang="en-IT" dirty="0"/>
              <a:t>Other: SYSC website visits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D66DC3-8695-C84A-9153-8A81DAE86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221247"/>
              </p:ext>
            </p:extLst>
          </p:nvPr>
        </p:nvGraphicFramePr>
        <p:xfrm>
          <a:off x="442439" y="1763485"/>
          <a:ext cx="6137975" cy="431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9EC1B3-B9BF-2A4C-9C7A-DF6BB9F906AD}"/>
              </a:ext>
            </a:extLst>
          </p:cNvPr>
          <p:cNvSpPr txBox="1"/>
          <p:nvPr/>
        </p:nvSpPr>
        <p:spPr>
          <a:xfrm>
            <a:off x="7674427" y="1518337"/>
            <a:ext cx="31677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Newsletter recipients</a:t>
            </a:r>
          </a:p>
          <a:p>
            <a:endParaRPr lang="en-GB" dirty="0"/>
          </a:p>
          <a:p>
            <a:r>
              <a:rPr lang="en-GB" dirty="0"/>
              <a:t>2021 -</a:t>
            </a:r>
          </a:p>
          <a:p>
            <a:r>
              <a:rPr lang="en-GB" dirty="0"/>
              <a:t>Q1-  14,006</a:t>
            </a:r>
            <a:br>
              <a:rPr lang="en-GB" dirty="0"/>
            </a:br>
            <a:r>
              <a:rPr lang="en-GB" dirty="0"/>
              <a:t>Q2 - 14,861 </a:t>
            </a:r>
            <a:br>
              <a:rPr lang="en-GB" dirty="0"/>
            </a:br>
            <a:r>
              <a:rPr lang="en-GB" dirty="0"/>
              <a:t>Q3 - 15,322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2020</a:t>
            </a:r>
            <a:br>
              <a:rPr lang="en-GB" dirty="0"/>
            </a:br>
            <a:r>
              <a:rPr lang="en-GB" dirty="0"/>
              <a:t>Q1 - 10,720</a:t>
            </a:r>
            <a:br>
              <a:rPr lang="en-GB" dirty="0"/>
            </a:br>
            <a:r>
              <a:rPr lang="en-GB" dirty="0"/>
              <a:t>Q2 - 11,434</a:t>
            </a:r>
            <a:br>
              <a:rPr lang="en-GB" dirty="0"/>
            </a:br>
            <a:r>
              <a:rPr lang="en-GB" dirty="0"/>
              <a:t>Q3 - 11,925</a:t>
            </a:r>
            <a:br>
              <a:rPr lang="en-GB" dirty="0"/>
            </a:br>
            <a:r>
              <a:rPr lang="en-GB" dirty="0"/>
              <a:t>Q4 - 12,721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2019</a:t>
            </a:r>
            <a:br>
              <a:rPr lang="en-GB" dirty="0"/>
            </a:br>
            <a:r>
              <a:rPr lang="en-GB" dirty="0"/>
              <a:t>Q3 - 8,967</a:t>
            </a:r>
            <a:br>
              <a:rPr lang="en-GB" dirty="0"/>
            </a:br>
            <a:r>
              <a:rPr lang="en-GB" dirty="0"/>
              <a:t>Q4 - 9,608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75897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810</Words>
  <Application>Microsoft Macintosh PowerPoint</Application>
  <PresentationFormat>Widescreen</PresentationFormat>
  <Paragraphs>189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LucidaGrande</vt:lpstr>
      <vt:lpstr>Palatino</vt:lpstr>
      <vt:lpstr>Wingdings</vt:lpstr>
      <vt:lpstr>Office Theme</vt:lpstr>
      <vt:lpstr>PowerPoint Presentation</vt:lpstr>
      <vt:lpstr>PowerPoint Presentation</vt:lpstr>
      <vt:lpstr>IEEE Systems Journal – EiC Amir G. Aghdam</vt:lpstr>
      <vt:lpstr>Citation metrics</vt:lpstr>
      <vt:lpstr>PowerPoint Presentation</vt:lpstr>
      <vt:lpstr>Additional information</vt:lpstr>
      <vt:lpstr>Motion I</vt:lpstr>
      <vt:lpstr>Other: IEEEXplore SJ website visits</vt:lpstr>
      <vt:lpstr>Other: SYSC website visits</vt:lpstr>
      <vt:lpstr>IEEE SYSCON: total number of paper downloads in 2019 and 2020</vt:lpstr>
      <vt:lpstr>IEEE ISSE: total number of paper downloads in 2019 and 2020</vt:lpstr>
      <vt:lpstr>J-MASS</vt:lpstr>
      <vt:lpstr>Open Access Journal on Systems Engineering </vt:lpstr>
      <vt:lpstr>PowerPoint Presentation</vt:lpstr>
      <vt:lpstr>Sponsored publications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Carbone, Paolo</cp:lastModifiedBy>
  <cp:revision>82</cp:revision>
  <dcterms:created xsi:type="dcterms:W3CDTF">2020-06-23T20:53:44Z</dcterms:created>
  <dcterms:modified xsi:type="dcterms:W3CDTF">2021-09-03T06:38:56Z</dcterms:modified>
</cp:coreProperties>
</file>