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9" r:id="rId3"/>
    <p:sldId id="269" r:id="rId4"/>
    <p:sldId id="265" r:id="rId5"/>
    <p:sldId id="268" r:id="rId6"/>
    <p:sldId id="267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Osborn" initials="AO" lastIdx="1" clrIdx="0">
    <p:extLst>
      <p:ext uri="{19B8F6BF-5375-455C-9EA6-DF929625EA0E}">
        <p15:presenceInfo xmlns:p15="http://schemas.microsoft.com/office/powerpoint/2012/main" userId="S-1-5-21-3301288635-2929613404-1901277972-117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3.PNG"/><Relationship Id="rId4" Type="http://schemas.openxmlformats.org/officeDocument/2006/relationships/image" Target="../media/image10.png"/><Relationship Id="rId9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7.png"/><Relationship Id="rId7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5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57555"/>
            <a:ext cx="1456944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57555"/>
            <a:ext cx="1944624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57555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57555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57555"/>
            <a:ext cx="1499616" cy="24140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17457" y="6159501"/>
            <a:ext cx="9144000" cy="698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98F30F1-E6D7-48A7-ABFD-5D9AF5D164E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628650" y="5853560"/>
            <a:ext cx="746066" cy="6551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3792750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792803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25627"/>
            <a:ext cx="3886200" cy="1825573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2837469"/>
            <a:ext cx="3886200" cy="2780906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7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1815899"/>
            <a:ext cx="3886200" cy="3802265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2837469"/>
            <a:ext cx="3886200" cy="27806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29150" y="1825627"/>
            <a:ext cx="3886200" cy="101184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3807095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7"/>
            <a:ext cx="3886200" cy="1833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29150" y="1847707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28650" y="3807095"/>
            <a:ext cx="3886200" cy="1811281"/>
          </a:xfrm>
        </p:spPr>
        <p:txBody>
          <a:bodyPr/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1" y="1825625"/>
            <a:ext cx="3019523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789576" y="1825625"/>
            <a:ext cx="4725775" cy="3792538"/>
          </a:xfrm>
        </p:spPr>
        <p:txBody>
          <a:bodyPr>
            <a:normAutofit/>
          </a:bodyPr>
          <a:lstStyle>
            <a:lvl1pPr marL="0" indent="0">
              <a:buNone/>
              <a:defRPr sz="12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88818"/>
            <a:ext cx="3886200" cy="82934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1825627"/>
            <a:ext cx="3886200" cy="2963191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2837467"/>
            <a:ext cx="7886700" cy="21398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7"/>
            <a:ext cx="7886700" cy="101184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977353"/>
            <a:ext cx="7886700" cy="662890"/>
          </a:xfrm>
        </p:spPr>
        <p:txBody>
          <a:bodyPr>
            <a:normAutofit/>
          </a:bodyPr>
          <a:lstStyle>
            <a:lvl1pPr marL="0" indent="0">
              <a:buNone/>
              <a:defRPr sz="2000" b="1" i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4006393"/>
            <a:ext cx="3886200" cy="16117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1825626"/>
            <a:ext cx="7886700" cy="2075235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</a:t>
            </a:r>
            <a:r>
              <a:rPr lang="en-US" dirty="0" err="1"/>
              <a:t>sunt</a:t>
            </a:r>
            <a:r>
              <a:rPr lang="en-US" dirty="0"/>
              <a:t>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629150" y="4006391"/>
            <a:ext cx="3886200" cy="1611772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8313" y="6159500"/>
            <a:ext cx="9144000" cy="698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5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735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1044735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1044735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1044735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044735"/>
            <a:ext cx="1828800" cy="1828800"/>
          </a:xfrm>
          <a:blipFill>
            <a:blip r:embed="rId8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C7B3F3F-2431-40C0-BE14-99863075C7D8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628650" y="5853560"/>
            <a:ext cx="746066" cy="6551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6181"/>
            <a:ext cx="7886700" cy="553336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6"/>
            <a:ext cx="4970872" cy="2887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4713403"/>
            <a:ext cx="4970872" cy="904761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rgbClr val="0066A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825624"/>
            <a:ext cx="2802707" cy="3792539"/>
          </a:xfrm>
        </p:spPr>
        <p:txBody>
          <a:bodyPr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CDF47-5687-4D0A-AEE2-69CE6EFF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92E7AD-13A5-4AE5-9202-1BC73C912F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8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5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857555"/>
            <a:ext cx="1456944" cy="24140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066" y="857555"/>
            <a:ext cx="1944624" cy="241401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1" y="857555"/>
            <a:ext cx="2365248" cy="2414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746" y="857555"/>
            <a:ext cx="1956816" cy="241401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916" y="857555"/>
            <a:ext cx="1499616" cy="24140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21" y="5797549"/>
            <a:ext cx="1208500" cy="67451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F15D6A7-20E3-476C-AA16-3D404FB1A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E48903F-E997-47FC-9023-11A5377277B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628650" y="5853560"/>
            <a:ext cx="746066" cy="6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1 Tagline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637527"/>
            <a:ext cx="7772400" cy="697310"/>
          </a:xfrm>
        </p:spPr>
        <p:txBody>
          <a:bodyPr anchor="b">
            <a:normAutofit/>
          </a:bodyPr>
          <a:lstStyle>
            <a:lvl1pPr algn="l">
              <a:defRPr sz="44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4426915"/>
            <a:ext cx="7772400" cy="1275747"/>
          </a:xfrm>
        </p:spPr>
        <p:txBody>
          <a:bodyPr>
            <a:normAutofit/>
          </a:bodyPr>
          <a:lstStyle>
            <a:lvl1pPr marL="0" indent="0" algn="l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044735"/>
            <a:ext cx="1828800" cy="1828800"/>
          </a:xfrm>
          <a:blipFill>
            <a:blip r:embed="rId3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1" name="Picture Placeholder 49"/>
          <p:cNvSpPr>
            <a:spLocks noGrp="1"/>
          </p:cNvSpPr>
          <p:nvPr>
            <p:ph type="pic" sz="quarter" idx="14" hasCustomPrompt="1"/>
          </p:nvPr>
        </p:nvSpPr>
        <p:spPr>
          <a:xfrm>
            <a:off x="1828800" y="1044735"/>
            <a:ext cx="1828800" cy="1828800"/>
          </a:xfrm>
          <a:blipFill>
            <a:blip r:embed="rId4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2" name="Picture Placeholder 49"/>
          <p:cNvSpPr>
            <a:spLocks noGrp="1"/>
          </p:cNvSpPr>
          <p:nvPr>
            <p:ph type="pic" sz="quarter" idx="15" hasCustomPrompt="1"/>
          </p:nvPr>
        </p:nvSpPr>
        <p:spPr>
          <a:xfrm>
            <a:off x="3657600" y="1044735"/>
            <a:ext cx="1828800" cy="1828800"/>
          </a:xfrm>
          <a:blipFill>
            <a:blip r:embed="rId5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  </a:t>
            </a:r>
          </a:p>
        </p:txBody>
      </p:sp>
      <p:sp>
        <p:nvSpPr>
          <p:cNvPr id="53" name="Picture Placeholder 49"/>
          <p:cNvSpPr>
            <a:spLocks noGrp="1"/>
          </p:cNvSpPr>
          <p:nvPr>
            <p:ph type="pic" sz="quarter" idx="16" hasCustomPrompt="1"/>
          </p:nvPr>
        </p:nvSpPr>
        <p:spPr>
          <a:xfrm>
            <a:off x="5486400" y="1044735"/>
            <a:ext cx="1828800" cy="1828800"/>
          </a:xfrm>
          <a:blipFill>
            <a:blip r:embed="rId6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6A1"/>
              </a:buClr>
              <a:buSzTx/>
              <a:buFont typeface="LucidaGrande" charset="0"/>
              <a:buNone/>
              <a:tabLst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 INSERT</a:t>
            </a:r>
            <a:br>
              <a:rPr lang="en-US" dirty="0"/>
            </a:br>
            <a:r>
              <a:rPr lang="en-US" dirty="0"/>
              <a:t> IMAGE </a:t>
            </a:r>
          </a:p>
        </p:txBody>
      </p:sp>
      <p:sp>
        <p:nvSpPr>
          <p:cNvPr id="54" name="Picture Placeholder 49"/>
          <p:cNvSpPr>
            <a:spLocks noGrp="1"/>
          </p:cNvSpPr>
          <p:nvPr>
            <p:ph type="pic" sz="quarter" idx="17" hasCustomPrompt="1"/>
          </p:nvPr>
        </p:nvSpPr>
        <p:spPr>
          <a:xfrm>
            <a:off x="7315200" y="1044735"/>
            <a:ext cx="1828800" cy="1828800"/>
          </a:xfrm>
          <a:blipFill>
            <a:blip r:embed="rId7"/>
            <a:stretch>
              <a:fillRect/>
            </a:stretch>
          </a:blipFill>
        </p:spPr>
        <p:txBody>
          <a:bodyPr anchor="ctr">
            <a:normAutofit/>
          </a:bodyPr>
          <a:lstStyle>
            <a:lvl1pPr marL="0" indent="0" algn="ctr">
              <a:buNone/>
              <a:defRPr sz="2800" baseline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 INSERT</a:t>
            </a:r>
            <a:br>
              <a:rPr lang="en-US" dirty="0"/>
            </a:br>
            <a:r>
              <a:rPr lang="en-US" dirty="0"/>
              <a:t> IMAGE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1821" y="5797549"/>
            <a:ext cx="1208500" cy="67451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D52AFEE-78B7-4E14-8968-7908A0B29B8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/>
        </p:blipFill>
        <p:spPr>
          <a:xfrm>
            <a:off x="628650" y="5853560"/>
            <a:ext cx="746066" cy="6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0" y="0"/>
            <a:ext cx="916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97E5456-48E2-4C18-A2E3-8D6DD24DD4A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28650" y="5853560"/>
            <a:ext cx="746066" cy="6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 baseline="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306" y="494096"/>
            <a:ext cx="1267968" cy="12862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88" y="1149416"/>
            <a:ext cx="1877568" cy="189585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1" t="7771"/>
          <a:stretch/>
        </p:blipFill>
        <p:spPr>
          <a:xfrm>
            <a:off x="-2793" y="-3048"/>
            <a:ext cx="3263645" cy="33286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061" y="2921668"/>
            <a:ext cx="2298192" cy="26944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54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/>
          <a:stretch/>
        </p:blipFill>
        <p:spPr>
          <a:xfrm rot="10800000" flipH="1">
            <a:off x="-23750" y="-1"/>
            <a:ext cx="916775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262831"/>
            <a:ext cx="7886700" cy="827758"/>
          </a:xfrm>
        </p:spPr>
        <p:txBody>
          <a:bodyPr anchor="b">
            <a:normAutofit/>
          </a:bodyPr>
          <a:lstStyle>
            <a:lvl1pPr>
              <a:defRPr sz="44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17578"/>
            <a:ext cx="7886700" cy="672450"/>
          </a:xfrm>
        </p:spPr>
        <p:txBody>
          <a:bodyPr>
            <a:normAutofit/>
          </a:bodyPr>
          <a:lstStyle>
            <a:lvl1pPr marL="0" indent="0">
              <a:buNone/>
              <a:defRPr sz="2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176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7886700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825625"/>
            <a:ext cx="3886200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29150" y="1825625"/>
            <a:ext cx="3886200" cy="37925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1106199"/>
            <a:ext cx="7886700" cy="356843"/>
          </a:xfrm>
        </p:spPr>
        <p:txBody>
          <a:bodyPr>
            <a:normAutofit/>
          </a:bodyPr>
          <a:lstStyle>
            <a:lvl1pPr marL="0" indent="0">
              <a:buNone/>
              <a:defRPr sz="24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56181"/>
            <a:ext cx="7886700" cy="553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288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50" y="0"/>
            <a:ext cx="9191500" cy="698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961" y="5982007"/>
            <a:ext cx="1215715" cy="3549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0" y="6159500"/>
            <a:ext cx="9144000" cy="698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5FA0E6-81B1-4763-8C92-FB6B77739D0E}"/>
              </a:ext>
            </a:extLst>
          </p:cNvPr>
          <p:cNvPicPr>
            <a:picLocks noChangeAspect="1"/>
          </p:cNvPicPr>
          <p:nvPr/>
        </p:nvPicPr>
        <p:blipFill>
          <a:blip r:embed="rId25"/>
          <a:srcRect/>
          <a:stretch/>
        </p:blipFill>
        <p:spPr>
          <a:xfrm>
            <a:off x="628650" y="5853560"/>
            <a:ext cx="746066" cy="6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61" r:id="rId3"/>
    <p:sldLayoutId id="2147483683" r:id="rId4"/>
    <p:sldLayoutId id="2147483663" r:id="rId5"/>
    <p:sldLayoutId id="2147483684" r:id="rId6"/>
    <p:sldLayoutId id="2147483673" r:id="rId7"/>
    <p:sldLayoutId id="2147483662" r:id="rId8"/>
    <p:sldLayoutId id="2147483675" r:id="rId9"/>
    <p:sldLayoutId id="2147483664" r:id="rId10"/>
    <p:sldLayoutId id="2147483674" r:id="rId11"/>
    <p:sldLayoutId id="2147483665" r:id="rId12"/>
    <p:sldLayoutId id="2147483676" r:id="rId13"/>
    <p:sldLayoutId id="2147483677" r:id="rId14"/>
    <p:sldLayoutId id="2147483678" r:id="rId15"/>
    <p:sldLayoutId id="2147483679" r:id="rId16"/>
    <p:sldLayoutId id="2147483667" r:id="rId17"/>
    <p:sldLayoutId id="2147483680" r:id="rId18"/>
    <p:sldLayoutId id="2147483682" r:id="rId19"/>
    <p:sldLayoutId id="2147483681" r:id="rId20"/>
    <p:sldLayoutId id="214748368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66A1"/>
        </a:buClr>
        <a:buFont typeface="LucidaGrande" charset="0"/>
        <a:buChar char="▸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LucidaGrande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66A1"/>
        </a:buClr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131C-F095-48E5-8B44-E138AD540F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221373"/>
            <a:ext cx="7772400" cy="998290"/>
          </a:xfrm>
        </p:spPr>
        <p:txBody>
          <a:bodyPr>
            <a:noAutofit/>
          </a:bodyPr>
          <a:lstStyle/>
          <a:p>
            <a:r>
              <a:rPr lang="en-US" sz="3600" dirty="0"/>
              <a:t>IEEE Systems Council</a:t>
            </a:r>
            <a:br>
              <a:rPr lang="en-US" sz="3600" dirty="0"/>
            </a:br>
            <a:r>
              <a:rPr lang="en-US" sz="3200" dirty="0"/>
              <a:t>President’s Report</a:t>
            </a: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FB642-C925-470D-A2D9-02A0B8114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26915"/>
            <a:ext cx="7772400" cy="145376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Vincenzo Piuri</a:t>
            </a:r>
          </a:p>
          <a:p>
            <a:endParaRPr lang="en-US" sz="1300" dirty="0"/>
          </a:p>
          <a:p>
            <a:r>
              <a:rPr lang="en-US" dirty="0"/>
              <a:t>3 September 2021</a:t>
            </a:r>
          </a:p>
          <a:p>
            <a:r>
              <a:rPr lang="en-US" dirty="0"/>
              <a:t>2021 SYSC Fall </a:t>
            </a:r>
            <a:r>
              <a:rPr lang="en-US" dirty="0" err="1"/>
              <a:t>AdCom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164347-7EB9-4FB8-B116-8BBBB3E66A4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85321" y="6205394"/>
            <a:ext cx="486659" cy="365125"/>
          </a:xfrm>
          <a:prstGeom prst="rect">
            <a:avLst/>
          </a:prstGeom>
        </p:spPr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387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64487-F266-4BB0-894C-BF4C0B081A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08683"/>
            <a:ext cx="7886700" cy="4460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Our Mission:</a:t>
            </a:r>
          </a:p>
          <a:p>
            <a:r>
              <a:rPr lang="en-US" dirty="0"/>
              <a:t>Foster advancement of knowledge and innovation in science, technology, and applications of systems engineering, especially in complex systems and systems-of-systems, </a:t>
            </a:r>
            <a:br>
              <a:rPr lang="en-US" dirty="0"/>
            </a:br>
            <a:r>
              <a:rPr lang="en-US" dirty="0"/>
              <a:t>for the benefit of humanity</a:t>
            </a:r>
          </a:p>
          <a:p>
            <a:r>
              <a:rPr lang="en-US" dirty="0"/>
              <a:t>Promote the activities of and cooperate with the SYSC Member Societies in the area of interest of the Council</a:t>
            </a:r>
            <a:br>
              <a:rPr lang="en-US" dirty="0"/>
            </a:b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681B7-BFF7-4234-BAB3-D7C97520A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6F17B65-A4C1-4F21-9214-B97A854AB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96" y="242484"/>
            <a:ext cx="8449408" cy="553336"/>
          </a:xfrm>
        </p:spPr>
        <p:txBody>
          <a:bodyPr/>
          <a:lstStyle/>
          <a:p>
            <a:r>
              <a:rPr lang="en-US" sz="3200" dirty="0"/>
              <a:t>2021 SYSC Member Society &amp; Representatives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018E7C5-454D-420E-B041-194961ABB500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775868801"/>
              </p:ext>
            </p:extLst>
          </p:nvPr>
        </p:nvGraphicFramePr>
        <p:xfrm>
          <a:off x="347296" y="765408"/>
          <a:ext cx="8449408" cy="5797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9681">
                  <a:extLst>
                    <a:ext uri="{9D8B030D-6E8A-4147-A177-3AD203B41FA5}">
                      <a16:colId xmlns:a16="http://schemas.microsoft.com/office/drawing/2014/main" val="2746094955"/>
                    </a:ext>
                  </a:extLst>
                </a:gridCol>
                <a:gridCol w="3899727">
                  <a:extLst>
                    <a:ext uri="{9D8B030D-6E8A-4147-A177-3AD203B41FA5}">
                      <a16:colId xmlns:a16="http://schemas.microsoft.com/office/drawing/2014/main" val="1912048279"/>
                    </a:ext>
                  </a:extLst>
                </a:gridCol>
              </a:tblGrid>
              <a:tr h="311168">
                <a:tc>
                  <a:txBody>
                    <a:bodyPr/>
                    <a:lstStyle/>
                    <a:p>
                      <a:r>
                        <a:rPr lang="en-US" sz="1400" dirty="0"/>
                        <a:t>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Rep(s)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4880501"/>
                  </a:ext>
                </a:extLst>
              </a:tr>
              <a:tr h="298888">
                <a:tc>
                  <a:txBody>
                    <a:bodyPr/>
                    <a:lstStyle/>
                    <a:p>
                      <a:r>
                        <a:rPr lang="en-US" sz="1400" b="0" dirty="0"/>
                        <a:t>AESS – Aerospace and Electronic Systems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Michael Cardinale and Walt Downing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2883269"/>
                  </a:ext>
                </a:extLst>
              </a:tr>
              <a:tr h="298888">
                <a:tc>
                  <a:txBody>
                    <a:bodyPr/>
                    <a:lstStyle/>
                    <a:p>
                      <a:r>
                        <a:rPr lang="en-US" sz="1400" b="0" dirty="0"/>
                        <a:t>CASS – Circuits and Systems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Rajiv Joshi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125840"/>
                  </a:ext>
                </a:extLst>
              </a:tr>
              <a:tr h="298888"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ComSoc</a:t>
                      </a:r>
                      <a:r>
                        <a:rPr lang="en-US" sz="1400" b="0" dirty="0"/>
                        <a:t> – Communications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Nelson Fonseca and Michele Nogueira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045508"/>
                  </a:ext>
                </a:extLst>
              </a:tr>
              <a:tr h="298888">
                <a:tc>
                  <a:txBody>
                    <a:bodyPr/>
                    <a:lstStyle/>
                    <a:p>
                      <a:r>
                        <a:rPr lang="en-US" sz="1400" b="0" dirty="0"/>
                        <a:t>CS – Computer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Cecilia Metra and </a:t>
                      </a:r>
                      <a:r>
                        <a:rPr lang="en-US" sz="1400" b="0" dirty="0" err="1"/>
                        <a:t>Jyotika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Athavale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557737"/>
                  </a:ext>
                </a:extLst>
              </a:tr>
              <a:tr h="298888"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CTSoC</a:t>
                      </a:r>
                      <a:r>
                        <a:rPr lang="en-US" sz="1400" b="0" dirty="0"/>
                        <a:t> – Consumer Technology Society (formerly </a:t>
                      </a:r>
                      <a:r>
                        <a:rPr lang="en-US" sz="1400" b="0" dirty="0" err="1"/>
                        <a:t>CESoc</a:t>
                      </a:r>
                      <a:r>
                        <a:rPr lang="en-US" sz="1400" b="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Chih</a:t>
                      </a:r>
                      <a:r>
                        <a:rPr lang="en-US" sz="1400" b="0" dirty="0"/>
                        <a:t>-Peng Fan and Lucio </a:t>
                      </a:r>
                      <a:r>
                        <a:rPr lang="en-US" sz="1400" b="0" dirty="0" err="1"/>
                        <a:t>Ciabattoni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752555"/>
                  </a:ext>
                </a:extLst>
              </a:tr>
              <a:tr h="298888">
                <a:tc>
                  <a:txBody>
                    <a:bodyPr/>
                    <a:lstStyle/>
                    <a:p>
                      <a:r>
                        <a:rPr lang="en-US" sz="1400" b="0" dirty="0"/>
                        <a:t>CSS – Control Systems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Amir G. </a:t>
                      </a:r>
                      <a:r>
                        <a:rPr lang="en-US" sz="1400" b="0" dirty="0" err="1"/>
                        <a:t>Aghdam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092522"/>
                  </a:ext>
                </a:extLst>
              </a:tr>
              <a:tr h="298888">
                <a:tc>
                  <a:txBody>
                    <a:bodyPr/>
                    <a:lstStyle/>
                    <a:p>
                      <a:r>
                        <a:rPr lang="en-US" sz="1400" b="0" dirty="0"/>
                        <a:t>IAS – Industrial Applications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Georges Zissis and David </a:t>
                      </a:r>
                      <a:r>
                        <a:rPr lang="en-US" sz="1400" b="0" dirty="0" err="1"/>
                        <a:t>Eng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611039"/>
                  </a:ext>
                </a:extLst>
              </a:tr>
              <a:tr h="298888">
                <a:tc>
                  <a:txBody>
                    <a:bodyPr/>
                    <a:lstStyle/>
                    <a:p>
                      <a:r>
                        <a:rPr lang="en-US" sz="1400" b="0" dirty="0"/>
                        <a:t>IES – Industrial Electronics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Okyay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Kaynak</a:t>
                      </a:r>
                      <a:r>
                        <a:rPr lang="en-US" sz="1400" b="0" dirty="0"/>
                        <a:t> and Armando Walter Colombo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53482"/>
                  </a:ext>
                </a:extLst>
              </a:tr>
              <a:tr h="298888">
                <a:tc>
                  <a:txBody>
                    <a:bodyPr/>
                    <a:lstStyle/>
                    <a:p>
                      <a:r>
                        <a:rPr lang="en-US" sz="1400" b="0" dirty="0"/>
                        <a:t>ITS – Information Theory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Aylin </a:t>
                      </a:r>
                      <a:r>
                        <a:rPr lang="en-US" sz="1400" b="0" dirty="0" err="1"/>
                        <a:t>Yener</a:t>
                      </a:r>
                      <a:r>
                        <a:rPr lang="en-US" sz="1400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501719"/>
                  </a:ext>
                </a:extLst>
              </a:tr>
              <a:tr h="298888">
                <a:tc>
                  <a:txBody>
                    <a:bodyPr/>
                    <a:lstStyle/>
                    <a:p>
                      <a:r>
                        <a:rPr lang="en-US" sz="1400" b="0" dirty="0"/>
                        <a:t>IMS – Instrumentation and Measurement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Shreekanth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Mandayam</a:t>
                      </a:r>
                      <a:r>
                        <a:rPr lang="en-US" sz="1400" b="0" dirty="0"/>
                        <a:t> and Ruth A. Dyer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895942"/>
                  </a:ext>
                </a:extLst>
              </a:tr>
              <a:tr h="298888">
                <a:tc>
                  <a:txBody>
                    <a:bodyPr/>
                    <a:lstStyle/>
                    <a:p>
                      <a:r>
                        <a:rPr lang="en-US" sz="1400" b="0" dirty="0"/>
                        <a:t>MTT-S – Microwave Theory and Technology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Amir </a:t>
                      </a:r>
                      <a:r>
                        <a:rPr lang="en-US" sz="1400" b="0" dirty="0" err="1"/>
                        <a:t>Mortazawi</a:t>
                      </a:r>
                      <a:r>
                        <a:rPr lang="en-US" sz="1400" b="0" dirty="0"/>
                        <a:t> and Nils Pohl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811556"/>
                  </a:ext>
                </a:extLst>
              </a:tr>
              <a:tr h="298888">
                <a:tc>
                  <a:txBody>
                    <a:bodyPr/>
                    <a:lstStyle/>
                    <a:p>
                      <a:r>
                        <a:rPr lang="en-US" sz="1400" b="0" dirty="0"/>
                        <a:t>PELS – Power Electronics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Ernie Parker and Jian Sun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2220678"/>
                  </a:ext>
                </a:extLst>
              </a:tr>
              <a:tr h="298888">
                <a:tc>
                  <a:txBody>
                    <a:bodyPr/>
                    <a:lstStyle/>
                    <a:p>
                      <a:r>
                        <a:rPr lang="en-US" sz="1400" b="0" dirty="0"/>
                        <a:t>PSES  – Product Safety Engineering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Stefan </a:t>
                      </a:r>
                      <a:r>
                        <a:rPr lang="en-US" sz="1400" b="0" dirty="0" err="1"/>
                        <a:t>Mozar</a:t>
                      </a:r>
                      <a:r>
                        <a:rPr lang="en-US" sz="1400" b="0" dirty="0"/>
                        <a:t> and Kim Fung Tsang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8561270"/>
                  </a:ext>
                </a:extLst>
              </a:tr>
              <a:tr h="298888">
                <a:tc>
                  <a:txBody>
                    <a:bodyPr/>
                    <a:lstStyle/>
                    <a:p>
                      <a:r>
                        <a:rPr lang="en-US" sz="1400" b="0" dirty="0"/>
                        <a:t>RAS – Robotics and Automation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err="1"/>
                        <a:t>Josè</a:t>
                      </a:r>
                      <a:r>
                        <a:rPr lang="en-US" sz="1400" b="0" dirty="0"/>
                        <a:t> Contreras-Vidal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248515"/>
                  </a:ext>
                </a:extLst>
              </a:tr>
              <a:tr h="298888">
                <a:tc>
                  <a:txBody>
                    <a:bodyPr/>
                    <a:lstStyle/>
                    <a:p>
                      <a:r>
                        <a:rPr lang="en-US" sz="1400" b="0" dirty="0"/>
                        <a:t>SSIT –  Society on Social Implications of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err="1"/>
                        <a:t>Bozenna</a:t>
                      </a:r>
                      <a:r>
                        <a:rPr lang="en-US" sz="1400" b="0" dirty="0"/>
                        <a:t> </a:t>
                      </a:r>
                      <a:r>
                        <a:rPr lang="en-US" sz="1400" b="0" dirty="0" err="1"/>
                        <a:t>Pasik</a:t>
                      </a:r>
                      <a:r>
                        <a:rPr lang="en-US" sz="1400" b="0" dirty="0"/>
                        <a:t>-Duncan and Prasanta Ghosh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224999"/>
                  </a:ext>
                </a:extLst>
              </a:tr>
              <a:tr h="298888">
                <a:tc>
                  <a:txBody>
                    <a:bodyPr/>
                    <a:lstStyle/>
                    <a:p>
                      <a:r>
                        <a:rPr lang="en-US" sz="1400" b="0" dirty="0"/>
                        <a:t>SMC – Systems,</a:t>
                      </a:r>
                      <a:r>
                        <a:rPr lang="en-US" sz="1400" b="0" baseline="0" dirty="0"/>
                        <a:t> Man, and Cybernetics Society</a:t>
                      </a:r>
                      <a:endParaRPr lang="en-US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Thomas Strasser and Adrian </a:t>
                      </a:r>
                      <a:r>
                        <a:rPr lang="en-US" sz="1400" b="0" dirty="0" err="1"/>
                        <a:t>Stoica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9802108"/>
                  </a:ext>
                </a:extLst>
              </a:tr>
              <a:tr h="298888">
                <a:tc>
                  <a:txBody>
                    <a:bodyPr/>
                    <a:lstStyle/>
                    <a:p>
                      <a:r>
                        <a:rPr lang="en-US" sz="1400" b="0" dirty="0"/>
                        <a:t>TEMS  – Technology and Engineering Management Society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Mark </a:t>
                      </a:r>
                      <a:r>
                        <a:rPr lang="en-US" sz="1400" b="0" dirty="0" err="1"/>
                        <a:t>Wehde</a:t>
                      </a:r>
                      <a:r>
                        <a:rPr lang="en-US" sz="1400" b="0" dirty="0"/>
                        <a:t> and </a:t>
                      </a:r>
                      <a:r>
                        <a:rPr lang="en-US" sz="1400" b="0" dirty="0" err="1"/>
                        <a:t>Shiyan</a:t>
                      </a:r>
                      <a:r>
                        <a:rPr lang="en-US" sz="1400" b="0" dirty="0"/>
                        <a:t> Hu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264227"/>
                  </a:ext>
                </a:extLst>
              </a:tr>
              <a:tr h="298888">
                <a:tc>
                  <a:txBody>
                    <a:bodyPr/>
                    <a:lstStyle/>
                    <a:p>
                      <a:r>
                        <a:rPr lang="en-US" sz="1400" b="0" dirty="0"/>
                        <a:t>VTS –  Vehicular Technology Society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Fabrice </a:t>
                      </a:r>
                      <a:r>
                        <a:rPr lang="en-US" sz="1400" b="0" dirty="0" err="1"/>
                        <a:t>Labeau</a:t>
                      </a:r>
                      <a:r>
                        <a:rPr lang="en-US" sz="1400" b="0" dirty="0"/>
                        <a:t> and Alexander </a:t>
                      </a:r>
                      <a:r>
                        <a:rPr lang="en-US" sz="1400" b="0" dirty="0" err="1"/>
                        <a:t>Wyglinski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8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6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00" y="1208942"/>
            <a:ext cx="2494487" cy="165744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Directions for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64487-F266-4BB0-894C-BF4C0B081A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08683"/>
            <a:ext cx="7886700" cy="4896712"/>
          </a:xfrm>
        </p:spPr>
        <p:txBody>
          <a:bodyPr>
            <a:normAutofit/>
          </a:bodyPr>
          <a:lstStyle/>
          <a:p>
            <a:r>
              <a:rPr lang="en-US" dirty="0"/>
              <a:t>Continuing Education</a:t>
            </a:r>
          </a:p>
          <a:p>
            <a:pPr lvl="1"/>
            <a:r>
              <a:rPr lang="en-US" dirty="0" err="1"/>
              <a:t>Adhoc</a:t>
            </a:r>
            <a:r>
              <a:rPr lang="en-US" dirty="0"/>
              <a:t> Education Committee 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>
                <a:sym typeface="Wingdings" panose="05000000000000000000" pitchFamily="2" charset="2"/>
              </a:rPr>
              <a:t> to be transformed in Standing Committee </a:t>
            </a:r>
            <a:endParaRPr lang="en-US" dirty="0"/>
          </a:p>
          <a:p>
            <a:pPr lvl="1"/>
            <a:r>
              <a:rPr lang="en-US" dirty="0"/>
              <a:t>SYSC Educational Program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sym typeface="Wingdings" panose="05000000000000000000" pitchFamily="2" charset="2"/>
              </a:rPr>
              <a:t> define policy and platform</a:t>
            </a:r>
            <a:endParaRPr lang="en-US" dirty="0"/>
          </a:p>
          <a:p>
            <a:pPr lvl="1"/>
            <a:r>
              <a:rPr lang="en-US" dirty="0"/>
              <a:t>Cooperation with SYSC Member Societies and other institutions</a:t>
            </a:r>
          </a:p>
          <a:p>
            <a:pPr lvl="1"/>
            <a:r>
              <a:rPr lang="en-US" dirty="0"/>
              <a:t>Cooperation with SYSC Member Societies and other institutions</a:t>
            </a:r>
          </a:p>
          <a:p>
            <a:pPr lvl="1"/>
            <a:endParaRPr lang="en-US" dirty="0"/>
          </a:p>
          <a:p>
            <a:r>
              <a:rPr lang="en-US" dirty="0"/>
              <a:t>Technical Activities</a:t>
            </a:r>
          </a:p>
          <a:p>
            <a:pPr lvl="1"/>
            <a:r>
              <a:rPr lang="en-US" dirty="0"/>
              <a:t>Expand the technical committees to involve more volunteers worldwide</a:t>
            </a:r>
          </a:p>
          <a:p>
            <a:pPr lvl="1"/>
            <a:r>
              <a:rPr lang="en-US" dirty="0"/>
              <a:t>New technical committees in the field of interest of SYSC Member Societies</a:t>
            </a:r>
          </a:p>
          <a:p>
            <a:pPr lvl="1"/>
            <a:r>
              <a:rPr lang="en-US" dirty="0"/>
              <a:t>New technical committees in interdisciplinary areas relevant to researchers and industry professionals in the field of interest of SYSC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681B7-BFF7-4234-BAB3-D7C97520A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000" y="5392615"/>
            <a:ext cx="1667609" cy="1111739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813986" y="2210285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53974" y="4932629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28650" y="3145125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788377" y="4205678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487407" y="4433590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385321" y="2798430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19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Directions for 2021 </a:t>
            </a:r>
            <a:r>
              <a:rPr lang="en-US" sz="1800" dirty="0"/>
              <a:t>(cont’d)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64487-F266-4BB0-894C-BF4C0B081A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08683"/>
            <a:ext cx="8261350" cy="4896712"/>
          </a:xfrm>
        </p:spPr>
        <p:txBody>
          <a:bodyPr>
            <a:normAutofit/>
          </a:bodyPr>
          <a:lstStyle/>
          <a:p>
            <a:r>
              <a:rPr lang="en-US" dirty="0"/>
              <a:t>Conferences</a:t>
            </a:r>
          </a:p>
          <a:p>
            <a:pPr lvl="1"/>
            <a:r>
              <a:rPr lang="en-US" dirty="0"/>
              <a:t>New conferences to address emerging technical needs</a:t>
            </a:r>
          </a:p>
          <a:p>
            <a:pPr lvl="1"/>
            <a:r>
              <a:rPr lang="en-US" dirty="0"/>
              <a:t>New conferences to address needs in new geographical areas</a:t>
            </a:r>
          </a:p>
          <a:p>
            <a:pPr lvl="1"/>
            <a:r>
              <a:rPr lang="en-US" dirty="0"/>
              <a:t>More cooperation with technical committee for special sessions and tutorials</a:t>
            </a:r>
          </a:p>
          <a:p>
            <a:endParaRPr lang="en-US" dirty="0"/>
          </a:p>
          <a:p>
            <a:endParaRPr lang="en-US" dirty="0"/>
          </a:p>
          <a:p>
            <a:endParaRPr lang="en-US" sz="700" dirty="0"/>
          </a:p>
          <a:p>
            <a:r>
              <a:rPr lang="en-US" dirty="0"/>
              <a:t>Publications</a:t>
            </a:r>
          </a:p>
          <a:p>
            <a:pPr lvl="1"/>
            <a:r>
              <a:rPr lang="en-US" dirty="0"/>
              <a:t>Support and publicize the IEEE Systems Journal </a:t>
            </a:r>
          </a:p>
          <a:p>
            <a:pPr lvl="1"/>
            <a:r>
              <a:rPr lang="en-US" dirty="0"/>
              <a:t>Enhance the operation of the IEEE Systems Journal bringing it into the future</a:t>
            </a:r>
          </a:p>
          <a:p>
            <a:pPr lvl="1"/>
            <a:r>
              <a:rPr lang="en-US" dirty="0"/>
              <a:t>Promote the IEEE Journal on Miniaturization for Air and Space Systems</a:t>
            </a:r>
          </a:p>
          <a:p>
            <a:pPr lvl="1"/>
            <a:r>
              <a:rPr lang="en-US" dirty="0"/>
              <a:t>Promote creation of the IEEE Open Journal on Systems Engineering (Phase II)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681B7-BFF7-4234-BAB3-D7C97520A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76" b="5023"/>
          <a:stretch/>
        </p:blipFill>
        <p:spPr>
          <a:xfrm>
            <a:off x="3040184" y="2577023"/>
            <a:ext cx="2362093" cy="10944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68" b="4227"/>
          <a:stretch/>
        </p:blipFill>
        <p:spPr>
          <a:xfrm>
            <a:off x="5431474" y="2663661"/>
            <a:ext cx="2412721" cy="10933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414" y="5305835"/>
            <a:ext cx="944639" cy="12224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54" y="5292968"/>
            <a:ext cx="957471" cy="1239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88" y="5289229"/>
            <a:ext cx="957472" cy="12390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352" y="5322625"/>
            <a:ext cx="940985" cy="1217745"/>
          </a:xfrm>
          <a:prstGeom prst="rect">
            <a:avLst/>
          </a:prstGeom>
        </p:spPr>
      </p:pic>
      <p:sp>
        <p:nvSpPr>
          <p:cNvPr id="12" name="5-Point Star 11"/>
          <p:cNvSpPr/>
          <p:nvPr/>
        </p:nvSpPr>
        <p:spPr>
          <a:xfrm>
            <a:off x="661789" y="4698432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748116" y="1875538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914683" y="2466309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538845" y="2255299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251893" y="4957422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462082" y="4371779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195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Directions for 2021 </a:t>
            </a:r>
            <a:r>
              <a:rPr lang="en-US" sz="1800" dirty="0"/>
              <a:t>(cont’d)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64487-F266-4BB0-894C-BF4C0B081A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08682"/>
            <a:ext cx="7886700" cy="54086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Members Services</a:t>
            </a:r>
          </a:p>
          <a:p>
            <a:pPr lvl="1"/>
            <a:r>
              <a:rPr lang="en-US" dirty="0"/>
              <a:t>Restructure the Committee involving more volunteers with more focused activities</a:t>
            </a:r>
          </a:p>
          <a:p>
            <a:pPr lvl="1"/>
            <a:r>
              <a:rPr lang="en-US" dirty="0"/>
              <a:t>Promoting Chapters and Students Chapters</a:t>
            </a:r>
          </a:p>
          <a:p>
            <a:pPr lvl="1"/>
            <a:r>
              <a:rPr lang="en-US" dirty="0"/>
              <a:t>Expand the Distinguished Lecturers Program</a:t>
            </a:r>
          </a:p>
          <a:p>
            <a:pPr lvl="1"/>
            <a:r>
              <a:rPr lang="en-US" dirty="0"/>
              <a:t>Promoting and funding local activities in Chapters</a:t>
            </a:r>
          </a:p>
          <a:p>
            <a:pPr lvl="1"/>
            <a:r>
              <a:rPr lang="en-US" dirty="0"/>
              <a:t>New services: mentoring, meetups, internships, …</a:t>
            </a:r>
          </a:p>
          <a:p>
            <a:pPr lvl="1"/>
            <a:r>
              <a:rPr lang="en-US" dirty="0"/>
              <a:t>Listen industry professionals and industries</a:t>
            </a:r>
          </a:p>
          <a:p>
            <a:pPr lvl="1"/>
            <a:r>
              <a:rPr lang="en-US" dirty="0"/>
              <a:t>Awards and Recognitions </a:t>
            </a:r>
            <a:r>
              <a:rPr lang="en-US" dirty="0">
                <a:sym typeface="Wingdings" panose="05000000000000000000" pitchFamily="2" charset="2"/>
              </a:rPr>
              <a:t> transform the </a:t>
            </a:r>
            <a:r>
              <a:rPr lang="en-US" dirty="0" err="1">
                <a:sym typeface="Wingdings" panose="05000000000000000000" pitchFamily="2" charset="2"/>
              </a:rPr>
              <a:t>AdHoc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Cmte</a:t>
            </a:r>
            <a:r>
              <a:rPr lang="en-US" dirty="0">
                <a:sym typeface="Wingdings" panose="05000000000000000000" pitchFamily="2" charset="2"/>
              </a:rPr>
              <a:t> in Standing Committee </a:t>
            </a:r>
            <a:endParaRPr lang="en-US" dirty="0"/>
          </a:p>
          <a:p>
            <a:pPr lvl="1"/>
            <a:r>
              <a:rPr lang="en-US" dirty="0"/>
              <a:t>Cooperation with SYSC Member Societies and other institutions</a:t>
            </a:r>
          </a:p>
          <a:p>
            <a:r>
              <a:rPr lang="en-US" dirty="0"/>
              <a:t>Promote Diversities</a:t>
            </a:r>
          </a:p>
          <a:p>
            <a:pPr lvl="1"/>
            <a:r>
              <a:rPr lang="en-US" dirty="0"/>
              <a:t>Expanding SYSC global coverage worldwide</a:t>
            </a:r>
          </a:p>
          <a:p>
            <a:pPr lvl="2"/>
            <a:r>
              <a:rPr lang="en-US" dirty="0"/>
              <a:t>Africa, Asia, Latin America</a:t>
            </a:r>
          </a:p>
          <a:p>
            <a:pPr lvl="1"/>
            <a:r>
              <a:rPr lang="en-US" dirty="0"/>
              <a:t>WISE – Women in Systems Engineering </a:t>
            </a:r>
            <a:r>
              <a:rPr lang="en-US" dirty="0" err="1"/>
              <a:t>Cmte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>
                <a:sym typeface="Wingdings" panose="05000000000000000000" pitchFamily="2" charset="2"/>
              </a:rPr>
              <a:t> transform in Standing Committee </a:t>
            </a:r>
          </a:p>
          <a:p>
            <a:pPr lvl="1"/>
            <a:r>
              <a:rPr lang="en-US" dirty="0"/>
              <a:t>Establish a subcommittee on Diversity and </a:t>
            </a:r>
            <a:br>
              <a:rPr lang="en-US" dirty="0"/>
            </a:br>
            <a:r>
              <a:rPr lang="en-US" dirty="0"/>
              <a:t>Inclusion with the Member Services Committee</a:t>
            </a:r>
          </a:p>
          <a:p>
            <a:pPr lvl="1"/>
            <a:r>
              <a:rPr lang="en-US" dirty="0"/>
              <a:t>SYSC Young Professionals Committee 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 establish a group and create an </a:t>
            </a:r>
            <a:r>
              <a:rPr lang="en-US" dirty="0" err="1">
                <a:sym typeface="Wingdings" panose="05000000000000000000" pitchFamily="2" charset="2"/>
              </a:rPr>
              <a:t>AdHoc</a:t>
            </a:r>
            <a:r>
              <a:rPr lang="en-US" dirty="0">
                <a:sym typeface="Wingdings" panose="05000000000000000000" pitchFamily="2" charset="2"/>
              </a:rPr>
              <a:t> Committee </a:t>
            </a:r>
            <a:endParaRPr lang="en-US" dirty="0"/>
          </a:p>
          <a:p>
            <a:pPr lvl="1"/>
            <a:r>
              <a:rPr lang="en-US" dirty="0"/>
              <a:t>Promote diversity in the workspace</a:t>
            </a:r>
          </a:p>
          <a:p>
            <a:pPr lvl="1"/>
            <a:r>
              <a:rPr lang="en-US" dirty="0"/>
              <a:t>Cooperation with SYSC Member Societies and other institutions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681B7-BFF7-4234-BAB3-D7C97520A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077" y="1811863"/>
            <a:ext cx="2480896" cy="14080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37" y="3782538"/>
            <a:ext cx="3283042" cy="1466249"/>
          </a:xfrm>
          <a:prstGeom prst="rect">
            <a:avLst/>
          </a:prstGeom>
        </p:spPr>
      </p:pic>
      <p:sp>
        <p:nvSpPr>
          <p:cNvPr id="8" name="5-Point Star 7"/>
          <p:cNvSpPr/>
          <p:nvPr/>
        </p:nvSpPr>
        <p:spPr>
          <a:xfrm>
            <a:off x="771414" y="1510414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628650" y="4412109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85321" y="1837591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604846" y="2143863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173850" y="3989321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271711" y="4903925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17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76B3-D2D7-4587-8C49-BE97BC3F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Directions for 2021 </a:t>
            </a:r>
            <a:r>
              <a:rPr lang="en-US" sz="1800" dirty="0"/>
              <a:t>(cont’d)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64487-F266-4BB0-894C-BF4C0B081A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50" y="1308683"/>
            <a:ext cx="7886700" cy="4938252"/>
          </a:xfrm>
        </p:spPr>
        <p:txBody>
          <a:bodyPr>
            <a:normAutofit/>
          </a:bodyPr>
          <a:lstStyle/>
          <a:p>
            <a:r>
              <a:rPr lang="en-US" dirty="0"/>
              <a:t>Organizational Structure</a:t>
            </a:r>
          </a:p>
          <a:p>
            <a:pPr lvl="1"/>
            <a:r>
              <a:rPr lang="en-US" dirty="0"/>
              <a:t>Distribute the workload</a:t>
            </a:r>
          </a:p>
          <a:p>
            <a:pPr lvl="1"/>
            <a:r>
              <a:rPr lang="en-US" dirty="0"/>
              <a:t>Structure each Committee with appropriate Sub-Committees focused on specific activities</a:t>
            </a:r>
          </a:p>
          <a:p>
            <a:pPr lvl="1"/>
            <a:r>
              <a:rPr lang="en-US" dirty="0"/>
              <a:t>Recruit more volunteers for Sub-Committees</a:t>
            </a:r>
          </a:p>
          <a:p>
            <a:pPr lvl="1"/>
            <a:r>
              <a:rPr lang="en-US" dirty="0"/>
              <a:t>Ensure diversity in Sub-Committees to better understand and address the needs of our scientific and professional community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2681B7-BFF7-4234-BAB3-D7C97520A79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739251" y="2030043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LearnDash Groups for Tin Canny LearnDash Reporting Plug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86" y="3456374"/>
            <a:ext cx="6526579" cy="213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8F30F1-E6D7-48A7-ABFD-5D9AF5D164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25565" y="4523252"/>
            <a:ext cx="3710354" cy="1864704"/>
          </a:xfrm>
          <a:prstGeom prst="rect">
            <a:avLst/>
          </a:prstGeom>
        </p:spPr>
      </p:pic>
      <p:sp>
        <p:nvSpPr>
          <p:cNvPr id="9" name="5-Point Star 8"/>
          <p:cNvSpPr/>
          <p:nvPr/>
        </p:nvSpPr>
        <p:spPr>
          <a:xfrm>
            <a:off x="406116" y="1643180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340418" y="2455982"/>
            <a:ext cx="333135" cy="38686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07957"/>
      </p:ext>
    </p:extLst>
  </p:cSld>
  <p:clrMapOvr>
    <a:masterClrMapping/>
  </p:clrMapOvr>
</p:sld>
</file>

<file path=ppt/theme/theme1.xml><?xml version="1.0" encoding="utf-8"?>
<a:theme xmlns:a="http://schemas.openxmlformats.org/drawingml/2006/main" name="IEEE SC Templ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EE SC Template" id="{A5B3FA8A-C4AC-46E0-B60A-A521DC20E911}" vid="{5233A342-BF21-46C2-B5B3-60409B8AB4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Sensors Council Template</Template>
  <TotalTime>490</TotalTime>
  <Words>624</Words>
  <Application>Microsoft Office PowerPoint</Application>
  <PresentationFormat>On-screen Show (4:3)</PresentationFormat>
  <Paragraphs>105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Courier New</vt:lpstr>
      <vt:lpstr>LucidaGrande</vt:lpstr>
      <vt:lpstr>Wingdings</vt:lpstr>
      <vt:lpstr>IEEE SC Template</vt:lpstr>
      <vt:lpstr>IEEE Systems Council President’s Report</vt:lpstr>
      <vt:lpstr>Welcome!</vt:lpstr>
      <vt:lpstr>2021 SYSC Member Society &amp; Representatives</vt:lpstr>
      <vt:lpstr>Strategic Directions for 2021</vt:lpstr>
      <vt:lpstr>Strategic Directions for 2021 (cont’d)</vt:lpstr>
      <vt:lpstr>Strategic Directions for 2021 (cont’d)</vt:lpstr>
      <vt:lpstr>Strategic Directions for 2021 (cont’d)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Sensors Council &lt;&lt;Report’s Name&gt;&gt;</dc:title>
  <dc:creator>Brooke Johnson</dc:creator>
  <cp:lastModifiedBy>Amanda Osborn</cp:lastModifiedBy>
  <cp:revision>43</cp:revision>
  <dcterms:created xsi:type="dcterms:W3CDTF">2020-02-18T14:58:53Z</dcterms:created>
  <dcterms:modified xsi:type="dcterms:W3CDTF">2021-09-20T15:53:55Z</dcterms:modified>
</cp:coreProperties>
</file>