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7" r:id="rId2"/>
    <p:sldId id="258" r:id="rId3"/>
    <p:sldId id="262" r:id="rId4"/>
    <p:sldId id="265" r:id="rId5"/>
    <p:sldId id="259" r:id="rId6"/>
    <p:sldId id="260" r:id="rId7"/>
    <p:sldId id="266" r:id="rId8"/>
    <p:sldId id="271" r:id="rId9"/>
    <p:sldId id="270" r:id="rId10"/>
    <p:sldId id="269" r:id="rId11"/>
    <p:sldId id="263" r:id="rId12"/>
    <p:sldId id="261" r:id="rId13"/>
    <p:sldId id="264"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4" autoAdjust="0"/>
    <p:restoredTop sz="94660"/>
  </p:normalViewPr>
  <p:slideViewPr>
    <p:cSldViewPr snapToGrid="0">
      <p:cViewPr varScale="1">
        <p:scale>
          <a:sx n="63" d="100"/>
          <a:sy n="63" d="100"/>
        </p:scale>
        <p:origin x="72" y="6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D780D-2599-3E46-A7D9-EFBF68CB660C}" type="datetimeFigureOut">
              <a:rPr lang="en-US" smtClean="0"/>
              <a:t>9/29/2021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F3C3F-8680-2642-BE57-A56E6842C3DB}" type="slidenum">
              <a:rPr lang="en-US" smtClean="0"/>
              <a:t>‹#›</a:t>
            </a:fld>
            <a:endParaRPr lang="en-US"/>
          </a:p>
        </p:txBody>
      </p:sp>
    </p:spTree>
    <p:extLst>
      <p:ext uri="{BB962C8B-B14F-4D97-AF65-F5344CB8AC3E}">
        <p14:creationId xmlns:p14="http://schemas.microsoft.com/office/powerpoint/2010/main" val="103826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84221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741963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80026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3143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B23E7-1B83-4E93-869F-93536C0F391D}"/>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099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57042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218778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52101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403350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200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7724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46000"/>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542176" y="1689724"/>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rgbClr val="0C70AC"/>
                </a:solidFill>
              </a:rPr>
              <a:t>IEEE Systems Council</a:t>
            </a:r>
            <a:br>
              <a:rPr lang="en-US" sz="3600" dirty="0">
                <a:solidFill>
                  <a:srgbClr val="0C70AC"/>
                </a:solidFill>
              </a:rPr>
            </a:br>
            <a:r>
              <a:rPr lang="en-US" sz="3200" dirty="0">
                <a:solidFill>
                  <a:srgbClr val="0C70AC"/>
                </a:solidFill>
              </a:rPr>
              <a:t>Member Services Report to AdCom</a:t>
            </a:r>
            <a:endParaRPr lang="en-US" sz="3600" dirty="0">
              <a:solidFill>
                <a:srgbClr val="0C70AC"/>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542176" y="2895266"/>
            <a:ext cx="6881887" cy="1453768"/>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Stephanie White, VP Member Services</a:t>
            </a:r>
          </a:p>
          <a:p>
            <a:endParaRPr lang="en-US" sz="1300" dirty="0"/>
          </a:p>
          <a:p>
            <a:r>
              <a:rPr lang="en-US" dirty="0"/>
              <a:t>September 3, 2021</a:t>
            </a:r>
          </a:p>
          <a:p>
            <a:r>
              <a:rPr lang="en-US" dirty="0"/>
              <a:t>Virtual Meeting</a:t>
            </a:r>
          </a:p>
        </p:txBody>
      </p:sp>
    </p:spTree>
    <p:extLst>
      <p:ext uri="{BB962C8B-B14F-4D97-AF65-F5344CB8AC3E}">
        <p14:creationId xmlns:p14="http://schemas.microsoft.com/office/powerpoint/2010/main" val="216269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CB70-41DE-EB42-BC96-5E793D037F03}"/>
              </a:ext>
            </a:extLst>
          </p:cNvPr>
          <p:cNvSpPr>
            <a:spLocks noGrp="1"/>
          </p:cNvSpPr>
          <p:nvPr>
            <p:ph type="title"/>
          </p:nvPr>
        </p:nvSpPr>
        <p:spPr>
          <a:xfrm>
            <a:off x="838200" y="707572"/>
            <a:ext cx="10515600" cy="696686"/>
          </a:xfrm>
        </p:spPr>
        <p:txBody>
          <a:bodyPr/>
          <a:lstStyle/>
          <a:p>
            <a:r>
              <a:rPr lang="en-US" sz="3400" b="1" dirty="0">
                <a:solidFill>
                  <a:srgbClr val="0C70AC"/>
                </a:solidFill>
                <a:latin typeface="+mn-lt"/>
              </a:rPr>
              <a:t>Motion</a:t>
            </a:r>
            <a:r>
              <a:rPr lang="en-US" dirty="0"/>
              <a:t> </a:t>
            </a:r>
          </a:p>
        </p:txBody>
      </p:sp>
      <p:sp>
        <p:nvSpPr>
          <p:cNvPr id="3" name="Content Placeholder 2">
            <a:extLst>
              <a:ext uri="{FF2B5EF4-FFF2-40B4-BE49-F238E27FC236}">
                <a16:creationId xmlns:a16="http://schemas.microsoft.com/office/drawing/2014/main" id="{44628359-F5F2-F348-9C67-DF4DE80129ED}"/>
              </a:ext>
            </a:extLst>
          </p:cNvPr>
          <p:cNvSpPr>
            <a:spLocks noGrp="1"/>
          </p:cNvSpPr>
          <p:nvPr>
            <p:ph idx="1"/>
          </p:nvPr>
        </p:nvSpPr>
        <p:spPr/>
        <p:txBody>
          <a:bodyPr/>
          <a:lstStyle/>
          <a:p>
            <a:pPr marL="0" indent="0">
              <a:buNone/>
            </a:pPr>
            <a:r>
              <a:rPr lang="en-US" dirty="0"/>
              <a:t>The Distinguished Lecturer Committee moves to limit the Distinguished Lecturers to a 3-year term, renewable by application and approval of AdCom, with no limit on the number of terms that can be served. All DL’s appointed before September 3, 2021 have to apply to have their DL status renewed and approved by AdCom within 3 years  by September 3, 2024. Motion passed. M-0228</a:t>
            </a:r>
          </a:p>
          <a:p>
            <a:pPr marL="0" indent="0">
              <a:buNone/>
            </a:pPr>
            <a:r>
              <a:rPr lang="en-US" dirty="0"/>
              <a:t>Pros: This motion will replace the previous ‘open-ended’ approval of DL status and improve lecture diversity.</a:t>
            </a:r>
          </a:p>
          <a:p>
            <a:pPr marL="0" indent="0">
              <a:buNone/>
            </a:pPr>
            <a:r>
              <a:rPr lang="en-US" dirty="0"/>
              <a:t>Cons: None</a:t>
            </a:r>
          </a:p>
          <a:p>
            <a:pPr marL="0" indent="0">
              <a:buNone/>
            </a:pPr>
            <a:r>
              <a:rPr lang="en-US" dirty="0"/>
              <a:t>Financial Implications: None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3A45C66-17A0-9F4B-BFAB-0CF0E68BEAA5}"/>
              </a:ext>
            </a:extLst>
          </p:cNvPr>
          <p:cNvSpPr>
            <a:spLocks noGrp="1"/>
          </p:cNvSpPr>
          <p:nvPr>
            <p:ph type="sldNum" sz="quarter" idx="12"/>
          </p:nvPr>
        </p:nvSpPr>
        <p:spPr/>
        <p:txBody>
          <a:bodyPr/>
          <a:lstStyle/>
          <a:p>
            <a:fld id="{DEAABB4B-B7FE-4F54-9EF3-4A934A90687F}" type="slidenum">
              <a:rPr lang="en-US" smtClean="0"/>
              <a:t>10</a:t>
            </a:fld>
            <a:endParaRPr lang="en-US" dirty="0"/>
          </a:p>
        </p:txBody>
      </p:sp>
    </p:spTree>
    <p:extLst>
      <p:ext uri="{BB962C8B-B14F-4D97-AF65-F5344CB8AC3E}">
        <p14:creationId xmlns:p14="http://schemas.microsoft.com/office/powerpoint/2010/main" val="756004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D712-855C-9345-AAAA-37305A1DB461}"/>
              </a:ext>
            </a:extLst>
          </p:cNvPr>
          <p:cNvSpPr>
            <a:spLocks noGrp="1"/>
          </p:cNvSpPr>
          <p:nvPr>
            <p:ph type="title"/>
          </p:nvPr>
        </p:nvSpPr>
        <p:spPr>
          <a:xfrm>
            <a:off x="838200" y="765810"/>
            <a:ext cx="10515600" cy="924878"/>
          </a:xfrm>
        </p:spPr>
        <p:txBody>
          <a:bodyPr/>
          <a:lstStyle/>
          <a:p>
            <a:r>
              <a:rPr lang="en-US" sz="3400" b="1" dirty="0">
                <a:solidFill>
                  <a:srgbClr val="0C70AC"/>
                </a:solidFill>
                <a:latin typeface="+mn-lt"/>
              </a:rPr>
              <a:t>Distinguished Lecturer Nomination</a:t>
            </a:r>
            <a:endParaRPr lang="en-US" sz="3400" b="1" dirty="0">
              <a:latin typeface="+mn-lt"/>
            </a:endParaRPr>
          </a:p>
        </p:txBody>
      </p:sp>
      <p:sp>
        <p:nvSpPr>
          <p:cNvPr id="3" name="Content Placeholder 2">
            <a:extLst>
              <a:ext uri="{FF2B5EF4-FFF2-40B4-BE49-F238E27FC236}">
                <a16:creationId xmlns:a16="http://schemas.microsoft.com/office/drawing/2014/main" id="{61EF1A31-F0FC-8749-88A6-6435B8D69AC1}"/>
              </a:ext>
            </a:extLst>
          </p:cNvPr>
          <p:cNvSpPr>
            <a:spLocks noGrp="1"/>
          </p:cNvSpPr>
          <p:nvPr>
            <p:ph idx="1"/>
          </p:nvPr>
        </p:nvSpPr>
        <p:spPr/>
        <p:txBody>
          <a:bodyPr/>
          <a:lstStyle/>
          <a:p>
            <a:r>
              <a:rPr lang="en-US" dirty="0"/>
              <a:t>Mark Wehde, Chair, Mayo Clinic Division of Engineering </a:t>
            </a:r>
          </a:p>
          <a:p>
            <a:pPr lvl="1"/>
            <a:r>
              <a:rPr lang="en-US" dirty="0"/>
              <a:t>16 years developing custom medical devices &amp; 20 years managing various aspects of Mayo’s engineering department</a:t>
            </a:r>
          </a:p>
          <a:p>
            <a:pPr lvl="1"/>
            <a:r>
              <a:rPr lang="en-US" dirty="0"/>
              <a:t>Fellow, Mayo Clinic Academy of Educational Excellence</a:t>
            </a:r>
          </a:p>
          <a:p>
            <a:pPr lvl="1"/>
            <a:r>
              <a:rPr lang="en-US" dirty="0"/>
              <a:t>Assistant Prof. of Biomedical Eng., Mayo School of Medicine and Science</a:t>
            </a:r>
          </a:p>
          <a:p>
            <a:pPr lvl="1"/>
            <a:r>
              <a:rPr lang="en-US" dirty="0"/>
              <a:t>Assistant Lecturer for the University of Wisconsin MBA Consortium</a:t>
            </a:r>
          </a:p>
          <a:p>
            <a:pPr lvl="1"/>
            <a:r>
              <a:rPr lang="en-US" dirty="0"/>
              <a:t>See https://minnesota.devicetalks.com/speaker/mark-wehde/</a:t>
            </a:r>
          </a:p>
          <a:p>
            <a:pPr lvl="1"/>
            <a:r>
              <a:rPr lang="en-US" dirty="0"/>
              <a:t>Presentation title: When Quality Matters – Systems Approach to Safety Risk Management</a:t>
            </a:r>
          </a:p>
          <a:p>
            <a:pPr marL="914400" lvl="2" indent="0">
              <a:buNone/>
            </a:pPr>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id="{E4C594B4-70FC-BA4D-B39E-6801DF8D3CA8}"/>
              </a:ext>
            </a:extLst>
          </p:cNvPr>
          <p:cNvSpPr>
            <a:spLocks noGrp="1"/>
          </p:cNvSpPr>
          <p:nvPr>
            <p:ph type="sldNum" sz="quarter" idx="12"/>
          </p:nvPr>
        </p:nvSpPr>
        <p:spPr/>
        <p:txBody>
          <a:bodyPr/>
          <a:lstStyle/>
          <a:p>
            <a:fld id="{DEAABB4B-B7FE-4F54-9EF3-4A934A90687F}" type="slidenum">
              <a:rPr lang="en-US" smtClean="0"/>
              <a:t>11</a:t>
            </a:fld>
            <a:endParaRPr lang="en-US" dirty="0"/>
          </a:p>
        </p:txBody>
      </p:sp>
    </p:spTree>
    <p:extLst>
      <p:ext uri="{BB962C8B-B14F-4D97-AF65-F5344CB8AC3E}">
        <p14:creationId xmlns:p14="http://schemas.microsoft.com/office/powerpoint/2010/main" val="389708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49125" y="1782509"/>
            <a:ext cx="9999024" cy="3703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 Distinguished Lecturer Committee moves to approve Mark </a:t>
            </a:r>
            <a:r>
              <a:rPr lang="en-US" sz="2400" dirty="0" err="1"/>
              <a:t>Wehde</a:t>
            </a:r>
            <a:r>
              <a:rPr lang="en-US" sz="2400" dirty="0"/>
              <a:t> as a Systems Council Distinguished Lecturer. </a:t>
            </a:r>
          </a:p>
          <a:p>
            <a:pPr marL="0" indent="0">
              <a:buNone/>
            </a:pPr>
            <a:r>
              <a:rPr lang="en-US" sz="2400" dirty="0"/>
              <a:t>Pros: Mark </a:t>
            </a:r>
            <a:r>
              <a:rPr lang="en-US" sz="2400" dirty="0" err="1"/>
              <a:t>Wehde</a:t>
            </a:r>
            <a:r>
              <a:rPr lang="en-US" sz="2400" dirty="0"/>
              <a:t> is an expert in an area of Council and Participant interest, Risk Management involving the safety of medical devices </a:t>
            </a:r>
          </a:p>
          <a:p>
            <a:r>
              <a:rPr lang="en-US" sz="2400" dirty="0"/>
              <a:t>Cons: None</a:t>
            </a:r>
          </a:p>
          <a:p>
            <a:r>
              <a:rPr lang="en-US" sz="2400" dirty="0"/>
              <a:t>Financial Implications: Travel funds may be requested to travel from DL’s home location to city where lecture takes place.</a:t>
            </a:r>
          </a:p>
          <a:p>
            <a:pPr marL="0" indent="0">
              <a:buNone/>
            </a:pPr>
            <a:r>
              <a:rPr lang="en-US" sz="2000" dirty="0"/>
              <a:t> </a:t>
            </a:r>
            <a:r>
              <a:rPr lang="en-US" sz="2400" dirty="0"/>
              <a:t> </a:t>
            </a:r>
          </a:p>
        </p:txBody>
      </p:sp>
    </p:spTree>
    <p:extLst>
      <p:ext uri="{BB962C8B-B14F-4D97-AF65-F5344CB8AC3E}">
        <p14:creationId xmlns:p14="http://schemas.microsoft.com/office/powerpoint/2010/main" val="349893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57F6E-C136-8640-9D33-C12B7AC6BCF2}"/>
              </a:ext>
            </a:extLst>
          </p:cNvPr>
          <p:cNvSpPr>
            <a:spLocks noGrp="1"/>
          </p:cNvSpPr>
          <p:nvPr>
            <p:ph type="title"/>
          </p:nvPr>
        </p:nvSpPr>
        <p:spPr>
          <a:xfrm>
            <a:off x="838200" y="746125"/>
            <a:ext cx="10515600" cy="771779"/>
          </a:xfrm>
        </p:spPr>
        <p:txBody>
          <a:bodyPr/>
          <a:lstStyle/>
          <a:p>
            <a:r>
              <a:rPr lang="en-US" sz="3400" b="1" dirty="0">
                <a:solidFill>
                  <a:srgbClr val="0C70AC"/>
                </a:solidFill>
                <a:latin typeface="+mn-lt"/>
              </a:rPr>
              <a:t>Distinguished Lecturer Nomination</a:t>
            </a:r>
            <a:endParaRPr lang="en-US" sz="3400" b="1" dirty="0">
              <a:latin typeface="+mn-lt"/>
            </a:endParaRPr>
          </a:p>
        </p:txBody>
      </p:sp>
      <p:sp>
        <p:nvSpPr>
          <p:cNvPr id="3" name="Content Placeholder 2">
            <a:extLst>
              <a:ext uri="{FF2B5EF4-FFF2-40B4-BE49-F238E27FC236}">
                <a16:creationId xmlns:a16="http://schemas.microsoft.com/office/drawing/2014/main" id="{D43D0CDE-F7DA-0E42-B76A-91179F7820DD}"/>
              </a:ext>
            </a:extLst>
          </p:cNvPr>
          <p:cNvSpPr>
            <a:spLocks noGrp="1"/>
          </p:cNvSpPr>
          <p:nvPr>
            <p:ph idx="1"/>
          </p:nvPr>
        </p:nvSpPr>
        <p:spPr>
          <a:xfrm>
            <a:off x="838200" y="1365503"/>
            <a:ext cx="10515600" cy="4784925"/>
          </a:xfrm>
        </p:spPr>
        <p:txBody>
          <a:bodyPr/>
          <a:lstStyle/>
          <a:p>
            <a:r>
              <a:rPr lang="en-US" dirty="0"/>
              <a:t>Ramakrishnan Raman, Principal Systems Engineer, Honeywell Aerospace, Bangalore </a:t>
            </a:r>
          </a:p>
          <a:p>
            <a:pPr lvl="1"/>
            <a:r>
              <a:rPr lang="en-US" dirty="0"/>
              <a:t>Many publications &amp; presentations in peer-reviewed international conferences and journals pertaining to AI-ML, systems engineering and software architecture </a:t>
            </a:r>
          </a:p>
          <a:p>
            <a:pPr lvl="1"/>
            <a:r>
              <a:rPr lang="en-US" dirty="0"/>
              <a:t>INCOSE Certified Expert Systems Engineering Professional</a:t>
            </a:r>
          </a:p>
          <a:p>
            <a:pPr lvl="1"/>
            <a:r>
              <a:rPr lang="en-US" dirty="0"/>
              <a:t>Recipient of INCOSE “Outstanding Service Award” for sustained outstanding and significant contributions towards the growth of systems engineering awareness, adoption, and practice</a:t>
            </a:r>
          </a:p>
          <a:p>
            <a:pPr lvl="1"/>
            <a:r>
              <a:rPr lang="en-US" dirty="0"/>
              <a:t>Technical Program Committee Co-Chair for IEEE CONECCT 2021</a:t>
            </a:r>
          </a:p>
          <a:p>
            <a:pPr lvl="1"/>
            <a:r>
              <a:rPr lang="en-US" dirty="0"/>
              <a:t>Chair, Bangalore Section Chapter, Systems Council</a:t>
            </a:r>
          </a:p>
          <a:p>
            <a:pPr lvl="1"/>
            <a:r>
              <a:rPr lang="en-US" dirty="0"/>
              <a:t>Presentation title: Understanding emergent behavior in complex systems &amp; system-of-systems: How to leverage machine learning models </a:t>
            </a:r>
          </a:p>
          <a:p>
            <a:pPr marL="0" indent="0">
              <a:buNone/>
            </a:pPr>
            <a:endParaRPr lang="en-US" dirty="0"/>
          </a:p>
        </p:txBody>
      </p:sp>
      <p:sp>
        <p:nvSpPr>
          <p:cNvPr id="5" name="Slide Number Placeholder 4">
            <a:extLst>
              <a:ext uri="{FF2B5EF4-FFF2-40B4-BE49-F238E27FC236}">
                <a16:creationId xmlns:a16="http://schemas.microsoft.com/office/drawing/2014/main" id="{79C01937-3AB3-7C4B-BA01-FDA5B2842505}"/>
              </a:ext>
            </a:extLst>
          </p:cNvPr>
          <p:cNvSpPr>
            <a:spLocks noGrp="1"/>
          </p:cNvSpPr>
          <p:nvPr>
            <p:ph type="sldNum" sz="quarter" idx="12"/>
          </p:nvPr>
        </p:nvSpPr>
        <p:spPr/>
        <p:txBody>
          <a:bodyPr/>
          <a:lstStyle/>
          <a:p>
            <a:fld id="{DEAABB4B-B7FE-4F54-9EF3-4A934A90687F}" type="slidenum">
              <a:rPr lang="en-US" smtClean="0"/>
              <a:t>13</a:t>
            </a:fld>
            <a:endParaRPr lang="en-US" dirty="0"/>
          </a:p>
        </p:txBody>
      </p:sp>
    </p:spTree>
    <p:extLst>
      <p:ext uri="{BB962C8B-B14F-4D97-AF65-F5344CB8AC3E}">
        <p14:creationId xmlns:p14="http://schemas.microsoft.com/office/powerpoint/2010/main" val="358889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6E9AC3-DBE0-3749-88B8-91BCFDE6690D}"/>
              </a:ext>
            </a:extLst>
          </p:cNvPr>
          <p:cNvSpPr>
            <a:spLocks noGrp="1"/>
          </p:cNvSpPr>
          <p:nvPr>
            <p:ph type="title"/>
          </p:nvPr>
        </p:nvSpPr>
        <p:spPr>
          <a:xfrm>
            <a:off x="838200" y="781050"/>
            <a:ext cx="10515600" cy="609600"/>
          </a:xfrm>
        </p:spPr>
        <p:txBody>
          <a:bodyPr/>
          <a:lstStyle/>
          <a:p>
            <a:r>
              <a:rPr lang="en-US" sz="3400" b="1" dirty="0">
                <a:solidFill>
                  <a:srgbClr val="0C70AC"/>
                </a:solidFill>
                <a:latin typeface="+mn-lt"/>
              </a:rPr>
              <a:t>Motion</a:t>
            </a:r>
            <a:endParaRPr lang="en-US" b="1" dirty="0"/>
          </a:p>
        </p:txBody>
      </p:sp>
      <p:sp>
        <p:nvSpPr>
          <p:cNvPr id="5" name="Content Placeholder 4">
            <a:extLst>
              <a:ext uri="{FF2B5EF4-FFF2-40B4-BE49-F238E27FC236}">
                <a16:creationId xmlns:a16="http://schemas.microsoft.com/office/drawing/2014/main" id="{AF47BEFD-4917-AC41-AFAC-B3FC269D8AFF}"/>
              </a:ext>
            </a:extLst>
          </p:cNvPr>
          <p:cNvSpPr>
            <a:spLocks noGrp="1"/>
          </p:cNvSpPr>
          <p:nvPr>
            <p:ph idx="1"/>
          </p:nvPr>
        </p:nvSpPr>
        <p:spPr>
          <a:xfrm>
            <a:off x="838200" y="1539875"/>
            <a:ext cx="10515600" cy="4351338"/>
          </a:xfrm>
        </p:spPr>
        <p:txBody>
          <a:bodyPr/>
          <a:lstStyle/>
          <a:p>
            <a:pPr marL="0" indent="0">
              <a:buNone/>
            </a:pPr>
            <a:r>
              <a:rPr lang="en-US" dirty="0"/>
              <a:t>The Distinguished Lecturer Committee moves to approve Ramakrishnan Raman as a Systems Council Distinguished Lecturer. </a:t>
            </a:r>
          </a:p>
          <a:p>
            <a:pPr marL="0" indent="0">
              <a:buNone/>
            </a:pPr>
            <a:r>
              <a:rPr lang="en-US" dirty="0"/>
              <a:t>Pros: Dr. Raman is an expert in an area of Council and Participant interest, applying Machine Learning models to understand emergent behavior in complex systems</a:t>
            </a:r>
          </a:p>
          <a:p>
            <a:pPr marL="0" indent="0">
              <a:buNone/>
            </a:pPr>
            <a:r>
              <a:rPr lang="en-US" dirty="0"/>
              <a:t>Cons: None</a:t>
            </a:r>
          </a:p>
          <a:p>
            <a:pPr marL="0" indent="0">
              <a:buNone/>
            </a:pPr>
            <a:r>
              <a:rPr lang="en-US" dirty="0"/>
              <a:t>Financial Implications: Travel funds may be requested to travel from DL’s home location to city where lecture takes place.</a:t>
            </a:r>
          </a:p>
          <a:p>
            <a:pPr marL="0" indent="0">
              <a:buNone/>
            </a:pPr>
            <a:endParaRPr lang="en-US" dirty="0"/>
          </a:p>
        </p:txBody>
      </p:sp>
      <p:sp>
        <p:nvSpPr>
          <p:cNvPr id="3" name="Slide Number Placeholder 2">
            <a:extLst>
              <a:ext uri="{FF2B5EF4-FFF2-40B4-BE49-F238E27FC236}">
                <a16:creationId xmlns:a16="http://schemas.microsoft.com/office/drawing/2014/main" id="{AE29BCA1-847C-4547-B86D-AFB065507ACF}"/>
              </a:ext>
            </a:extLst>
          </p:cNvPr>
          <p:cNvSpPr>
            <a:spLocks noGrp="1"/>
          </p:cNvSpPr>
          <p:nvPr>
            <p:ph type="sldNum" sz="quarter" idx="12"/>
          </p:nvPr>
        </p:nvSpPr>
        <p:spPr/>
        <p:txBody>
          <a:bodyPr/>
          <a:lstStyle/>
          <a:p>
            <a:fld id="{DEAABB4B-B7FE-4F54-9EF3-4A934A90687F}" type="slidenum">
              <a:rPr lang="en-US" smtClean="0"/>
              <a:t>14</a:t>
            </a:fld>
            <a:endParaRPr lang="en-US" dirty="0"/>
          </a:p>
        </p:txBody>
      </p:sp>
    </p:spTree>
    <p:extLst>
      <p:ext uri="{BB962C8B-B14F-4D97-AF65-F5344CB8AC3E}">
        <p14:creationId xmlns:p14="http://schemas.microsoft.com/office/powerpoint/2010/main" val="3296659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AA3A94-4030-4F40-8018-371C8E32A573}"/>
              </a:ext>
            </a:extLst>
          </p:cNvPr>
          <p:cNvSpPr>
            <a:spLocks noGrp="1"/>
          </p:cNvSpPr>
          <p:nvPr>
            <p:ph type="title"/>
          </p:nvPr>
        </p:nvSpPr>
        <p:spPr>
          <a:xfrm>
            <a:off x="881059" y="922338"/>
            <a:ext cx="10515600" cy="735013"/>
          </a:xfrm>
        </p:spPr>
        <p:txBody>
          <a:bodyPr/>
          <a:lstStyle/>
          <a:p>
            <a:r>
              <a:rPr lang="en-US" sz="3400" b="1" dirty="0">
                <a:solidFill>
                  <a:srgbClr val="0C70AC"/>
                </a:solidFill>
                <a:latin typeface="+mn-lt"/>
              </a:rPr>
              <a:t>Motion</a:t>
            </a:r>
          </a:p>
        </p:txBody>
      </p:sp>
      <p:sp>
        <p:nvSpPr>
          <p:cNvPr id="5" name="Content Placeholder 4">
            <a:extLst>
              <a:ext uri="{FF2B5EF4-FFF2-40B4-BE49-F238E27FC236}">
                <a16:creationId xmlns:a16="http://schemas.microsoft.com/office/drawing/2014/main" id="{8230F144-90E3-E249-BE12-91E02679807F}"/>
              </a:ext>
            </a:extLst>
          </p:cNvPr>
          <p:cNvSpPr>
            <a:spLocks noGrp="1"/>
          </p:cNvSpPr>
          <p:nvPr>
            <p:ph idx="1"/>
          </p:nvPr>
        </p:nvSpPr>
        <p:spPr/>
        <p:txBody>
          <a:bodyPr/>
          <a:lstStyle/>
          <a:p>
            <a:pPr marL="0" indent="0">
              <a:buNone/>
            </a:pPr>
            <a:r>
              <a:rPr lang="en-US" dirty="0"/>
              <a:t>The Member Services Committee moves to approve the creation of two IEEE Systems Council “Chapter of the Year” Awards, proving an award of $1,000 for the Most Outstanding Chapter and $500 (or up to $1,000 in travel reimbursement) for the Most Outstanding Student Chapter.</a:t>
            </a:r>
          </a:p>
          <a:p>
            <a:pPr marL="0" indent="0">
              <a:buNone/>
            </a:pPr>
            <a:r>
              <a:rPr lang="en-US" dirty="0"/>
              <a:t>Pros: Providing an award of this type encourages competition and thus more active chapters.</a:t>
            </a:r>
          </a:p>
          <a:p>
            <a:pPr marL="0" indent="0">
              <a:buNone/>
            </a:pPr>
            <a:r>
              <a:rPr lang="en-US" dirty="0"/>
              <a:t>Cons: Annual funding is required.</a:t>
            </a:r>
          </a:p>
          <a:p>
            <a:pPr marL="0" indent="0">
              <a:buNone/>
            </a:pPr>
            <a:r>
              <a:rPr lang="en-US" dirty="0"/>
              <a:t>Financial implications: Up to $2000 annually.</a:t>
            </a:r>
          </a:p>
          <a:p>
            <a:pPr marL="0" indent="0">
              <a:buNone/>
            </a:pPr>
            <a:r>
              <a:rPr lang="en-US" sz="2000" dirty="0"/>
              <a:t>Note: We currently have 27 Chapters, 8 are joint, 7 are student chapters, and the number of Systems Council Chapters is increasing.</a:t>
            </a:r>
          </a:p>
          <a:p>
            <a:endParaRPr lang="en-US" dirty="0"/>
          </a:p>
        </p:txBody>
      </p:sp>
      <p:sp>
        <p:nvSpPr>
          <p:cNvPr id="3" name="Slide Number Placeholder 2">
            <a:extLst>
              <a:ext uri="{FF2B5EF4-FFF2-40B4-BE49-F238E27FC236}">
                <a16:creationId xmlns:a16="http://schemas.microsoft.com/office/drawing/2014/main" id="{8D4F95E2-464C-E648-8C18-411A97CBB096}"/>
              </a:ext>
            </a:extLst>
          </p:cNvPr>
          <p:cNvSpPr>
            <a:spLocks noGrp="1"/>
          </p:cNvSpPr>
          <p:nvPr>
            <p:ph type="sldNum" sz="quarter" idx="12"/>
          </p:nvPr>
        </p:nvSpPr>
        <p:spPr/>
        <p:txBody>
          <a:bodyPr/>
          <a:lstStyle/>
          <a:p>
            <a:fld id="{DEAABB4B-B7FE-4F54-9EF3-4A934A90687F}" type="slidenum">
              <a:rPr lang="en-US" smtClean="0"/>
              <a:t>15</a:t>
            </a:fld>
            <a:endParaRPr lang="en-US" dirty="0"/>
          </a:p>
        </p:txBody>
      </p:sp>
    </p:spTree>
    <p:extLst>
      <p:ext uri="{BB962C8B-B14F-4D97-AF65-F5344CB8AC3E}">
        <p14:creationId xmlns:p14="http://schemas.microsoft.com/office/powerpoint/2010/main" val="798900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Current Status &amp; Achievements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34892"/>
            <a:ext cx="9999024" cy="39701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p>
          <a:p>
            <a:pPr marL="0" indent="0">
              <a:buNone/>
            </a:pPr>
            <a:r>
              <a:rPr lang="en-US" sz="2800" b="1" dirty="0">
                <a:solidFill>
                  <a:srgbClr val="0C70AC"/>
                </a:solidFill>
              </a:rPr>
              <a:t>Chapters, Fabrice Labeau, Chair</a:t>
            </a:r>
          </a:p>
          <a:p>
            <a:r>
              <a:rPr lang="en-US" sz="2400" dirty="0"/>
              <a:t>Fabrice held a Chapters Summit in coordination with SYSCON 2021</a:t>
            </a:r>
          </a:p>
          <a:p>
            <a:r>
              <a:rPr lang="en-US" sz="2400" dirty="0"/>
              <a:t>Added 4 new Chapters for a total of 27 Chapters: Montreal Section Chapter, Lone Star (Texas) Joint Chapter, Vardhaman College of Engineering Student Chapter in Shamshabad India, Bangladesh University of Business &amp; Tech IEEE Systems Council Student Branch Chapter in the Bangladesh Section</a:t>
            </a:r>
            <a:endParaRPr lang="en-US" sz="2400" b="1" dirty="0"/>
          </a:p>
          <a:p>
            <a:r>
              <a:rPr lang="en-US" sz="2400" dirty="0"/>
              <a:t>Fabrice is reaching out to sections that have the required numbers to start a chapter—113 sections have 20+ SysC participants and ~70 sections have more than 50 SysC participants (2 additional chapters are in process)</a:t>
            </a:r>
          </a:p>
          <a:p>
            <a:endParaRPr lang="en-US" dirty="0"/>
          </a:p>
        </p:txBody>
      </p:sp>
    </p:spTree>
    <p:extLst>
      <p:ext uri="{BB962C8B-B14F-4D97-AF65-F5344CB8AC3E}">
        <p14:creationId xmlns:p14="http://schemas.microsoft.com/office/powerpoint/2010/main" val="328925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A2802B-AA3C-2D46-8A9F-D45F8BF52C1C}"/>
              </a:ext>
            </a:extLst>
          </p:cNvPr>
          <p:cNvSpPr>
            <a:spLocks noGrp="1"/>
          </p:cNvSpPr>
          <p:nvPr>
            <p:ph type="title"/>
          </p:nvPr>
        </p:nvSpPr>
        <p:spPr>
          <a:xfrm>
            <a:off x="1040130" y="788670"/>
            <a:ext cx="10313670" cy="902018"/>
          </a:xfrm>
        </p:spPr>
        <p:txBody>
          <a:bodyPr/>
          <a:lstStyle/>
          <a:p>
            <a:r>
              <a:rPr lang="en-US" sz="3400" b="1" dirty="0">
                <a:solidFill>
                  <a:srgbClr val="0C70AC"/>
                </a:solidFill>
                <a:latin typeface="+mn-lt"/>
              </a:rPr>
              <a:t>Current Status &amp; Achievements</a:t>
            </a:r>
            <a:br>
              <a:rPr lang="en-US" sz="3400" b="1" dirty="0">
                <a:solidFill>
                  <a:srgbClr val="0C70AC"/>
                </a:solidFill>
                <a:latin typeface="+mn-lt"/>
              </a:rPr>
            </a:br>
            <a:endParaRPr lang="en-US" sz="3400" b="1" dirty="0">
              <a:latin typeface="+mn-lt"/>
            </a:endParaRPr>
          </a:p>
        </p:txBody>
      </p:sp>
      <p:sp>
        <p:nvSpPr>
          <p:cNvPr id="5" name="Content Placeholder 4">
            <a:extLst>
              <a:ext uri="{FF2B5EF4-FFF2-40B4-BE49-F238E27FC236}">
                <a16:creationId xmlns:a16="http://schemas.microsoft.com/office/drawing/2014/main" id="{926E6BE0-69AF-0941-8F46-0FE383EC7F9D}"/>
              </a:ext>
            </a:extLst>
          </p:cNvPr>
          <p:cNvSpPr>
            <a:spLocks noGrp="1"/>
          </p:cNvSpPr>
          <p:nvPr>
            <p:ph idx="1"/>
          </p:nvPr>
        </p:nvSpPr>
        <p:spPr>
          <a:xfrm>
            <a:off x="838200" y="1881045"/>
            <a:ext cx="10515600" cy="4351338"/>
          </a:xfrm>
        </p:spPr>
        <p:txBody>
          <a:bodyPr/>
          <a:lstStyle/>
          <a:p>
            <a:r>
              <a:rPr lang="en-US" b="1" dirty="0">
                <a:solidFill>
                  <a:srgbClr val="0C70AC"/>
                </a:solidFill>
              </a:rPr>
              <a:t>Senior Members Committee, Walt Downing, Chair</a:t>
            </a:r>
          </a:p>
          <a:p>
            <a:pPr lvl="1"/>
            <a:r>
              <a:rPr lang="en-US" dirty="0"/>
              <a:t>Walt nominated 9 IEEE Members, who were approved for Senior Member Status</a:t>
            </a:r>
          </a:p>
          <a:p>
            <a:pPr lvl="1"/>
            <a:r>
              <a:rPr lang="en-US" dirty="0"/>
              <a:t>System Council participated in IEEE Review of Senior Member Applications (8/2021)</a:t>
            </a:r>
            <a:endParaRPr lang="en-US" b="1" dirty="0"/>
          </a:p>
          <a:p>
            <a:r>
              <a:rPr lang="en-US" b="1" dirty="0">
                <a:solidFill>
                  <a:srgbClr val="0C70AC"/>
                </a:solidFill>
              </a:rPr>
              <a:t>Distinguished Lecturers Committee, Stephanie White, Chair</a:t>
            </a:r>
          </a:p>
          <a:p>
            <a:pPr lvl="1"/>
            <a:r>
              <a:rPr lang="en-US" dirty="0"/>
              <a:t>Motions will be made for approval of 2 new Distinguished Lecturers</a:t>
            </a:r>
          </a:p>
          <a:p>
            <a:pPr lvl="2"/>
            <a:r>
              <a:rPr lang="en-US" dirty="0"/>
              <a:t>Mark Wehde, Chair, Mayo Clinic Division of Engineering </a:t>
            </a:r>
          </a:p>
          <a:p>
            <a:pPr lvl="2"/>
            <a:r>
              <a:rPr lang="en-US" dirty="0"/>
              <a:t>Ramakrishnan Raman, Ph.D., Principal Systems Engineer, Honeywell Aerospace, Bangalore </a:t>
            </a:r>
          </a:p>
          <a:p>
            <a:pPr lvl="2"/>
            <a:endParaRPr lang="en-US" dirty="0"/>
          </a:p>
          <a:p>
            <a:pPr lvl="2"/>
            <a:endParaRPr lang="en-US" dirty="0"/>
          </a:p>
        </p:txBody>
      </p:sp>
      <p:sp>
        <p:nvSpPr>
          <p:cNvPr id="3" name="Slide Number Placeholder 2">
            <a:extLst>
              <a:ext uri="{FF2B5EF4-FFF2-40B4-BE49-F238E27FC236}">
                <a16:creationId xmlns:a16="http://schemas.microsoft.com/office/drawing/2014/main" id="{5016A18C-92E8-204C-BEB3-5D7B9C02B3FA}"/>
              </a:ext>
            </a:extLst>
          </p:cNvPr>
          <p:cNvSpPr>
            <a:spLocks noGrp="1"/>
          </p:cNvSpPr>
          <p:nvPr>
            <p:ph type="sldNum" sz="quarter" idx="12"/>
          </p:nvPr>
        </p:nvSpPr>
        <p:spPr/>
        <p:txBody>
          <a:bodyPr/>
          <a:lstStyle/>
          <a:p>
            <a:fld id="{DEAABB4B-B7FE-4F54-9EF3-4A934A90687F}" type="slidenum">
              <a:rPr lang="en-US" smtClean="0"/>
              <a:t>3</a:t>
            </a:fld>
            <a:endParaRPr lang="en-US" dirty="0"/>
          </a:p>
        </p:txBody>
      </p:sp>
    </p:spTree>
    <p:extLst>
      <p:ext uri="{BB962C8B-B14F-4D97-AF65-F5344CB8AC3E}">
        <p14:creationId xmlns:p14="http://schemas.microsoft.com/office/powerpoint/2010/main" val="357843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6F670-2C92-284F-A61C-34DE5AFF8BE9}"/>
              </a:ext>
            </a:extLst>
          </p:cNvPr>
          <p:cNvSpPr>
            <a:spLocks noGrp="1"/>
          </p:cNvSpPr>
          <p:nvPr>
            <p:ph type="title"/>
          </p:nvPr>
        </p:nvSpPr>
        <p:spPr>
          <a:xfrm>
            <a:off x="838200" y="755904"/>
            <a:ext cx="10515600" cy="740387"/>
          </a:xfrm>
        </p:spPr>
        <p:txBody>
          <a:bodyPr/>
          <a:lstStyle/>
          <a:p>
            <a:r>
              <a:rPr lang="en-US" sz="3400" b="1" dirty="0">
                <a:solidFill>
                  <a:srgbClr val="0C70AC"/>
                </a:solidFill>
                <a:latin typeface="+mn-lt"/>
              </a:rPr>
              <a:t>Current Status &amp; Achievements</a:t>
            </a:r>
            <a:br>
              <a:rPr lang="en-US" sz="3400" b="1" dirty="0">
                <a:solidFill>
                  <a:srgbClr val="0C70AC"/>
                </a:solidFill>
                <a:latin typeface="+mn-lt"/>
              </a:rPr>
            </a:br>
            <a:br>
              <a:rPr lang="en-US" sz="3400" b="1" dirty="0">
                <a:solidFill>
                  <a:srgbClr val="0C70AC"/>
                </a:solidFill>
                <a:latin typeface="+mn-lt"/>
              </a:rPr>
            </a:br>
            <a:endParaRPr lang="en-US" sz="3400" dirty="0">
              <a:latin typeface="+mn-lt"/>
            </a:endParaRPr>
          </a:p>
        </p:txBody>
      </p:sp>
      <p:sp>
        <p:nvSpPr>
          <p:cNvPr id="3" name="Content Placeholder 2">
            <a:extLst>
              <a:ext uri="{FF2B5EF4-FFF2-40B4-BE49-F238E27FC236}">
                <a16:creationId xmlns:a16="http://schemas.microsoft.com/office/drawing/2014/main" id="{96A52387-6E1A-CF45-8DF2-206B9DA3DBEC}"/>
              </a:ext>
            </a:extLst>
          </p:cNvPr>
          <p:cNvSpPr>
            <a:spLocks noGrp="1"/>
          </p:cNvSpPr>
          <p:nvPr>
            <p:ph idx="4294967295"/>
          </p:nvPr>
        </p:nvSpPr>
        <p:spPr>
          <a:xfrm>
            <a:off x="603504" y="1686274"/>
            <a:ext cx="10515600" cy="4640771"/>
          </a:xfrm>
          <a:prstGeom prst="rect">
            <a:avLst/>
          </a:prstGeom>
        </p:spPr>
        <p:txBody>
          <a:bodyPr/>
          <a:lstStyle/>
          <a:p>
            <a:pPr marL="0" indent="0">
              <a:buNone/>
            </a:pPr>
            <a:r>
              <a:rPr lang="en-US" b="1" dirty="0">
                <a:solidFill>
                  <a:srgbClr val="0C70AC"/>
                </a:solidFill>
              </a:rPr>
              <a:t>Cooperation Committee positions filled – thanks AdCom volunteers!</a:t>
            </a:r>
          </a:p>
          <a:p>
            <a:r>
              <a:rPr lang="en-US" sz="2400" dirty="0">
                <a:solidFill>
                  <a:srgbClr val="0C70AC"/>
                </a:solidFill>
              </a:rPr>
              <a:t>Cooperation with IEEE Entities</a:t>
            </a:r>
            <a:r>
              <a:rPr lang="en-US" sz="2400" dirty="0"/>
              <a:t>: Walt Downing, Chair</a:t>
            </a:r>
          </a:p>
          <a:p>
            <a:pPr lvl="1"/>
            <a:r>
              <a:rPr lang="en-US" dirty="0">
                <a:solidFill>
                  <a:srgbClr val="0C70AC"/>
                </a:solidFill>
              </a:rPr>
              <a:t>Member Societies Subcommittee</a:t>
            </a:r>
            <a:r>
              <a:rPr lang="en-US" dirty="0"/>
              <a:t>: Aylin Yener, Chair</a:t>
            </a:r>
          </a:p>
          <a:p>
            <a:pPr lvl="1"/>
            <a:r>
              <a:rPr lang="en-US" dirty="0">
                <a:solidFill>
                  <a:srgbClr val="0C70AC"/>
                </a:solidFill>
              </a:rPr>
              <a:t>Participants Subcommittee</a:t>
            </a:r>
            <a:r>
              <a:rPr lang="en-US" dirty="0"/>
              <a:t>: Ernie Parker, Chair</a:t>
            </a:r>
          </a:p>
          <a:p>
            <a:pPr lvl="1"/>
            <a:r>
              <a:rPr lang="en-US" dirty="0">
                <a:solidFill>
                  <a:srgbClr val="0C70AC"/>
                </a:solidFill>
              </a:rPr>
              <a:t>Other IEEE Efforts Subcommittee</a:t>
            </a:r>
            <a:r>
              <a:rPr lang="en-US" dirty="0"/>
              <a:t>: Adrian Stoica, Chair</a:t>
            </a:r>
          </a:p>
          <a:p>
            <a:r>
              <a:rPr lang="en-US" sz="2400" dirty="0">
                <a:solidFill>
                  <a:srgbClr val="0C70AC"/>
                </a:solidFill>
              </a:rPr>
              <a:t>Cooperation, Non-IEEE Entities</a:t>
            </a:r>
            <a:r>
              <a:rPr lang="en-US" sz="2400" dirty="0"/>
              <a:t>: Armando Walter Colombo, Chair</a:t>
            </a:r>
          </a:p>
          <a:p>
            <a:pPr lvl="1"/>
            <a:r>
              <a:rPr lang="en-US" dirty="0">
                <a:solidFill>
                  <a:srgbClr val="0C70AC"/>
                </a:solidFill>
              </a:rPr>
              <a:t>Systems Societies Subcommittee</a:t>
            </a:r>
            <a:r>
              <a:rPr lang="en-US" dirty="0"/>
              <a:t>: Tom Lanzisero, Chair</a:t>
            </a:r>
          </a:p>
          <a:p>
            <a:pPr lvl="1"/>
            <a:r>
              <a:rPr lang="en-US" dirty="0">
                <a:solidFill>
                  <a:srgbClr val="0C70AC"/>
                </a:solidFill>
              </a:rPr>
              <a:t>Systems Research Centers Subcommittee: </a:t>
            </a:r>
            <a:r>
              <a:rPr lang="en-US" dirty="0"/>
              <a:t>Georges Zissis, Chair </a:t>
            </a:r>
          </a:p>
          <a:p>
            <a:pPr lvl="1"/>
            <a:r>
              <a:rPr lang="en-US" dirty="0">
                <a:solidFill>
                  <a:srgbClr val="0C70AC"/>
                </a:solidFill>
              </a:rPr>
              <a:t>Government Subcommittee</a:t>
            </a:r>
            <a:r>
              <a:rPr lang="en-US" dirty="0"/>
              <a:t>: Armando Walter Colombo, Chair</a:t>
            </a:r>
          </a:p>
          <a:p>
            <a:pPr lvl="1"/>
            <a:r>
              <a:rPr lang="en-US" dirty="0">
                <a:solidFill>
                  <a:srgbClr val="0C70AC"/>
                </a:solidFill>
              </a:rPr>
              <a:t>Universities Subcommittee</a:t>
            </a:r>
            <a:r>
              <a:rPr lang="en-US" dirty="0"/>
              <a:t>: Prasanta Ghosh, Chair</a:t>
            </a:r>
          </a:p>
          <a:p>
            <a:pPr lvl="1"/>
            <a:r>
              <a:rPr lang="en-US" dirty="0">
                <a:solidFill>
                  <a:srgbClr val="0C70AC"/>
                </a:solidFill>
              </a:rPr>
              <a:t>Joint Efforts / Non-IEEE Standards: </a:t>
            </a:r>
            <a:r>
              <a:rPr lang="en-US" dirty="0"/>
              <a:t>Nelson Fonseca, Chair</a:t>
            </a:r>
          </a:p>
          <a:p>
            <a:pPr marL="0" lvl="0" indent="0">
              <a:buNone/>
            </a:pPr>
            <a:endParaRPr lang="en-US" dirty="0"/>
          </a:p>
        </p:txBody>
      </p:sp>
      <p:sp>
        <p:nvSpPr>
          <p:cNvPr id="5" name="Slide Number Placeholder 4">
            <a:extLst>
              <a:ext uri="{FF2B5EF4-FFF2-40B4-BE49-F238E27FC236}">
                <a16:creationId xmlns:a16="http://schemas.microsoft.com/office/drawing/2014/main" id="{A000723A-B205-E649-B296-B8904BE1903B}"/>
              </a:ext>
            </a:extLst>
          </p:cNvPr>
          <p:cNvSpPr>
            <a:spLocks noGrp="1"/>
          </p:cNvSpPr>
          <p:nvPr>
            <p:ph type="sldNum" sz="quarter" idx="12"/>
          </p:nvPr>
        </p:nvSpPr>
        <p:spPr/>
        <p:txBody>
          <a:bodyPr/>
          <a:lstStyle/>
          <a:p>
            <a:fld id="{DEAABB4B-B7FE-4F54-9EF3-4A934A90687F}" type="slidenum">
              <a:rPr lang="en-US" smtClean="0"/>
              <a:t>4</a:t>
            </a:fld>
            <a:endParaRPr lang="en-US" dirty="0"/>
          </a:p>
        </p:txBody>
      </p:sp>
    </p:spTree>
    <p:extLst>
      <p:ext uri="{BB962C8B-B14F-4D97-AF65-F5344CB8AC3E}">
        <p14:creationId xmlns:p14="http://schemas.microsoft.com/office/powerpoint/2010/main" val="357764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Challenges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Chapters: The goal (set at the beginning of 2021) is to double (~40) the current number of viable chapters over the next 3 years.</a:t>
            </a:r>
          </a:p>
          <a:p>
            <a:r>
              <a:rPr lang="en-US" dirty="0"/>
              <a:t>Senior Member Committee: Create a team of Senior Member Nominators &amp; References from Systems Council Member Societies.</a:t>
            </a:r>
          </a:p>
          <a:p>
            <a:r>
              <a:rPr lang="en-US" dirty="0"/>
              <a:t>Cooperation Committee: Attract more people to participate, as there is only one member in each subcommittee. </a:t>
            </a:r>
          </a:p>
          <a:p>
            <a:r>
              <a:rPr lang="en-US" dirty="0"/>
              <a:t>DL Committee: Identify good speakers with interesting Systems related talks. </a:t>
            </a:r>
          </a:p>
          <a:p>
            <a:r>
              <a:rPr lang="en-US" dirty="0"/>
              <a:t>Create Life Members Committee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6128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Action Items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t>Chapters</a:t>
            </a:r>
          </a:p>
          <a:p>
            <a:pPr lvl="1">
              <a:buFont typeface="Arial" panose="020B0604020202020204" pitchFamily="34" charset="0"/>
              <a:buChar char="•"/>
            </a:pPr>
            <a:r>
              <a:rPr lang="en-US" sz="2600" dirty="0"/>
              <a:t>Add 4 additional Chapters by the end of 2021 (2 are in process)</a:t>
            </a:r>
          </a:p>
          <a:p>
            <a:pPr lvl="1">
              <a:buFont typeface="Arial" panose="020B0604020202020204" pitchFamily="34" charset="0"/>
              <a:buChar char="•"/>
            </a:pPr>
            <a:r>
              <a:rPr lang="en-US" sz="2600" dirty="0"/>
              <a:t>Hold Chapters Summit, at least one annually</a:t>
            </a:r>
          </a:p>
          <a:p>
            <a:pPr lvl="1">
              <a:buFont typeface="Arial" panose="020B0604020202020204" pitchFamily="34" charset="0"/>
              <a:buChar char="•"/>
            </a:pPr>
            <a:r>
              <a:rPr lang="en-US" sz="2600" dirty="0"/>
              <a:t>Create 2 Chapter Awards (Regular &amp; Student) – a motion will be made today to fund this initiative</a:t>
            </a:r>
          </a:p>
          <a:p>
            <a:pPr lvl="1">
              <a:buFont typeface="Arial" panose="020B0604020202020204" pitchFamily="34" charset="0"/>
              <a:buChar char="•"/>
            </a:pPr>
            <a:r>
              <a:rPr lang="en-US" sz="2600" dirty="0"/>
              <a:t>Seek nominations for graduate &amp; undergraduate Student Awards</a:t>
            </a:r>
          </a:p>
          <a:p>
            <a:pPr lvl="1">
              <a:buFont typeface="Arial" panose="020B0604020202020204" pitchFamily="34" charset="0"/>
              <a:buChar char="•"/>
            </a:pPr>
            <a:r>
              <a:rPr lang="en-US" sz="2800" dirty="0"/>
              <a:t>Provide information on becoming a Systems Council Affiliate to all chapter &amp; section members</a:t>
            </a:r>
            <a:endParaRPr lang="en-US" sz="2600" dirty="0"/>
          </a:p>
          <a:p>
            <a:pPr lvl="1"/>
            <a:endParaRPr lang="en-US" dirty="0"/>
          </a:p>
          <a:p>
            <a:endParaRPr lang="en-US" dirty="0"/>
          </a:p>
        </p:txBody>
      </p:sp>
    </p:spTree>
    <p:extLst>
      <p:ext uri="{BB962C8B-B14F-4D97-AF65-F5344CB8AC3E}">
        <p14:creationId xmlns:p14="http://schemas.microsoft.com/office/powerpoint/2010/main" val="282269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DFC6E3-1180-A64C-B828-4F2EAC09172F}"/>
              </a:ext>
            </a:extLst>
          </p:cNvPr>
          <p:cNvSpPr>
            <a:spLocks noGrp="1"/>
          </p:cNvSpPr>
          <p:nvPr>
            <p:ph type="title"/>
          </p:nvPr>
        </p:nvSpPr>
        <p:spPr>
          <a:xfrm>
            <a:off x="838200" y="685800"/>
            <a:ext cx="10515600" cy="690564"/>
          </a:xfrm>
        </p:spPr>
        <p:txBody>
          <a:bodyPr/>
          <a:lstStyle/>
          <a:p>
            <a:r>
              <a:rPr lang="en-US" sz="3400" b="1" dirty="0">
                <a:solidFill>
                  <a:srgbClr val="0C70AC"/>
                </a:solidFill>
                <a:latin typeface="+mn-lt"/>
              </a:rPr>
              <a:t>Action Items</a:t>
            </a:r>
            <a:endParaRPr lang="en-US" dirty="0"/>
          </a:p>
        </p:txBody>
      </p:sp>
      <p:sp>
        <p:nvSpPr>
          <p:cNvPr id="5" name="Content Placeholder 4">
            <a:extLst>
              <a:ext uri="{FF2B5EF4-FFF2-40B4-BE49-F238E27FC236}">
                <a16:creationId xmlns:a16="http://schemas.microsoft.com/office/drawing/2014/main" id="{38F01C52-334F-544F-9E4E-E434FD02240A}"/>
              </a:ext>
            </a:extLst>
          </p:cNvPr>
          <p:cNvSpPr>
            <a:spLocks noGrp="1"/>
          </p:cNvSpPr>
          <p:nvPr>
            <p:ph idx="1"/>
          </p:nvPr>
        </p:nvSpPr>
        <p:spPr>
          <a:xfrm>
            <a:off x="679647" y="1690688"/>
            <a:ext cx="10515600" cy="4351338"/>
          </a:xfrm>
        </p:spPr>
        <p:txBody>
          <a:bodyPr/>
          <a:lstStyle/>
          <a:p>
            <a:r>
              <a:rPr lang="en-US" dirty="0"/>
              <a:t>Cooperation Committee</a:t>
            </a:r>
          </a:p>
          <a:p>
            <a:pPr lvl="1"/>
            <a:r>
              <a:rPr lang="en-US" dirty="0"/>
              <a:t>Work with Conferences &amp; provide information on becoming a Systems Council Affiliate to attendees at all technically and financially sponsored conferences worldwide, as well as flagship conferences of our Member Societies </a:t>
            </a:r>
          </a:p>
          <a:p>
            <a:pPr lvl="1"/>
            <a:r>
              <a:rPr lang="en-US" dirty="0"/>
              <a:t>Work with Fellows Identification Committee to pursue Senior Members for potential elevation to Fellow</a:t>
            </a:r>
          </a:p>
          <a:p>
            <a:pPr lvl="1"/>
            <a:r>
              <a:rPr lang="en-US" dirty="0"/>
              <a:t>Each Sub-Committee to have Action Item(s) related to their thrust: e.g.</a:t>
            </a:r>
          </a:p>
          <a:p>
            <a:pPr lvl="1"/>
            <a:r>
              <a:rPr lang="en-US" dirty="0"/>
              <a:t>Collect information on System Research Centers Worldwide; define content &amp; create database (Zissis)</a:t>
            </a:r>
          </a:p>
          <a:p>
            <a:pPr lvl="1"/>
            <a:r>
              <a:rPr lang="en-US" dirty="0"/>
              <a:t>Establish baseline for collecting data on Systems Societies external to IEEE;  Include societies addressing specific system-related subjects/domains, e.g. system safety (Lanzisero)</a:t>
            </a:r>
          </a:p>
          <a:p>
            <a:pPr marL="0" indent="0">
              <a:buNone/>
            </a:pPr>
            <a:endParaRPr lang="en-US" dirty="0"/>
          </a:p>
          <a:p>
            <a:pPr marL="457200" lvl="1" indent="0">
              <a:buNone/>
            </a:pPr>
            <a:endParaRPr lang="en-US" dirty="0"/>
          </a:p>
        </p:txBody>
      </p:sp>
      <p:sp>
        <p:nvSpPr>
          <p:cNvPr id="3" name="Slide Number Placeholder 2">
            <a:extLst>
              <a:ext uri="{FF2B5EF4-FFF2-40B4-BE49-F238E27FC236}">
                <a16:creationId xmlns:a16="http://schemas.microsoft.com/office/drawing/2014/main" id="{7824B7BF-D05B-C24E-BA2F-4BE598CE79BB}"/>
              </a:ext>
            </a:extLst>
          </p:cNvPr>
          <p:cNvSpPr>
            <a:spLocks noGrp="1"/>
          </p:cNvSpPr>
          <p:nvPr>
            <p:ph type="sldNum" sz="quarter" idx="12"/>
          </p:nvPr>
        </p:nvSpPr>
        <p:spPr/>
        <p:txBody>
          <a:bodyPr/>
          <a:lstStyle/>
          <a:p>
            <a:fld id="{DEAABB4B-B7FE-4F54-9EF3-4A934A90687F}" type="slidenum">
              <a:rPr lang="en-US" smtClean="0"/>
              <a:t>7</a:t>
            </a:fld>
            <a:endParaRPr lang="en-US" dirty="0"/>
          </a:p>
        </p:txBody>
      </p:sp>
    </p:spTree>
    <p:extLst>
      <p:ext uri="{BB962C8B-B14F-4D97-AF65-F5344CB8AC3E}">
        <p14:creationId xmlns:p14="http://schemas.microsoft.com/office/powerpoint/2010/main" val="43057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575A-2CE2-5A41-82FB-F0A5FCAC7490}"/>
              </a:ext>
            </a:extLst>
          </p:cNvPr>
          <p:cNvSpPr>
            <a:spLocks noGrp="1"/>
          </p:cNvSpPr>
          <p:nvPr>
            <p:ph type="title"/>
          </p:nvPr>
        </p:nvSpPr>
        <p:spPr>
          <a:xfrm>
            <a:off x="838200" y="365125"/>
            <a:ext cx="10515600" cy="1090451"/>
          </a:xfrm>
        </p:spPr>
        <p:txBody>
          <a:bodyPr/>
          <a:lstStyle/>
          <a:p>
            <a:br>
              <a:rPr lang="en-US" b="1" dirty="0">
                <a:solidFill>
                  <a:srgbClr val="0C70AC"/>
                </a:solidFill>
              </a:rPr>
            </a:br>
            <a:r>
              <a:rPr lang="en-US" sz="3400" b="1" dirty="0">
                <a:solidFill>
                  <a:srgbClr val="0C70AC"/>
                </a:solidFill>
                <a:latin typeface="+mn-lt"/>
              </a:rPr>
              <a:t>Action Items</a:t>
            </a:r>
            <a:endParaRPr lang="en-US" sz="3400" dirty="0">
              <a:latin typeface="+mn-lt"/>
            </a:endParaRPr>
          </a:p>
        </p:txBody>
      </p:sp>
      <p:sp>
        <p:nvSpPr>
          <p:cNvPr id="3" name="Content Placeholder 2">
            <a:extLst>
              <a:ext uri="{FF2B5EF4-FFF2-40B4-BE49-F238E27FC236}">
                <a16:creationId xmlns:a16="http://schemas.microsoft.com/office/drawing/2014/main" id="{8CE193E2-FB80-6A4D-AAF3-5DD7C9F6BE00}"/>
              </a:ext>
            </a:extLst>
          </p:cNvPr>
          <p:cNvSpPr>
            <a:spLocks noGrp="1"/>
          </p:cNvSpPr>
          <p:nvPr>
            <p:ph idx="1"/>
          </p:nvPr>
        </p:nvSpPr>
        <p:spPr/>
        <p:txBody>
          <a:bodyPr/>
          <a:lstStyle/>
          <a:p>
            <a:r>
              <a:rPr lang="en-US" dirty="0"/>
              <a:t>Distinguished Lecturer (DL) Committee</a:t>
            </a:r>
          </a:p>
          <a:p>
            <a:pPr lvl="1"/>
            <a:r>
              <a:rPr lang="en-US" dirty="0"/>
              <a:t>Issue call for DL nominations to Chapters, Participants, and Member Societies.</a:t>
            </a:r>
          </a:p>
          <a:p>
            <a:pPr lvl="1"/>
            <a:r>
              <a:rPr lang="en-US" dirty="0"/>
              <a:t>Review and select DLs prior to Spring AdCom Meeting with attention to improving global distribution of lecturers.</a:t>
            </a:r>
          </a:p>
          <a:p>
            <a:pPr lvl="1"/>
            <a:r>
              <a:rPr lang="en-US" dirty="0"/>
              <a:t>Create a Regional DL program.</a:t>
            </a:r>
          </a:p>
          <a:p>
            <a:pPr lvl="1"/>
            <a:r>
              <a:rPr lang="en-US" dirty="0"/>
              <a:t>Make budget go farther by making effective use of virtual DLs.</a:t>
            </a:r>
          </a:p>
          <a:p>
            <a:pPr lvl="1"/>
            <a:r>
              <a:rPr lang="en-US" dirty="0"/>
              <a:t>Expand DL Review Committee to include reviewers with expertise in diverse systems domains. </a:t>
            </a:r>
          </a:p>
          <a:p>
            <a:pPr lvl="1"/>
            <a:r>
              <a:rPr lang="en-US" dirty="0"/>
              <a:t>Conduct ongoing review of DL policy &amp; procedures, including term renewal</a:t>
            </a:r>
          </a:p>
          <a:p>
            <a:pPr lvl="1"/>
            <a:r>
              <a:rPr lang="en-US" dirty="0"/>
              <a:t>Maintain a Systems Council Overview to use as introduction to all DL lectures</a:t>
            </a:r>
          </a:p>
        </p:txBody>
      </p:sp>
      <p:sp>
        <p:nvSpPr>
          <p:cNvPr id="4" name="Slide Number Placeholder 3">
            <a:extLst>
              <a:ext uri="{FF2B5EF4-FFF2-40B4-BE49-F238E27FC236}">
                <a16:creationId xmlns:a16="http://schemas.microsoft.com/office/drawing/2014/main" id="{1A1EA5B4-6295-1147-89A4-4AD8F4625D7B}"/>
              </a:ext>
            </a:extLst>
          </p:cNvPr>
          <p:cNvSpPr>
            <a:spLocks noGrp="1"/>
          </p:cNvSpPr>
          <p:nvPr>
            <p:ph type="sldNum" sz="quarter" idx="12"/>
          </p:nvPr>
        </p:nvSpPr>
        <p:spPr/>
        <p:txBody>
          <a:bodyPr/>
          <a:lstStyle/>
          <a:p>
            <a:fld id="{DEAABB4B-B7FE-4F54-9EF3-4A934A90687F}" type="slidenum">
              <a:rPr lang="en-US" smtClean="0"/>
              <a:t>8</a:t>
            </a:fld>
            <a:endParaRPr lang="en-US" dirty="0"/>
          </a:p>
        </p:txBody>
      </p:sp>
    </p:spTree>
    <p:extLst>
      <p:ext uri="{BB962C8B-B14F-4D97-AF65-F5344CB8AC3E}">
        <p14:creationId xmlns:p14="http://schemas.microsoft.com/office/powerpoint/2010/main" val="417148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42EF-22CD-D746-8D7D-1CFC38350009}"/>
              </a:ext>
            </a:extLst>
          </p:cNvPr>
          <p:cNvSpPr>
            <a:spLocks noGrp="1"/>
          </p:cNvSpPr>
          <p:nvPr>
            <p:ph type="title"/>
          </p:nvPr>
        </p:nvSpPr>
        <p:spPr>
          <a:xfrm>
            <a:off x="838200" y="845172"/>
            <a:ext cx="10515600" cy="801066"/>
          </a:xfrm>
        </p:spPr>
        <p:txBody>
          <a:bodyPr/>
          <a:lstStyle/>
          <a:p>
            <a:r>
              <a:rPr lang="en-US" sz="3400" b="1" dirty="0">
                <a:solidFill>
                  <a:srgbClr val="0C70AC"/>
                </a:solidFill>
                <a:latin typeface="+mn-lt"/>
              </a:rPr>
              <a:t>Action Items</a:t>
            </a:r>
            <a:endParaRPr lang="en-US" sz="3400" dirty="0">
              <a:latin typeface="+mn-lt"/>
            </a:endParaRPr>
          </a:p>
        </p:txBody>
      </p:sp>
      <p:sp>
        <p:nvSpPr>
          <p:cNvPr id="3" name="Content Placeholder 2">
            <a:extLst>
              <a:ext uri="{FF2B5EF4-FFF2-40B4-BE49-F238E27FC236}">
                <a16:creationId xmlns:a16="http://schemas.microsoft.com/office/drawing/2014/main" id="{5E499D8F-51C4-F145-9015-B0E2DC759439}"/>
              </a:ext>
            </a:extLst>
          </p:cNvPr>
          <p:cNvSpPr>
            <a:spLocks noGrp="1"/>
          </p:cNvSpPr>
          <p:nvPr>
            <p:ph idx="1"/>
          </p:nvPr>
        </p:nvSpPr>
        <p:spPr/>
        <p:txBody>
          <a:bodyPr/>
          <a:lstStyle/>
          <a:p>
            <a:r>
              <a:rPr lang="en-US" dirty="0"/>
              <a:t>Senior Members</a:t>
            </a:r>
          </a:p>
          <a:p>
            <a:pPr lvl="1"/>
            <a:r>
              <a:rPr lang="en-US" dirty="0"/>
              <a:t>Create a team of Nominators and References </a:t>
            </a:r>
          </a:p>
          <a:p>
            <a:pPr lvl="1"/>
            <a:r>
              <a:rPr lang="en-US" dirty="0"/>
              <a:t>Nominate another 7 well-qualified IEEE Members for Senior Member Status by 12/31/2021.</a:t>
            </a:r>
          </a:p>
          <a:p>
            <a:r>
              <a:rPr lang="en-US" dirty="0"/>
              <a:t>Life Members</a:t>
            </a:r>
          </a:p>
          <a:p>
            <a:pPr lvl="1"/>
            <a:r>
              <a:rPr lang="en-US" dirty="0"/>
              <a:t>Create a list of participants who are life members.</a:t>
            </a:r>
          </a:p>
          <a:p>
            <a:pPr lvl="1"/>
            <a:r>
              <a:rPr lang="en-US" dirty="0"/>
              <a:t> If 7 or more wish to be active in the Council, SYSC shall create a LM Committee which would support all members. Ideas include collaborating, mentoring.</a:t>
            </a:r>
          </a:p>
          <a:p>
            <a:pPr lvl="1"/>
            <a:endParaRPr lang="en-US" dirty="0"/>
          </a:p>
          <a:p>
            <a:endParaRPr lang="en-US" dirty="0"/>
          </a:p>
        </p:txBody>
      </p:sp>
      <p:sp>
        <p:nvSpPr>
          <p:cNvPr id="4" name="Slide Number Placeholder 3">
            <a:extLst>
              <a:ext uri="{FF2B5EF4-FFF2-40B4-BE49-F238E27FC236}">
                <a16:creationId xmlns:a16="http://schemas.microsoft.com/office/drawing/2014/main" id="{9929E627-A1C4-3D43-B878-599557C7F931}"/>
              </a:ext>
            </a:extLst>
          </p:cNvPr>
          <p:cNvSpPr>
            <a:spLocks noGrp="1"/>
          </p:cNvSpPr>
          <p:nvPr>
            <p:ph type="sldNum" sz="quarter" idx="12"/>
          </p:nvPr>
        </p:nvSpPr>
        <p:spPr/>
        <p:txBody>
          <a:bodyPr/>
          <a:lstStyle/>
          <a:p>
            <a:fld id="{DEAABB4B-B7FE-4F54-9EF3-4A934A90687F}" type="slidenum">
              <a:rPr lang="en-US" smtClean="0"/>
              <a:t>9</a:t>
            </a:fld>
            <a:endParaRPr lang="en-US" dirty="0"/>
          </a:p>
        </p:txBody>
      </p:sp>
    </p:spTree>
    <p:extLst>
      <p:ext uri="{BB962C8B-B14F-4D97-AF65-F5344CB8AC3E}">
        <p14:creationId xmlns:p14="http://schemas.microsoft.com/office/powerpoint/2010/main" val="3914009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2676</TotalTime>
  <Words>1287</Words>
  <Application>Microsoft Office PowerPoint</Application>
  <PresentationFormat>Widescreen</PresentationFormat>
  <Paragraphs>118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LucidaGrande</vt:lpstr>
      <vt:lpstr>Office Theme</vt:lpstr>
      <vt:lpstr>PowerPoint Presentation</vt:lpstr>
      <vt:lpstr>PowerPoint Presentation</vt:lpstr>
      <vt:lpstr>Current Status &amp; Achievements </vt:lpstr>
      <vt:lpstr>Current Status &amp; Achievements  </vt:lpstr>
      <vt:lpstr>PowerPoint Presentation</vt:lpstr>
      <vt:lpstr>PowerPoint Presentation</vt:lpstr>
      <vt:lpstr>Action Items</vt:lpstr>
      <vt:lpstr> Action Items</vt:lpstr>
      <vt:lpstr>Action Items</vt:lpstr>
      <vt:lpstr>Motion </vt:lpstr>
      <vt:lpstr>Distinguished Lecturer Nomination</vt:lpstr>
      <vt:lpstr>PowerPoint Presentation</vt:lpstr>
      <vt:lpstr>Distinguished Lecturer Nomination</vt:lpstr>
      <vt:lpstr>Motion</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Amanda Osborn</cp:lastModifiedBy>
  <cp:revision>86</cp:revision>
  <dcterms:created xsi:type="dcterms:W3CDTF">2020-06-23T20:53:44Z</dcterms:created>
  <dcterms:modified xsi:type="dcterms:W3CDTF">2021-09-29T17:13:19Z</dcterms:modified>
</cp:coreProperties>
</file>