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78" r:id="rId2"/>
  </p:sldMasterIdLst>
  <p:notesMasterIdLst>
    <p:notesMasterId r:id="rId14"/>
  </p:notesMasterIdLst>
  <p:sldIdLst>
    <p:sldId id="261" r:id="rId3"/>
    <p:sldId id="316" r:id="rId4"/>
    <p:sldId id="272" r:id="rId5"/>
    <p:sldId id="312" r:id="rId6"/>
    <p:sldId id="314" r:id="rId7"/>
    <p:sldId id="315" r:id="rId8"/>
    <p:sldId id="313" r:id="rId9"/>
    <p:sldId id="317" r:id="rId10"/>
    <p:sldId id="307" r:id="rId11"/>
    <p:sldId id="268" r:id="rId12"/>
    <p:sldId id="289" r:id="rId1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990033"/>
    <a:srgbClr val="CC3300"/>
    <a:srgbClr val="000099"/>
    <a:srgbClr val="33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9" autoAdjust="0"/>
    <p:restoredTop sz="94670" autoAdjust="0"/>
  </p:normalViewPr>
  <p:slideViewPr>
    <p:cSldViewPr>
      <p:cViewPr varScale="1">
        <p:scale>
          <a:sx n="98" d="100"/>
          <a:sy n="98" d="100"/>
        </p:scale>
        <p:origin x="96" y="150"/>
      </p:cViewPr>
      <p:guideLst>
        <p:guide orient="horz" pos="2160"/>
        <p:guide pos="3840"/>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01B241-D874-4EA9-A18A-CFE621CC0A38}"/>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5DB1491-49F5-4C9C-A5B9-4EE2E41CF8E4}"/>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0C385C9B-CA19-4050-8146-7CE582871843}" type="datetimeFigureOut">
              <a:rPr lang="en-US"/>
              <a:pPr>
                <a:defRPr/>
              </a:pPr>
              <a:t>9/2/2021</a:t>
            </a:fld>
            <a:endParaRPr lang="en-US"/>
          </a:p>
        </p:txBody>
      </p:sp>
      <p:sp>
        <p:nvSpPr>
          <p:cNvPr id="4" name="Slide Image Placeholder 3">
            <a:extLst>
              <a:ext uri="{FF2B5EF4-FFF2-40B4-BE49-F238E27FC236}">
                <a16:creationId xmlns:a16="http://schemas.microsoft.com/office/drawing/2014/main" id="{D27AECA9-A7D7-4075-9E24-D7C446C7CC43}"/>
              </a:ext>
            </a:extLst>
          </p:cNvPr>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6ED65DD-E875-4A3C-8D34-905BBF798D98}"/>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A6A3DA-2522-4DD8-B786-D4E9D6877AD1}"/>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5E475CF-4F61-4497-B2E5-377E66B4B20D}"/>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493A2D7-783C-4E50-891E-FFD5B53456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D4D49F8-03FD-4E06-9DC4-1904F61688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91921C9-841A-44E4-8A05-0F5154D31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18DE441D-2112-4CF0-9A36-072BEB03D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882016-965F-40B2-A3A6-4CF5E4F54D3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pic>
        <p:nvPicPr>
          <p:cNvPr id="3" name="Picture 2" descr="A close up of a necklace&#10;&#10;Description automatically generated">
            <a:extLst>
              <a:ext uri="{FF2B5EF4-FFF2-40B4-BE49-F238E27FC236}">
                <a16:creationId xmlns:a16="http://schemas.microsoft.com/office/drawing/2014/main" id="{D527BE5E-9AE9-4705-804D-F5F5DB76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54631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C3614-C6F7-418D-93A1-479FC2D3F16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69362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E8495-3FBC-4322-A034-048B13E88BC4}"/>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5564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22B62-6E67-46C9-8E60-C1731F3CD34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08279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D438B-C15B-41D3-8458-2B874E10B2DA}"/>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13569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95EE3-4E38-4936-865C-73445294F218}"/>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150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8" name="Picture 7" descr="A picture containing monitor&#10;&#10;Description automatically generated">
            <a:extLst>
              <a:ext uri="{FF2B5EF4-FFF2-40B4-BE49-F238E27FC236}">
                <a16:creationId xmlns:a16="http://schemas.microsoft.com/office/drawing/2014/main" id="{F7C15606-C310-40E6-B245-C56476D46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084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B23E7-1B83-4E93-869F-93536C0F391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194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ED1F-8F77-4277-A292-EBBFD8DE8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0DC37-2EA3-450B-B674-9D8DC45BE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68860F-1E27-4AE3-9F77-FD89B48878F6}"/>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5" name="Footer Placeholder 4">
            <a:extLst>
              <a:ext uri="{FF2B5EF4-FFF2-40B4-BE49-F238E27FC236}">
                <a16:creationId xmlns:a16="http://schemas.microsoft.com/office/drawing/2014/main" id="{44BC9D55-78AA-4B30-886E-567DC79CD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CDEE4-F314-47B9-A2B4-7199D762A2DE}"/>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407662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0ECF-15EA-4490-BD6A-4D7113595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BB6E4-A710-4A35-809D-D9E2EDD0CC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6F6F0-7A0F-4B78-824F-1D5F86498BDB}"/>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5" name="Footer Placeholder 4">
            <a:extLst>
              <a:ext uri="{FF2B5EF4-FFF2-40B4-BE49-F238E27FC236}">
                <a16:creationId xmlns:a16="http://schemas.microsoft.com/office/drawing/2014/main" id="{F3D3F70F-AFBB-4DC3-ABCF-7710189BE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D21DA-A5AE-428D-8628-C150343F83EE}"/>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69193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1F2C-8A64-4B4C-8815-05B11847A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2732C-782C-4529-9B15-623DBCABE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630819-1BEC-4D15-80C5-589B298EB773}"/>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5" name="Footer Placeholder 4">
            <a:extLst>
              <a:ext uri="{FF2B5EF4-FFF2-40B4-BE49-F238E27FC236}">
                <a16:creationId xmlns:a16="http://schemas.microsoft.com/office/drawing/2014/main" id="{145989CA-C064-4BBB-A640-328B0CF16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41F80-1520-44F1-BED5-E3F9A92D09BD}"/>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3415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951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9559-C7E3-408D-9075-5BCA96CFB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9F9F3-16D8-4225-84F3-672F58C09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E778FE-2A9F-4036-912C-AF76291CB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F57AAF-1E2B-4EC4-87CE-A71F0BD19598}"/>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6" name="Footer Placeholder 5">
            <a:extLst>
              <a:ext uri="{FF2B5EF4-FFF2-40B4-BE49-F238E27FC236}">
                <a16:creationId xmlns:a16="http://schemas.microsoft.com/office/drawing/2014/main" id="{394B5382-3F8F-44B0-B590-B11DAF0DF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EFDCF-1132-40AC-8C59-891791A022A2}"/>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8460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548A-AC3C-444E-A236-349AC4180B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9B3C2-BBBC-4A10-8E5B-078E8126E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81345-C676-462E-A882-CE5D48C41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ACE8-2020-48BA-8CD2-6D8EFACB6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A9CDF-E75C-4AC4-B6D1-9E18E19CF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4F2093-5A78-4682-A3DA-71937E263598}"/>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8" name="Footer Placeholder 7">
            <a:extLst>
              <a:ext uri="{FF2B5EF4-FFF2-40B4-BE49-F238E27FC236}">
                <a16:creationId xmlns:a16="http://schemas.microsoft.com/office/drawing/2014/main" id="{FDED7EA4-E44B-426D-99B4-10E870ED1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D3A70-7B02-48C5-B110-B6F9EC95CD64}"/>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96338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6E8A-003E-44A9-8013-8EF7A6281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5040C-BA70-457A-AA37-547B741B56CC}"/>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4" name="Footer Placeholder 3">
            <a:extLst>
              <a:ext uri="{FF2B5EF4-FFF2-40B4-BE49-F238E27FC236}">
                <a16:creationId xmlns:a16="http://schemas.microsoft.com/office/drawing/2014/main" id="{911153D8-E320-401B-BA0B-DE632A5CB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03A51-4830-47A6-A8FA-BCF899042E7C}"/>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360053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B6745-CA3A-4D20-8771-EBE3E5470C53}"/>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3" name="Footer Placeholder 2">
            <a:extLst>
              <a:ext uri="{FF2B5EF4-FFF2-40B4-BE49-F238E27FC236}">
                <a16:creationId xmlns:a16="http://schemas.microsoft.com/office/drawing/2014/main" id="{3143F22C-41E8-40A5-8F90-6DAC5C18C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9D94B-B935-4542-AF7F-C0F26C96ABC5}"/>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686313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E743-5C5A-4D03-825D-347C943DF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0F89F-541A-4238-9F00-A28704D54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B9523-A99D-4B9F-8CD4-B4ED807B5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A082E-5FD0-4E77-AC02-F256D3690E80}"/>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6" name="Footer Placeholder 5">
            <a:extLst>
              <a:ext uri="{FF2B5EF4-FFF2-40B4-BE49-F238E27FC236}">
                <a16:creationId xmlns:a16="http://schemas.microsoft.com/office/drawing/2014/main" id="{D7FAEF9B-C33C-4DEF-8E2B-F4A1C1C03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DD929-8C4E-48C6-87AB-5E28E7C2DF07}"/>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56263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FCD4-7C81-450D-9686-23CC2508B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ACD867-25FC-4172-8DAD-9D58177DB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F59B3-12CA-4EF8-8E05-F9819D468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4A34C-5FAA-40B2-9334-78183FF9CAD4}"/>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6" name="Footer Placeholder 5">
            <a:extLst>
              <a:ext uri="{FF2B5EF4-FFF2-40B4-BE49-F238E27FC236}">
                <a16:creationId xmlns:a16="http://schemas.microsoft.com/office/drawing/2014/main" id="{7C74349B-1E7C-4CC6-BED3-BCF2C29FB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EE9BB-B5DE-4D04-9832-17A5DB212ED9}"/>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25699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698A-4D10-49CA-B8C3-6DFDF6E186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04DC9-793D-49D3-B754-4897D9E8F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5A632-EF0C-4D5B-8216-9735B9E49D1E}"/>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5" name="Footer Placeholder 4">
            <a:extLst>
              <a:ext uri="{FF2B5EF4-FFF2-40B4-BE49-F238E27FC236}">
                <a16:creationId xmlns:a16="http://schemas.microsoft.com/office/drawing/2014/main" id="{187EBD5F-A626-4BFA-BBBF-147741581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5EF60-B665-450C-8D33-388C35DC61B6}"/>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353927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F75D9-1E46-41C0-A4EC-095684FA1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390226-05CB-47D3-A228-114860BEF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B1500-25CD-47AA-BE6E-4B7899D56470}"/>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5" name="Footer Placeholder 4">
            <a:extLst>
              <a:ext uri="{FF2B5EF4-FFF2-40B4-BE49-F238E27FC236}">
                <a16:creationId xmlns:a16="http://schemas.microsoft.com/office/drawing/2014/main" id="{3F891B04-E0D5-40AF-971D-0188A444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AE58B-CFCC-447A-9847-448FA0D5E803}"/>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356071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F6EE-353D-46F7-883F-6D3E940AA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22DDF-A208-4782-A02D-DF2CC466B243}"/>
              </a:ext>
            </a:extLst>
          </p:cNvPr>
          <p:cNvSpPr>
            <a:spLocks noGrp="1"/>
          </p:cNvSpPr>
          <p:nvPr>
            <p:ph type="dt" sz="half" idx="10"/>
          </p:nvPr>
        </p:nvSpPr>
        <p:spPr/>
        <p:txBody>
          <a:bodyPr/>
          <a:lstStyle/>
          <a:p>
            <a:fld id="{65142464-125E-47DB-83A6-3402C9A8D233}" type="datetimeFigureOut">
              <a:rPr lang="en-US" smtClean="0"/>
              <a:t>9/2/2021</a:t>
            </a:fld>
            <a:endParaRPr lang="en-US"/>
          </a:p>
        </p:txBody>
      </p:sp>
      <p:sp>
        <p:nvSpPr>
          <p:cNvPr id="4" name="Footer Placeholder 3">
            <a:extLst>
              <a:ext uri="{FF2B5EF4-FFF2-40B4-BE49-F238E27FC236}">
                <a16:creationId xmlns:a16="http://schemas.microsoft.com/office/drawing/2014/main" id="{A66B79E7-D5AB-4CDF-A225-FA81E7585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8D1019-00C7-4D20-89D8-084D588DE9F1}"/>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7291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D3BB-E229-4CFF-8881-519668E28F9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6546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3931A-5804-4D91-8B12-F62020876F5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11302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E5ACB-3737-465C-9046-2B615FBB246C}"/>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1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BCC8A-E3F9-47FE-9412-1451A74E2C71}"/>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11197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A0A3305-DBD3-419B-9ADD-486F2F381A3D}"/>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9/2/2021</a:t>
            </a:fld>
            <a:endParaRPr lang="en-US"/>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67751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E6EA-145A-4915-8055-B6AE86171E31}"/>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6766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4457-C77A-485F-B865-A9F0F78E92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5113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63362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6" r:id="rId8"/>
    <p:sldLayoutId id="2147483677" r:id="rId9"/>
    <p:sldLayoutId id="2147483669" r:id="rId10"/>
    <p:sldLayoutId id="2147483670" r:id="rId11"/>
    <p:sldLayoutId id="2147483671" r:id="rId12"/>
    <p:sldLayoutId id="2147483672" r:id="rId13"/>
    <p:sldLayoutId id="2147483673"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B27BB-AA5A-4018-A7E4-54D54F2F2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EE1A9-E36E-4D7D-BE3E-A9A279F6D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2C196-E441-437D-B424-EC5F3805F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42464-125E-47DB-83A6-3402C9A8D233}" type="datetimeFigureOut">
              <a:rPr lang="en-US" smtClean="0"/>
              <a:t>9/2/2021</a:t>
            </a:fld>
            <a:endParaRPr lang="en-US"/>
          </a:p>
        </p:txBody>
      </p:sp>
      <p:sp>
        <p:nvSpPr>
          <p:cNvPr id="5" name="Footer Placeholder 4">
            <a:extLst>
              <a:ext uri="{FF2B5EF4-FFF2-40B4-BE49-F238E27FC236}">
                <a16:creationId xmlns:a16="http://schemas.microsoft.com/office/drawing/2014/main" id="{3445E6E7-5041-43A6-BECB-E482C5A06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C4E333-1F08-4039-BBC1-DDC08F582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1E9C3-83E5-4AFA-921F-C12B1BBE88FA}" type="slidenum">
              <a:rPr lang="en-US" smtClean="0"/>
              <a:t>‹#›</a:t>
            </a:fld>
            <a:endParaRPr lang="en-US"/>
          </a:p>
        </p:txBody>
      </p:sp>
    </p:spTree>
    <p:extLst>
      <p:ext uri="{BB962C8B-B14F-4D97-AF65-F5344CB8AC3E}">
        <p14:creationId xmlns:p14="http://schemas.microsoft.com/office/powerpoint/2010/main" val="23713685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5">
            <a:extLst>
              <a:ext uri="{FF2B5EF4-FFF2-40B4-BE49-F238E27FC236}">
                <a16:creationId xmlns:a16="http://schemas.microsoft.com/office/drawing/2014/main" id="{3127D696-A82A-4502-8DB4-8534815A4078}"/>
              </a:ext>
            </a:extLst>
          </p:cNvPr>
          <p:cNvSpPr>
            <a:spLocks noChangeShapeType="1"/>
          </p:cNvSpPr>
          <p:nvPr/>
        </p:nvSpPr>
        <p:spPr bwMode="auto">
          <a:xfrm flipV="1">
            <a:off x="2133600" y="4267200"/>
            <a:ext cx="7696200" cy="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5" name="Picture 4" descr="ieeeblu">
            <a:extLst>
              <a:ext uri="{FF2B5EF4-FFF2-40B4-BE49-F238E27FC236}">
                <a16:creationId xmlns:a16="http://schemas.microsoft.com/office/drawing/2014/main" id="{D3FE3788-805B-4A69-8C99-D02E78A21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28600"/>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C40E1B42-C225-4BBD-B6AF-09530BA5B802}"/>
              </a:ext>
            </a:extLst>
          </p:cNvPr>
          <p:cNvSpPr txBox="1">
            <a:spLocks noChangeArrowheads="1"/>
          </p:cNvSpPr>
          <p:nvPr/>
        </p:nvSpPr>
        <p:spPr bwMode="auto">
          <a:xfrm>
            <a:off x="3352800" y="2365375"/>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a:solidFill>
                  <a:srgbClr val="C00000"/>
                </a:solidFill>
              </a:rPr>
              <a:t>Finance Report</a:t>
            </a:r>
          </a:p>
          <a:p>
            <a:pPr algn="ctr" eaLnBrk="1" hangingPunct="1"/>
            <a:r>
              <a:rPr lang="en-US" altLang="en-US" sz="2800">
                <a:solidFill>
                  <a:srgbClr val="C00000"/>
                </a:solidFill>
              </a:rPr>
              <a:t>IEEE Systems Council</a:t>
            </a:r>
          </a:p>
        </p:txBody>
      </p:sp>
      <p:sp>
        <p:nvSpPr>
          <p:cNvPr id="3077" name="TextBox 2">
            <a:extLst>
              <a:ext uri="{FF2B5EF4-FFF2-40B4-BE49-F238E27FC236}">
                <a16:creationId xmlns:a16="http://schemas.microsoft.com/office/drawing/2014/main" id="{1CD79ACD-2BF9-411E-94E7-01CBA607D36E}"/>
              </a:ext>
            </a:extLst>
          </p:cNvPr>
          <p:cNvSpPr txBox="1">
            <a:spLocks noChangeArrowheads="1"/>
          </p:cNvSpPr>
          <p:nvPr/>
        </p:nvSpPr>
        <p:spPr bwMode="auto">
          <a:xfrm>
            <a:off x="3429000" y="4568825"/>
            <a:ext cx="5105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solidFill>
                  <a:srgbClr val="002060"/>
                </a:solidFill>
              </a:rPr>
              <a:t>IEEE Systems Council </a:t>
            </a:r>
            <a:r>
              <a:rPr lang="en-US" altLang="en-US" dirty="0" err="1">
                <a:solidFill>
                  <a:srgbClr val="002060"/>
                </a:solidFill>
              </a:rPr>
              <a:t>AdCom</a:t>
            </a:r>
            <a:endParaRPr lang="en-US" altLang="en-US" dirty="0">
              <a:solidFill>
                <a:srgbClr val="002060"/>
              </a:solidFill>
            </a:endParaRPr>
          </a:p>
          <a:p>
            <a:pPr algn="ctr" eaLnBrk="1" hangingPunct="1"/>
            <a:r>
              <a:rPr lang="en-US" altLang="en-US">
                <a:solidFill>
                  <a:srgbClr val="002060"/>
                </a:solidFill>
              </a:rPr>
              <a:t>September 3, </a:t>
            </a:r>
            <a:r>
              <a:rPr lang="en-US" altLang="en-US" dirty="0">
                <a:solidFill>
                  <a:srgbClr val="002060"/>
                </a:solidFill>
              </a:rPr>
              <a:t>2021</a:t>
            </a:r>
          </a:p>
          <a:p>
            <a:pPr algn="ctr" eaLnBrk="1" hangingPunct="1"/>
            <a:endParaRPr lang="en-US" altLang="en-US" dirty="0">
              <a:solidFill>
                <a:srgbClr val="002060"/>
              </a:solidFill>
            </a:endParaRPr>
          </a:p>
          <a:p>
            <a:pPr algn="ctr" eaLnBrk="1" hangingPunct="1"/>
            <a:r>
              <a:rPr lang="en-US" altLang="en-US" sz="1400" dirty="0">
                <a:solidFill>
                  <a:srgbClr val="002060"/>
                </a:solidFill>
              </a:rPr>
              <a:t>Bob Rassa</a:t>
            </a:r>
          </a:p>
          <a:p>
            <a:pPr algn="ctr" eaLnBrk="1" hangingPunct="1"/>
            <a:r>
              <a:rPr lang="en-US" altLang="en-US" sz="1400" dirty="0">
                <a:solidFill>
                  <a:srgbClr val="002060"/>
                </a:solidFill>
              </a:rPr>
              <a:t>Treasurer</a:t>
            </a:r>
          </a:p>
          <a:p>
            <a:pPr algn="ctr" eaLnBrk="1" hangingPunct="1"/>
            <a:r>
              <a:rPr lang="en-US" altLang="en-US" sz="1400" i="1" dirty="0">
                <a:solidFill>
                  <a:srgbClr val="002060"/>
                </a:solidFill>
              </a:rPr>
              <a:t>Founder &amp; Past President</a:t>
            </a:r>
          </a:p>
        </p:txBody>
      </p:sp>
      <p:sp>
        <p:nvSpPr>
          <p:cNvPr id="2" name="TextBox 1">
            <a:extLst>
              <a:ext uri="{FF2B5EF4-FFF2-40B4-BE49-F238E27FC236}">
                <a16:creationId xmlns:a16="http://schemas.microsoft.com/office/drawing/2014/main" id="{D0306D7E-A6A9-4ECB-A03B-E13DC8F13381}"/>
              </a:ext>
            </a:extLst>
          </p:cNvPr>
          <p:cNvSpPr txBox="1"/>
          <p:nvPr/>
        </p:nvSpPr>
        <p:spPr>
          <a:xfrm>
            <a:off x="3148013" y="1295400"/>
            <a:ext cx="5791200" cy="400110"/>
          </a:xfrm>
          <a:prstGeom prst="rect">
            <a:avLst/>
          </a:prstGeom>
          <a:noFill/>
        </p:spPr>
        <p:txBody>
          <a:bodyPr>
            <a:spAutoFit/>
          </a:bodyPr>
          <a:lstStyle/>
          <a:p>
            <a:pPr algn="ctr" eaLnBrk="1" hangingPunct="1">
              <a:defRPr/>
            </a:pPr>
            <a:r>
              <a:rPr lang="en-US" sz="2000" dirty="0">
                <a:effectLst>
                  <a:outerShdw blurRad="38100" dist="38100" dir="2700000" algn="tl">
                    <a:srgbClr val="000000">
                      <a:alpha val="43137"/>
                    </a:srgbClr>
                  </a:outerShdw>
                </a:effectLst>
              </a:rPr>
              <a:t>IEEE Proprietary</a:t>
            </a:r>
          </a:p>
        </p:txBody>
      </p:sp>
      <p:sp>
        <p:nvSpPr>
          <p:cNvPr id="3079" name="TextBox 2">
            <a:extLst>
              <a:ext uri="{FF2B5EF4-FFF2-40B4-BE49-F238E27FC236}">
                <a16:creationId xmlns:a16="http://schemas.microsoft.com/office/drawing/2014/main" id="{1C398CDF-7B84-465E-9921-D0E4D39FF0C4}"/>
              </a:ext>
            </a:extLst>
          </p:cNvPr>
          <p:cNvSpPr txBox="1">
            <a:spLocks noChangeArrowheads="1"/>
          </p:cNvSpPr>
          <p:nvPr/>
        </p:nvSpPr>
        <p:spPr bwMode="auto">
          <a:xfrm>
            <a:off x="9829800" y="6399213"/>
            <a:ext cx="533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900"/>
              <a:t>V3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6022813-ADC8-44F1-81A1-599E2BB0B5A4}"/>
              </a:ext>
            </a:extLst>
          </p:cNvPr>
          <p:cNvSpPr>
            <a:spLocks noGrp="1"/>
          </p:cNvSpPr>
          <p:nvPr>
            <p:ph type="title"/>
          </p:nvPr>
        </p:nvSpPr>
        <p:spPr bwMode="auto">
          <a:xfrm>
            <a:off x="3581400" y="575553"/>
            <a:ext cx="6553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990033"/>
                </a:solidFill>
                <a:latin typeface="+mn-lt"/>
              </a:rPr>
              <a:t>Any More Questions??</a:t>
            </a:r>
          </a:p>
        </p:txBody>
      </p:sp>
      <p:pic>
        <p:nvPicPr>
          <p:cNvPr id="21507" name="Picture 2">
            <a:extLst>
              <a:ext uri="{FF2B5EF4-FFF2-40B4-BE49-F238E27FC236}">
                <a16:creationId xmlns:a16="http://schemas.microsoft.com/office/drawing/2014/main" id="{519B8C32-C904-4144-B21E-2238630A0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788" y="1492250"/>
            <a:ext cx="561181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DC530FCF-70EA-4C4F-9503-60D5272549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DE72-6FB4-4D87-B32C-FD10A66FB44F}"/>
              </a:ext>
            </a:extLst>
          </p:cNvPr>
          <p:cNvSpPr>
            <a:spLocks noGrp="1"/>
          </p:cNvSpPr>
          <p:nvPr>
            <p:ph type="title"/>
          </p:nvPr>
        </p:nvSpPr>
        <p:spPr>
          <a:xfrm>
            <a:off x="3352800" y="632865"/>
            <a:ext cx="8229600" cy="1143000"/>
          </a:xfrm>
        </p:spPr>
        <p:txBody>
          <a:bodyPr/>
          <a:lstStyle/>
          <a:p>
            <a:r>
              <a:rPr lang="en-US" altLang="en-US" sz="3600" b="1" dirty="0">
                <a:solidFill>
                  <a:srgbClr val="A50021"/>
                </a:solidFill>
                <a:latin typeface="+mn-lt"/>
              </a:rPr>
              <a:t>Conference Data 2020</a:t>
            </a:r>
            <a:endParaRPr lang="en-US" sz="3600" dirty="0">
              <a:solidFill>
                <a:srgbClr val="A50021"/>
              </a:solidFill>
              <a:latin typeface="+mn-lt"/>
            </a:endParaRPr>
          </a:p>
        </p:txBody>
      </p:sp>
      <p:graphicFrame>
        <p:nvGraphicFramePr>
          <p:cNvPr id="5" name="Table 4">
            <a:extLst>
              <a:ext uri="{FF2B5EF4-FFF2-40B4-BE49-F238E27FC236}">
                <a16:creationId xmlns:a16="http://schemas.microsoft.com/office/drawing/2014/main" id="{E14BA5D6-9CFB-4BAF-B73E-10B7704BA10E}"/>
              </a:ext>
            </a:extLst>
          </p:cNvPr>
          <p:cNvGraphicFramePr>
            <a:graphicFrameLocks noGrp="1"/>
          </p:cNvGraphicFramePr>
          <p:nvPr>
            <p:extLst>
              <p:ext uri="{D42A27DB-BD31-4B8C-83A1-F6EECF244321}">
                <p14:modId xmlns:p14="http://schemas.microsoft.com/office/powerpoint/2010/main" val="2533103218"/>
              </p:ext>
            </p:extLst>
          </p:nvPr>
        </p:nvGraphicFramePr>
        <p:xfrm>
          <a:off x="457200" y="1524000"/>
          <a:ext cx="10896600" cy="4094776"/>
        </p:xfrm>
        <a:graphic>
          <a:graphicData uri="http://schemas.openxmlformats.org/drawingml/2006/table">
            <a:tbl>
              <a:tblPr>
                <a:tableStyleId>{5C22544A-7EE6-4342-B048-85BDC9FD1C3A}</a:tableStyleId>
              </a:tblPr>
              <a:tblGrid>
                <a:gridCol w="4108554">
                  <a:extLst>
                    <a:ext uri="{9D8B030D-6E8A-4147-A177-3AD203B41FA5}">
                      <a16:colId xmlns:a16="http://schemas.microsoft.com/office/drawing/2014/main" val="20000"/>
                    </a:ext>
                  </a:extLst>
                </a:gridCol>
                <a:gridCol w="1607695">
                  <a:extLst>
                    <a:ext uri="{9D8B030D-6E8A-4147-A177-3AD203B41FA5}">
                      <a16:colId xmlns:a16="http://schemas.microsoft.com/office/drawing/2014/main" val="20001"/>
                    </a:ext>
                  </a:extLst>
                </a:gridCol>
                <a:gridCol w="1607695">
                  <a:extLst>
                    <a:ext uri="{9D8B030D-6E8A-4147-A177-3AD203B41FA5}">
                      <a16:colId xmlns:a16="http://schemas.microsoft.com/office/drawing/2014/main" val="20002"/>
                    </a:ext>
                  </a:extLst>
                </a:gridCol>
                <a:gridCol w="1339746">
                  <a:extLst>
                    <a:ext uri="{9D8B030D-6E8A-4147-A177-3AD203B41FA5}">
                      <a16:colId xmlns:a16="http://schemas.microsoft.com/office/drawing/2014/main" val="20003"/>
                    </a:ext>
                  </a:extLst>
                </a:gridCol>
                <a:gridCol w="982480">
                  <a:extLst>
                    <a:ext uri="{9D8B030D-6E8A-4147-A177-3AD203B41FA5}">
                      <a16:colId xmlns:a16="http://schemas.microsoft.com/office/drawing/2014/main" val="20004"/>
                    </a:ext>
                  </a:extLst>
                </a:gridCol>
                <a:gridCol w="1250430">
                  <a:extLst>
                    <a:ext uri="{9D8B030D-6E8A-4147-A177-3AD203B41FA5}">
                      <a16:colId xmlns:a16="http://schemas.microsoft.com/office/drawing/2014/main" val="20005"/>
                    </a:ext>
                  </a:extLst>
                </a:gridCol>
              </a:tblGrid>
              <a:tr h="400299">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Income</a:t>
                      </a:r>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Expense</a:t>
                      </a:r>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Surplus</a:t>
                      </a:r>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a:effectLst/>
                          <a:latin typeface="+mj-lt"/>
                        </a:rPr>
                        <a:t>%</a:t>
                      </a:r>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extLst>
                  <a:ext uri="{0D108BD9-81ED-4DB2-BD59-A6C34878D82A}">
                    <a16:rowId xmlns:a16="http://schemas.microsoft.com/office/drawing/2014/main" val="10000"/>
                  </a:ext>
                </a:extLst>
              </a:tr>
              <a:tr h="400299">
                <a:tc>
                  <a:txBody>
                    <a:bodyPr/>
                    <a:lstStyle/>
                    <a:p>
                      <a:pPr algn="l" fontAlgn="b"/>
                      <a:r>
                        <a:rPr lang="en-US" sz="1800" b="1" u="none" strike="noStrike" dirty="0">
                          <a:effectLst/>
                          <a:latin typeface="+mj-lt"/>
                        </a:rPr>
                        <a:t>Systems Conference 2020 </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$65,805</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$50,253</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$15.552</a:t>
                      </a:r>
                      <a:endParaRPr lang="en-US" sz="1800" b="1" i="0" u="none" strike="noStrike" dirty="0">
                        <a:solidFill>
                          <a:srgbClr val="000000"/>
                        </a:solidFill>
                        <a:effectLst/>
                        <a:latin typeface="+mj-lt"/>
                      </a:endParaRPr>
                    </a:p>
                  </a:txBody>
                  <a:tcPr marL="9525" marR="9525" marT="9486" marB="0" anchor="b"/>
                </a:tc>
                <a:tc>
                  <a:txBody>
                    <a:bodyPr/>
                    <a:lstStyle/>
                    <a:p>
                      <a:pPr algn="r" fontAlgn="b"/>
                      <a:r>
                        <a:rPr lang="en-US" sz="1800" b="1" u="none" strike="noStrike" dirty="0">
                          <a:effectLst/>
                          <a:latin typeface="+mj-lt"/>
                        </a:rPr>
                        <a:t>30.1%</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actual</a:t>
                      </a:r>
                    </a:p>
                  </a:txBody>
                  <a:tcPr marL="9525" marR="9525" marT="9486" marB="0" anchor="b"/>
                </a:tc>
                <a:extLst>
                  <a:ext uri="{0D108BD9-81ED-4DB2-BD59-A6C34878D82A}">
                    <a16:rowId xmlns:a16="http://schemas.microsoft.com/office/drawing/2014/main" val="10001"/>
                  </a:ext>
                </a:extLst>
              </a:tr>
              <a:tr h="400299">
                <a:tc>
                  <a:txBody>
                    <a:bodyPr/>
                    <a:lstStyle/>
                    <a:p>
                      <a:pPr algn="l" fontAlgn="b"/>
                      <a:r>
                        <a:rPr lang="en-US" sz="1800" b="1" i="0" u="none" strike="noStrike" dirty="0">
                          <a:solidFill>
                            <a:srgbClr val="000000"/>
                          </a:solidFill>
                          <a:effectLst/>
                          <a:latin typeface="+mj-lt"/>
                        </a:rPr>
                        <a:t>     </a:t>
                      </a:r>
                      <a:r>
                        <a:rPr lang="en-US" sz="1400" b="1" i="0" u="none" strike="noStrike" dirty="0">
                          <a:solidFill>
                            <a:srgbClr val="000000"/>
                          </a:solidFill>
                          <a:effectLst/>
                          <a:latin typeface="+mj-lt"/>
                        </a:rPr>
                        <a:t>Montreal, CAN, Virtual</a:t>
                      </a:r>
                    </a:p>
                  </a:txBody>
                  <a:tcPr marL="9525" marR="9525" marT="9486" marB="0" anchor="b"/>
                </a:tc>
                <a:tc>
                  <a:txBody>
                    <a:bodyPr/>
                    <a:lstStyle/>
                    <a:p>
                      <a:pPr algn="ctr" fontAlgn="b"/>
                      <a:endParaRPr lang="en-US" sz="1800" b="1" i="0" u="none" strike="noStrike">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extLst>
                  <a:ext uri="{0D108BD9-81ED-4DB2-BD59-A6C34878D82A}">
                    <a16:rowId xmlns:a16="http://schemas.microsoft.com/office/drawing/2014/main" val="10002"/>
                  </a:ext>
                </a:extLst>
              </a:tr>
              <a:tr h="400299">
                <a:tc>
                  <a:txBody>
                    <a:bodyPr/>
                    <a:lstStyle/>
                    <a:p>
                      <a:pPr algn="l" fontAlgn="b"/>
                      <a:r>
                        <a:rPr lang="en-US" sz="1800" b="1" u="none" strike="noStrike" dirty="0">
                          <a:effectLst/>
                          <a:latin typeface="+mj-lt"/>
                        </a:rPr>
                        <a:t>Systems Symposium 2020</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$29,500</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$24,000</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$5,500</a:t>
                      </a:r>
                      <a:endParaRPr lang="en-US" sz="1800" b="1" i="0" u="none" strike="noStrike" dirty="0">
                        <a:solidFill>
                          <a:srgbClr val="000000"/>
                        </a:solidFill>
                        <a:effectLst/>
                        <a:latin typeface="+mj-lt"/>
                      </a:endParaRPr>
                    </a:p>
                  </a:txBody>
                  <a:tcPr marL="9525" marR="9525" marT="9486" marB="0" anchor="b"/>
                </a:tc>
                <a:tc>
                  <a:txBody>
                    <a:bodyPr/>
                    <a:lstStyle/>
                    <a:p>
                      <a:pPr algn="r" fontAlgn="b"/>
                      <a:r>
                        <a:rPr lang="en-US" sz="1800" b="1" u="none" strike="noStrike" dirty="0">
                          <a:effectLst/>
                          <a:latin typeface="+mj-lt"/>
                        </a:rPr>
                        <a:t>22.9%</a:t>
                      </a:r>
                      <a:endParaRPr lang="en-US" sz="1800" b="1" i="0" u="none" strike="noStrike" dirty="0">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budget</a:t>
                      </a:r>
                    </a:p>
                  </a:txBody>
                  <a:tcPr marL="9525" marR="9525" marT="9486" marB="0" anchor="b"/>
                </a:tc>
                <a:extLst>
                  <a:ext uri="{0D108BD9-81ED-4DB2-BD59-A6C34878D82A}">
                    <a16:rowId xmlns:a16="http://schemas.microsoft.com/office/drawing/2014/main" val="10003"/>
                  </a:ext>
                </a:extLst>
              </a:tr>
              <a:tr h="1292683">
                <a:tc>
                  <a:txBody>
                    <a:bodyPr/>
                    <a:lstStyle/>
                    <a:p>
                      <a:pPr algn="l" fontAlgn="b"/>
                      <a:r>
                        <a:rPr lang="en-US" sz="1800" b="1" i="0" u="none" strike="noStrike" dirty="0">
                          <a:solidFill>
                            <a:srgbClr val="000000"/>
                          </a:solidFill>
                          <a:effectLst/>
                          <a:latin typeface="+mj-lt"/>
                        </a:rPr>
                        <a:t>      </a:t>
                      </a:r>
                      <a:r>
                        <a:rPr lang="en-US" sz="1400" b="1" i="0" u="none" strike="noStrike" dirty="0">
                          <a:solidFill>
                            <a:srgbClr val="000000"/>
                          </a:solidFill>
                          <a:effectLst/>
                          <a:latin typeface="+mj-lt"/>
                        </a:rPr>
                        <a:t>Vienna, AUS, virtual</a:t>
                      </a:r>
                    </a:p>
                    <a:p>
                      <a:pPr algn="l" fontAlgn="b"/>
                      <a:endParaRPr lang="en-US" sz="1400" b="1" i="0" u="none" strike="noStrike" dirty="0">
                        <a:solidFill>
                          <a:srgbClr val="000000"/>
                        </a:solidFill>
                        <a:effectLst/>
                        <a:latin typeface="+mj-lt"/>
                      </a:endParaRPr>
                    </a:p>
                    <a:p>
                      <a:pPr algn="l" fontAlgn="b"/>
                      <a:r>
                        <a:rPr lang="en-US" sz="1800" b="1" i="0" u="none" strike="noStrike" dirty="0">
                          <a:solidFill>
                            <a:srgbClr val="000000"/>
                          </a:solidFill>
                          <a:effectLst/>
                          <a:latin typeface="+mj-lt"/>
                        </a:rPr>
                        <a:t>Systems Security Symposium</a:t>
                      </a:r>
                    </a:p>
                    <a:p>
                      <a:pPr algn="l" fontAlgn="b"/>
                      <a:r>
                        <a:rPr lang="en-US" sz="1800" b="1" i="0" u="none" strike="noStrike" dirty="0">
                          <a:solidFill>
                            <a:srgbClr val="000000"/>
                          </a:solidFill>
                          <a:effectLst/>
                          <a:latin typeface="+mj-lt"/>
                        </a:rPr>
                        <a:t>    </a:t>
                      </a:r>
                      <a:r>
                        <a:rPr lang="en-US" sz="1400" b="1" i="0" u="none" strike="noStrike" dirty="0">
                          <a:solidFill>
                            <a:srgbClr val="000000"/>
                          </a:solidFill>
                          <a:effectLst/>
                          <a:latin typeface="+mj-lt"/>
                        </a:rPr>
                        <a:t>Washington, DC, Virtual</a:t>
                      </a:r>
                    </a:p>
                  </a:txBody>
                  <a:tcPr marL="9525" marR="9525" marT="9486" marB="0" anchor="b"/>
                </a:tc>
                <a:tc>
                  <a:txBody>
                    <a:bodyPr/>
                    <a:lstStyle/>
                    <a:p>
                      <a:pPr algn="ctr" fontAlgn="b"/>
                      <a:r>
                        <a:rPr lang="en-US" sz="1800" b="1" i="0" u="none" strike="noStrike" dirty="0">
                          <a:solidFill>
                            <a:srgbClr val="000000"/>
                          </a:solidFill>
                          <a:effectLst/>
                          <a:latin typeface="+mj-lt"/>
                        </a:rPr>
                        <a:t>$66,938</a:t>
                      </a:r>
                    </a:p>
                  </a:txBody>
                  <a:tcPr marL="9525" marR="9525" marT="9486" marB="0" anchor="b"/>
                </a:tc>
                <a:tc>
                  <a:txBody>
                    <a:bodyPr/>
                    <a:lstStyle/>
                    <a:p>
                      <a:pPr algn="ctr" fontAlgn="b"/>
                      <a:r>
                        <a:rPr lang="en-US" sz="1800" b="1" i="0" u="none" strike="noStrike" dirty="0">
                          <a:solidFill>
                            <a:srgbClr val="000000"/>
                          </a:solidFill>
                          <a:effectLst/>
                          <a:latin typeface="+mj-lt"/>
                        </a:rPr>
                        <a:t>$49,875</a:t>
                      </a:r>
                    </a:p>
                  </a:txBody>
                  <a:tcPr marL="9525" marR="9525" marT="9486" marB="0" anchor="b"/>
                </a:tc>
                <a:tc>
                  <a:txBody>
                    <a:bodyPr/>
                    <a:lstStyle/>
                    <a:p>
                      <a:pPr algn="ctr" fontAlgn="b"/>
                      <a:r>
                        <a:rPr lang="en-US" sz="1800" b="1" i="0" u="none" strike="noStrike" dirty="0">
                          <a:solidFill>
                            <a:srgbClr val="000000"/>
                          </a:solidFill>
                          <a:effectLst/>
                          <a:latin typeface="+mj-lt"/>
                        </a:rPr>
                        <a:t>$17,063</a:t>
                      </a:r>
                    </a:p>
                  </a:txBody>
                  <a:tcPr marL="9525" marR="9525" marT="9486" marB="0" anchor="b"/>
                </a:tc>
                <a:tc>
                  <a:txBody>
                    <a:bodyPr/>
                    <a:lstStyle/>
                    <a:p>
                      <a:pPr algn="ctr" fontAlgn="b"/>
                      <a:r>
                        <a:rPr lang="en-US" sz="1800" b="1" i="0" u="none" strike="noStrike" dirty="0">
                          <a:solidFill>
                            <a:srgbClr val="000000"/>
                          </a:solidFill>
                          <a:effectLst/>
                          <a:latin typeface="+mj-lt"/>
                        </a:rPr>
                        <a:t>34.2%</a:t>
                      </a:r>
                    </a:p>
                  </a:txBody>
                  <a:tcPr marL="9525" marR="9525" marT="9486" marB="0" anchor="b"/>
                </a:tc>
                <a:tc>
                  <a:txBody>
                    <a:bodyPr/>
                    <a:lstStyle/>
                    <a:p>
                      <a:pPr algn="ctr" fontAlgn="b"/>
                      <a:r>
                        <a:rPr lang="en-US" sz="1800" b="1" i="0" u="none" strike="noStrike" dirty="0">
                          <a:solidFill>
                            <a:srgbClr val="000000"/>
                          </a:solidFill>
                          <a:effectLst/>
                          <a:latin typeface="+mj-lt"/>
                        </a:rPr>
                        <a:t>actual</a:t>
                      </a:r>
                    </a:p>
                  </a:txBody>
                  <a:tcPr marL="9525" marR="9525" marT="9486" marB="0" anchor="b"/>
                </a:tc>
                <a:extLst>
                  <a:ext uri="{0D108BD9-81ED-4DB2-BD59-A6C34878D82A}">
                    <a16:rowId xmlns:a16="http://schemas.microsoft.com/office/drawing/2014/main" val="10004"/>
                  </a:ext>
                </a:extLst>
              </a:tr>
              <a:tr h="400299">
                <a:tc>
                  <a:txBody>
                    <a:bodyPr/>
                    <a:lstStyle/>
                    <a:p>
                      <a:pPr algn="l" fontAlgn="b"/>
                      <a:r>
                        <a:rPr lang="en-US" sz="1800" b="1" u="none" strike="noStrike" dirty="0">
                          <a:effectLst/>
                          <a:latin typeface="+mj-lt"/>
                        </a:rPr>
                        <a:t>Conference Publications</a:t>
                      </a:r>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u="none" strike="noStrike" dirty="0">
                          <a:effectLst/>
                          <a:latin typeface="+mj-lt"/>
                        </a:rPr>
                        <a:t>$101,500</a:t>
                      </a:r>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actual</a:t>
                      </a:r>
                    </a:p>
                  </a:txBody>
                  <a:tcPr marL="9525" marR="9525" marT="9486" marB="0" anchor="b"/>
                </a:tc>
                <a:extLst>
                  <a:ext uri="{0D108BD9-81ED-4DB2-BD59-A6C34878D82A}">
                    <a16:rowId xmlns:a16="http://schemas.microsoft.com/office/drawing/2014/main" val="10005"/>
                  </a:ext>
                </a:extLst>
              </a:tr>
              <a:tr h="400299">
                <a:tc>
                  <a:txBody>
                    <a:bodyPr/>
                    <a:lstStyle/>
                    <a:p>
                      <a:pPr algn="l"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endParaRPr lang="en-US" sz="1800" b="1" i="0" u="none" strike="noStrike" dirty="0">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extLst>
                  <a:ext uri="{0D108BD9-81ED-4DB2-BD59-A6C34878D82A}">
                    <a16:rowId xmlns:a16="http://schemas.microsoft.com/office/drawing/2014/main" val="10006"/>
                  </a:ext>
                </a:extLst>
              </a:tr>
              <a:tr h="400299">
                <a:tc>
                  <a:txBody>
                    <a:bodyPr/>
                    <a:lstStyle/>
                    <a:p>
                      <a:pPr algn="l" fontAlgn="b"/>
                      <a:r>
                        <a:rPr lang="en-US" sz="1800" b="1" i="0" u="none" strike="noStrike" dirty="0">
                          <a:solidFill>
                            <a:srgbClr val="000000"/>
                          </a:solidFill>
                          <a:effectLst/>
                          <a:latin typeface="+mj-lt"/>
                        </a:rPr>
                        <a:t>Total</a:t>
                      </a: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ctr" fontAlgn="b"/>
                      <a:r>
                        <a:rPr lang="en-US" sz="1800" b="1" i="0" u="none" strike="noStrike" dirty="0">
                          <a:solidFill>
                            <a:srgbClr val="000000"/>
                          </a:solidFill>
                          <a:effectLst/>
                          <a:latin typeface="+mj-lt"/>
                        </a:rPr>
                        <a:t>$133,652</a:t>
                      </a:r>
                    </a:p>
                  </a:txBody>
                  <a:tcPr marL="9525" marR="9525" marT="9486" marB="0" anchor="b"/>
                </a:tc>
                <a:tc>
                  <a:txBody>
                    <a:bodyPr/>
                    <a:lstStyle/>
                    <a:p>
                      <a:pPr algn="l" fontAlgn="b"/>
                      <a:endParaRPr lang="en-US" sz="1800" b="1" i="0" u="none" strike="noStrike">
                        <a:solidFill>
                          <a:srgbClr val="000000"/>
                        </a:solidFill>
                        <a:effectLst/>
                        <a:latin typeface="+mj-lt"/>
                      </a:endParaRPr>
                    </a:p>
                  </a:txBody>
                  <a:tcPr marL="9525" marR="9525" marT="9486" marB="0" anchor="b"/>
                </a:tc>
                <a:tc>
                  <a:txBody>
                    <a:bodyPr/>
                    <a:lstStyle/>
                    <a:p>
                      <a:pPr algn="l" fontAlgn="b"/>
                      <a:endParaRPr lang="en-US" sz="1800" b="1" i="0" u="none" strike="noStrike" dirty="0">
                        <a:solidFill>
                          <a:srgbClr val="000000"/>
                        </a:solidFill>
                        <a:effectLst/>
                        <a:latin typeface="+mj-lt"/>
                      </a:endParaRPr>
                    </a:p>
                  </a:txBody>
                  <a:tcPr marL="9525" marR="9525" marT="9486"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99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55F10B4-2E92-409E-A598-7A046031DACC}"/>
              </a:ext>
            </a:extLst>
          </p:cNvPr>
          <p:cNvSpPr>
            <a:spLocks noGrp="1"/>
          </p:cNvSpPr>
          <p:nvPr>
            <p:ph type="title"/>
          </p:nvPr>
        </p:nvSpPr>
        <p:spPr bwMode="auto">
          <a:xfrm>
            <a:off x="4191000" y="696169"/>
            <a:ext cx="71628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A50021"/>
                </a:solidFill>
                <a:latin typeface="+mn-lt"/>
              </a:rPr>
              <a:t>Publications</a:t>
            </a:r>
          </a:p>
        </p:txBody>
      </p:sp>
      <p:sp>
        <p:nvSpPr>
          <p:cNvPr id="3" name="Content Placeholder 2">
            <a:extLst>
              <a:ext uri="{FF2B5EF4-FFF2-40B4-BE49-F238E27FC236}">
                <a16:creationId xmlns:a16="http://schemas.microsoft.com/office/drawing/2014/main" id="{951D2617-C111-4E9A-866E-367B4DFB84EF}"/>
              </a:ext>
            </a:extLst>
          </p:cNvPr>
          <p:cNvSpPr>
            <a:spLocks noGrp="1"/>
          </p:cNvSpPr>
          <p:nvPr>
            <p:ph idx="1"/>
          </p:nvPr>
        </p:nvSpPr>
        <p:spPr>
          <a:xfrm>
            <a:off x="762000" y="1600200"/>
            <a:ext cx="10972800" cy="4525963"/>
          </a:xfrm>
        </p:spPr>
        <p:txBody>
          <a:bodyPr/>
          <a:lstStyle/>
          <a:p>
            <a:pPr marL="0" indent="0">
              <a:buFontTx/>
              <a:buNone/>
              <a:defRPr/>
            </a:pPr>
            <a:r>
              <a:rPr lang="en-US" b="1" dirty="0">
                <a:solidFill>
                  <a:srgbClr val="002060"/>
                </a:solidFill>
              </a:rPr>
              <a:t>Primary sources of publications revenue:</a:t>
            </a:r>
          </a:p>
          <a:p>
            <a:pPr marL="400050" lvl="1" indent="0">
              <a:buFontTx/>
              <a:buNone/>
              <a:defRPr/>
            </a:pPr>
            <a:endParaRPr lang="en-US" dirty="0">
              <a:solidFill>
                <a:srgbClr val="002060"/>
              </a:solidFill>
            </a:endParaRPr>
          </a:p>
          <a:p>
            <a:pPr marL="400050" lvl="1" indent="0">
              <a:buFontTx/>
              <a:buNone/>
              <a:defRPr/>
            </a:pPr>
            <a:r>
              <a:rPr lang="en-US" dirty="0">
                <a:solidFill>
                  <a:srgbClr val="002060"/>
                </a:solidFill>
              </a:rPr>
              <a:t>				   </a:t>
            </a:r>
            <a:r>
              <a:rPr lang="en-US" u="sng" dirty="0">
                <a:solidFill>
                  <a:srgbClr val="002060"/>
                </a:solidFill>
              </a:rPr>
              <a:t>2017</a:t>
            </a:r>
            <a:r>
              <a:rPr lang="en-US" dirty="0">
                <a:solidFill>
                  <a:srgbClr val="002060"/>
                </a:solidFill>
              </a:rPr>
              <a:t>		   </a:t>
            </a:r>
            <a:r>
              <a:rPr lang="en-US" u="sng" dirty="0">
                <a:solidFill>
                  <a:srgbClr val="002060"/>
                </a:solidFill>
              </a:rPr>
              <a:t>2018</a:t>
            </a:r>
            <a:r>
              <a:rPr lang="en-US" dirty="0">
                <a:solidFill>
                  <a:srgbClr val="002060"/>
                </a:solidFill>
              </a:rPr>
              <a:t>		</a:t>
            </a:r>
            <a:r>
              <a:rPr lang="en-US" u="sng" dirty="0">
                <a:solidFill>
                  <a:srgbClr val="002060"/>
                </a:solidFill>
              </a:rPr>
              <a:t>2019</a:t>
            </a:r>
            <a:r>
              <a:rPr lang="en-US" dirty="0">
                <a:solidFill>
                  <a:srgbClr val="002060"/>
                </a:solidFill>
              </a:rPr>
              <a:t>		</a:t>
            </a:r>
            <a:r>
              <a:rPr lang="en-US" u="sng" dirty="0">
                <a:solidFill>
                  <a:srgbClr val="002060"/>
                </a:solidFill>
              </a:rPr>
              <a:t>2020</a:t>
            </a:r>
          </a:p>
          <a:p>
            <a:pPr marL="400050" lvl="1" indent="0">
              <a:buFontTx/>
              <a:buNone/>
              <a:defRPr/>
            </a:pPr>
            <a:r>
              <a:rPr lang="en-US" dirty="0">
                <a:solidFill>
                  <a:srgbClr val="002060"/>
                </a:solidFill>
              </a:rPr>
              <a:t>IEL Subscriptions		$ 208,550</a:t>
            </a:r>
            <a:r>
              <a:rPr lang="en-US" dirty="0">
                <a:solidFill>
                  <a:srgbClr val="002060"/>
                </a:solidFill>
                <a:ea typeface="+mn-ea"/>
                <a:cs typeface="+mn-cs"/>
              </a:rPr>
              <a:t> </a:t>
            </a:r>
            <a:r>
              <a:rPr lang="en-US" dirty="0">
                <a:solidFill>
                  <a:srgbClr val="002060"/>
                </a:solidFill>
              </a:rPr>
              <a:t>	$228,966	$342,980	$386,249</a:t>
            </a:r>
          </a:p>
          <a:p>
            <a:pPr marL="400050" lvl="1" indent="0">
              <a:buFontTx/>
              <a:buNone/>
              <a:defRPr/>
            </a:pPr>
            <a:r>
              <a:rPr lang="en-US" dirty="0">
                <a:solidFill>
                  <a:srgbClr val="002060"/>
                </a:solidFill>
              </a:rPr>
              <a:t>Overlength Page Charges	$ 96,125</a:t>
            </a:r>
            <a:r>
              <a:rPr lang="en-US" dirty="0">
                <a:solidFill>
                  <a:srgbClr val="002060"/>
                </a:solidFill>
                <a:ea typeface="+mn-ea"/>
                <a:cs typeface="+mn-cs"/>
              </a:rPr>
              <a:t> </a:t>
            </a:r>
            <a:r>
              <a:rPr lang="en-US" dirty="0">
                <a:solidFill>
                  <a:srgbClr val="002060"/>
                </a:solidFill>
              </a:rPr>
              <a:t>	$145,725	$187,800	$279.900</a:t>
            </a:r>
          </a:p>
          <a:p>
            <a:pPr marL="400050" lvl="1" indent="0">
              <a:buFontTx/>
              <a:buNone/>
              <a:defRPr/>
            </a:pPr>
            <a:r>
              <a:rPr lang="en-US" dirty="0">
                <a:solidFill>
                  <a:srgbClr val="002060"/>
                </a:solidFill>
              </a:rPr>
              <a:t>Open Access Charges	</a:t>
            </a:r>
            <a:r>
              <a:rPr lang="en-US" dirty="0">
                <a:solidFill>
                  <a:srgbClr val="002060"/>
                </a:solidFill>
                <a:ea typeface="+mn-ea"/>
                <a:cs typeface="+mn-cs"/>
              </a:rPr>
              <a:t> $</a:t>
            </a:r>
            <a:r>
              <a:rPr lang="en-US" dirty="0">
                <a:solidFill>
                  <a:srgbClr val="002060"/>
                </a:solidFill>
              </a:rPr>
              <a:t> 1,463</a:t>
            </a:r>
            <a:r>
              <a:rPr lang="en-US" dirty="0">
                <a:solidFill>
                  <a:srgbClr val="002060"/>
                </a:solidFill>
                <a:ea typeface="+mn-ea"/>
                <a:cs typeface="+mn-cs"/>
              </a:rPr>
              <a:t> </a:t>
            </a:r>
            <a:r>
              <a:rPr lang="en-US" dirty="0">
                <a:solidFill>
                  <a:srgbClr val="002060"/>
                </a:solidFill>
              </a:rPr>
              <a:t>	$11,178	$29,243	$14,599</a:t>
            </a:r>
          </a:p>
          <a:p>
            <a:pPr marL="400050" lvl="1" indent="0">
              <a:buFontTx/>
              <a:buNone/>
              <a:defRPr/>
            </a:pPr>
            <a:r>
              <a:rPr lang="en-US" dirty="0">
                <a:solidFill>
                  <a:srgbClr val="002060"/>
                </a:solidFill>
              </a:rPr>
              <a:t>Reprints			</a:t>
            </a:r>
            <a:r>
              <a:rPr lang="en-US" dirty="0">
                <a:solidFill>
                  <a:srgbClr val="002060"/>
                </a:solidFill>
                <a:ea typeface="+mn-ea"/>
                <a:cs typeface="+mn-cs"/>
              </a:rPr>
              <a:t> $</a:t>
            </a:r>
            <a:r>
              <a:rPr lang="en-US" dirty="0">
                <a:solidFill>
                  <a:srgbClr val="002060"/>
                </a:solidFill>
              </a:rPr>
              <a:t> 5,506 	n/a		n/a		n/a</a:t>
            </a:r>
          </a:p>
          <a:p>
            <a:pPr marL="400050" lvl="1" indent="0">
              <a:buFontTx/>
              <a:buNone/>
              <a:defRPr/>
            </a:pPr>
            <a:r>
              <a:rPr lang="en-US" dirty="0">
                <a:solidFill>
                  <a:srgbClr val="002060"/>
                </a:solidFill>
              </a:rPr>
              <a:t>Xplore downloads		 </a:t>
            </a:r>
            <a:r>
              <a:rPr lang="en-US" sz="1400" dirty="0">
                <a:solidFill>
                  <a:srgbClr val="002060"/>
                </a:solidFill>
              </a:rPr>
              <a:t>(with above) </a:t>
            </a:r>
            <a:r>
              <a:rPr lang="en-US" dirty="0">
                <a:solidFill>
                  <a:srgbClr val="002060"/>
                </a:solidFill>
              </a:rPr>
              <a:t>	</a:t>
            </a:r>
            <a:r>
              <a:rPr lang="en-US" sz="1400" dirty="0">
                <a:solidFill>
                  <a:srgbClr val="002060"/>
                </a:solidFill>
              </a:rPr>
              <a:t>(with above)	(with above)	(with above)</a:t>
            </a:r>
          </a:p>
          <a:p>
            <a:pPr marL="400050" lvl="1" indent="0">
              <a:buFontTx/>
              <a:buNone/>
              <a:defRPr/>
            </a:pPr>
            <a:endParaRPr lang="en-US" sz="1400" dirty="0">
              <a:solidFill>
                <a:srgbClr val="002060"/>
              </a:solidFill>
            </a:endParaRPr>
          </a:p>
          <a:p>
            <a:pPr marL="0" indent="0">
              <a:buFontTx/>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6FBD3B-D499-4F20-BCA0-686AFD138508}"/>
              </a:ext>
            </a:extLst>
          </p:cNvPr>
          <p:cNvSpPr>
            <a:spLocks noGrp="1" noChangeArrowheads="1"/>
          </p:cNvSpPr>
          <p:nvPr>
            <p:ph type="title"/>
          </p:nvPr>
        </p:nvSpPr>
        <p:spPr bwMode="auto">
          <a:xfrm>
            <a:off x="1905000" y="533400"/>
            <a:ext cx="8153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b="1" dirty="0">
                <a:solidFill>
                  <a:srgbClr val="A50021"/>
                </a:solidFill>
                <a:latin typeface="+mn-lt"/>
              </a:rPr>
              <a:t>2020 Financial Status</a:t>
            </a:r>
            <a:br>
              <a:rPr lang="en-US" altLang="en-US" sz="3200" b="1" dirty="0">
                <a:solidFill>
                  <a:srgbClr val="A50021"/>
                </a:solidFill>
                <a:latin typeface="+mn-lt"/>
              </a:rPr>
            </a:br>
            <a:r>
              <a:rPr lang="en-US" altLang="en-US" sz="2400" b="1" dirty="0">
                <a:solidFill>
                  <a:srgbClr val="A50021"/>
                </a:solidFill>
                <a:latin typeface="+mn-lt"/>
              </a:rPr>
              <a:t>Preliminary 2020 results w/o investment income</a:t>
            </a:r>
            <a:endParaRPr lang="en-US" altLang="en-US" sz="3200" b="1" dirty="0">
              <a:solidFill>
                <a:srgbClr val="A50021"/>
              </a:solidFill>
              <a:latin typeface="+mn-lt"/>
            </a:endParaRPr>
          </a:p>
        </p:txBody>
      </p:sp>
      <p:graphicFrame>
        <p:nvGraphicFramePr>
          <p:cNvPr id="2" name="Table 1">
            <a:extLst>
              <a:ext uri="{FF2B5EF4-FFF2-40B4-BE49-F238E27FC236}">
                <a16:creationId xmlns:a16="http://schemas.microsoft.com/office/drawing/2014/main" id="{FB5CB937-901A-4AAB-9F54-76ACF37B3486}"/>
              </a:ext>
            </a:extLst>
          </p:cNvPr>
          <p:cNvGraphicFramePr>
            <a:graphicFrameLocks noGrp="1"/>
          </p:cNvGraphicFramePr>
          <p:nvPr>
            <p:extLst>
              <p:ext uri="{D42A27DB-BD31-4B8C-83A1-F6EECF244321}">
                <p14:modId xmlns:p14="http://schemas.microsoft.com/office/powerpoint/2010/main" val="2476731766"/>
              </p:ext>
            </p:extLst>
          </p:nvPr>
        </p:nvGraphicFramePr>
        <p:xfrm>
          <a:off x="723899" y="1524000"/>
          <a:ext cx="10744201" cy="5105402"/>
        </p:xfrm>
        <a:graphic>
          <a:graphicData uri="http://schemas.openxmlformats.org/drawingml/2006/table">
            <a:tbl>
              <a:tblPr>
                <a:tableStyleId>{5C22544A-7EE6-4342-B048-85BDC9FD1C3A}</a:tableStyleId>
              </a:tblPr>
              <a:tblGrid>
                <a:gridCol w="3189685">
                  <a:extLst>
                    <a:ext uri="{9D8B030D-6E8A-4147-A177-3AD203B41FA5}">
                      <a16:colId xmlns:a16="http://schemas.microsoft.com/office/drawing/2014/main" val="512922969"/>
                    </a:ext>
                  </a:extLst>
                </a:gridCol>
                <a:gridCol w="859141">
                  <a:extLst>
                    <a:ext uri="{9D8B030D-6E8A-4147-A177-3AD203B41FA5}">
                      <a16:colId xmlns:a16="http://schemas.microsoft.com/office/drawing/2014/main" val="3528886431"/>
                    </a:ext>
                  </a:extLst>
                </a:gridCol>
                <a:gridCol w="1244274">
                  <a:extLst>
                    <a:ext uri="{9D8B030D-6E8A-4147-A177-3AD203B41FA5}">
                      <a16:colId xmlns:a16="http://schemas.microsoft.com/office/drawing/2014/main" val="2556439450"/>
                    </a:ext>
                  </a:extLst>
                </a:gridCol>
                <a:gridCol w="1392402">
                  <a:extLst>
                    <a:ext uri="{9D8B030D-6E8A-4147-A177-3AD203B41FA5}">
                      <a16:colId xmlns:a16="http://schemas.microsoft.com/office/drawing/2014/main" val="2586834843"/>
                    </a:ext>
                  </a:extLst>
                </a:gridCol>
                <a:gridCol w="1318336">
                  <a:extLst>
                    <a:ext uri="{9D8B030D-6E8A-4147-A177-3AD203B41FA5}">
                      <a16:colId xmlns:a16="http://schemas.microsoft.com/office/drawing/2014/main" val="3061036398"/>
                    </a:ext>
                  </a:extLst>
                </a:gridCol>
                <a:gridCol w="1510904">
                  <a:extLst>
                    <a:ext uri="{9D8B030D-6E8A-4147-A177-3AD203B41FA5}">
                      <a16:colId xmlns:a16="http://schemas.microsoft.com/office/drawing/2014/main" val="4000327528"/>
                    </a:ext>
                  </a:extLst>
                </a:gridCol>
                <a:gridCol w="1229459">
                  <a:extLst>
                    <a:ext uri="{9D8B030D-6E8A-4147-A177-3AD203B41FA5}">
                      <a16:colId xmlns:a16="http://schemas.microsoft.com/office/drawing/2014/main" val="1763981482"/>
                    </a:ext>
                  </a:extLst>
                </a:gridCol>
              </a:tblGrid>
              <a:tr h="273946">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600" u="none" strike="noStrike">
                          <a:effectLst/>
                        </a:rPr>
                        <a:t>Budget</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600" u="none" strike="noStrike">
                          <a:effectLst/>
                        </a:rPr>
                        <a:t>Actual</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6089641"/>
                  </a:ext>
                </a:extLst>
              </a:tr>
              <a:tr h="273946">
                <a:tc>
                  <a:txBody>
                    <a:bodyPr/>
                    <a:lstStyle/>
                    <a:p>
                      <a:pPr algn="ctr" fontAlgn="b"/>
                      <a:r>
                        <a:rPr lang="en-US" sz="1600" u="none" strike="noStrike" dirty="0">
                          <a:effectLst/>
                        </a:rPr>
                        <a:t>CATEGORY</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Cost Ctr</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Revenue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Expense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Revenue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Expense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NET</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648416"/>
                  </a:ext>
                </a:extLst>
              </a:tr>
              <a:tr h="273946">
                <a:tc>
                  <a:txBody>
                    <a:bodyPr/>
                    <a:lstStyle/>
                    <a:p>
                      <a:pPr algn="l" fontAlgn="b"/>
                      <a:r>
                        <a:rPr lang="en-US" sz="1600" u="none" strike="noStrike" dirty="0">
                          <a:effectLst/>
                        </a:rPr>
                        <a:t>ADMIN (IEEE </a:t>
                      </a:r>
                      <a:r>
                        <a:rPr lang="en-US" sz="1600" u="none" strike="noStrike" dirty="0" err="1">
                          <a:effectLst/>
                        </a:rPr>
                        <a:t>O'Head</a:t>
                      </a:r>
                      <a:r>
                        <a:rPr lang="en-US" sz="1600" u="none" strike="noStrike" dirty="0">
                          <a:effectLst/>
                        </a:rPr>
                        <a: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01800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$101,774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$102,139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359318"/>
                  </a:ext>
                </a:extLst>
              </a:tr>
              <a:tr h="273946">
                <a:tc>
                  <a:txBody>
                    <a:bodyPr/>
                    <a:lstStyle/>
                    <a:p>
                      <a:pPr algn="l"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3888321"/>
                  </a:ext>
                </a:extLst>
              </a:tr>
              <a:tr h="448320">
                <a:tc>
                  <a:txBody>
                    <a:bodyPr/>
                    <a:lstStyle/>
                    <a:p>
                      <a:pPr algn="l" fontAlgn="b"/>
                      <a:r>
                        <a:rPr lang="en-US" sz="1600" u="none" strike="noStrike" dirty="0">
                          <a:effectLst/>
                        </a:rPr>
                        <a:t>COMMITTEE (</a:t>
                      </a:r>
                      <a:r>
                        <a:rPr lang="en-US" sz="1600" u="none" strike="noStrike" dirty="0" err="1">
                          <a:effectLst/>
                        </a:rPr>
                        <a:t>AdCom</a:t>
                      </a:r>
                      <a:r>
                        <a:rPr lang="en-US" sz="1600" u="none" strike="noStrike" dirty="0">
                          <a:effectLst/>
                        </a:rPr>
                        <a:t> expenses)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01900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$73,732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$30,703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($43,029)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2816447"/>
                  </a:ext>
                </a:extLst>
              </a:tr>
              <a:tr h="273946">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9076688"/>
                  </a:ext>
                </a:extLst>
              </a:tr>
              <a:tr h="273946">
                <a:tc>
                  <a:txBody>
                    <a:bodyPr/>
                    <a:lstStyle/>
                    <a:p>
                      <a:pPr algn="l" fontAlgn="b"/>
                      <a:r>
                        <a:rPr lang="en-US" sz="1600" u="none" strike="noStrike" dirty="0">
                          <a:effectLst/>
                        </a:rPr>
                        <a:t>CONFERENCES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01700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$402,085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$248,298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$295,754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$149,210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$146,544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868123"/>
                  </a:ext>
                </a:extLst>
              </a:tr>
              <a:tr h="273946">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01701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$1,020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$11,739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$2,080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($570)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6848300"/>
                  </a:ext>
                </a:extLst>
              </a:tr>
              <a:tr h="273946">
                <a:tc>
                  <a:txBody>
                    <a:bodyPr/>
                    <a:lstStyle/>
                    <a:p>
                      <a:pPr algn="l" fontAlgn="b"/>
                      <a:r>
                        <a:rPr lang="en-US" sz="1600" u="none" strike="noStrike">
                          <a:effectLst/>
                        </a:rPr>
                        <a:t>CONFS 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$403,105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$260,037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$297,834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$148,640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8990258"/>
                  </a:ext>
                </a:extLst>
              </a:tr>
              <a:tr h="273946">
                <a:tc>
                  <a:txBody>
                    <a:bodyPr/>
                    <a:lstStyle/>
                    <a:p>
                      <a:pPr algn="l" fontAlgn="b"/>
                      <a:r>
                        <a:rPr lang="en-US" sz="1600" u="none" strike="noStrike">
                          <a:effectLst/>
                        </a:rPr>
                        <a:t>NON PERIODICAL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01600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$1,272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1581153"/>
                  </a:ext>
                </a:extLst>
              </a:tr>
              <a:tr h="273946">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0215025"/>
                  </a:ext>
                </a:extLst>
              </a:tr>
              <a:tr h="273946">
                <a:tc>
                  <a:txBody>
                    <a:bodyPr/>
                    <a:lstStyle/>
                    <a:p>
                      <a:pPr algn="l" fontAlgn="b"/>
                      <a:r>
                        <a:rPr lang="en-US" sz="1600" u="none" strike="noStrike">
                          <a:effectLst/>
                        </a:rPr>
                        <a:t>PERIODICALS: Systems Journal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00950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$430,841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$231,854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$703,127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$301,428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$401,699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6313865"/>
                  </a:ext>
                </a:extLst>
              </a:tr>
              <a:tr h="273946">
                <a:tc>
                  <a:txBody>
                    <a:bodyPr/>
                    <a:lstStyle/>
                    <a:p>
                      <a:pPr algn="l" fontAlgn="b"/>
                      <a:r>
                        <a:rPr lang="en-US" sz="1600" u="none" strike="noStrike">
                          <a:effectLst/>
                        </a:rPr>
                        <a:t>PERIODICALS: J-MASS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01499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9674643"/>
                  </a:ext>
                </a:extLst>
              </a:tr>
              <a:tr h="273946">
                <a:tc>
                  <a:txBody>
                    <a:bodyPr/>
                    <a:lstStyle/>
                    <a:p>
                      <a:pPr algn="l" fontAlgn="b"/>
                      <a:r>
                        <a:rPr lang="en-US" sz="1600" u="none" strike="noStrike">
                          <a:effectLst/>
                        </a:rPr>
                        <a:t>PERIODICALS 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$430,841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$235,054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$703,127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$301,428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9118272"/>
                  </a:ext>
                </a:extLst>
              </a:tr>
              <a:tr h="273946">
                <a:tc>
                  <a:txBody>
                    <a:bodyPr/>
                    <a:lstStyle/>
                    <a:p>
                      <a:pPr algn="l" fontAlgn="b"/>
                      <a:r>
                        <a:rPr lang="en-US" sz="1600" u="none" strike="noStrike">
                          <a:effectLst/>
                        </a:rPr>
                        <a:t>Grand 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$833,946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$671,869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$1,000,961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$583,237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7552777"/>
                  </a:ext>
                </a:extLst>
              </a:tr>
              <a:tr h="27394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6902360"/>
                  </a:ext>
                </a:extLst>
              </a:tr>
              <a:tr h="27394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517946"/>
                  </a:ext>
                </a:extLst>
              </a:tr>
              <a:tr h="27394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FM13 Net*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$417,724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263296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463A-5A78-4A50-93B3-49AB2DFB825F}"/>
              </a:ext>
            </a:extLst>
          </p:cNvPr>
          <p:cNvSpPr>
            <a:spLocks noGrp="1"/>
          </p:cNvSpPr>
          <p:nvPr>
            <p:ph type="title"/>
          </p:nvPr>
        </p:nvSpPr>
        <p:spPr>
          <a:xfrm>
            <a:off x="762000" y="609600"/>
            <a:ext cx="10515600" cy="1325563"/>
          </a:xfrm>
          <a:prstGeom prst="rect">
            <a:avLst/>
          </a:prstGeom>
        </p:spPr>
        <p:txBody>
          <a:bodyPr/>
          <a:lstStyle/>
          <a:p>
            <a:pPr algn="ctr"/>
            <a:r>
              <a:rPr lang="en-US" sz="3200" b="1" dirty="0">
                <a:solidFill>
                  <a:srgbClr val="990033"/>
                </a:solidFill>
                <a:latin typeface="+mn-lt"/>
              </a:rPr>
              <a:t>2020 Bottom Line</a:t>
            </a:r>
          </a:p>
        </p:txBody>
      </p:sp>
      <p:sp>
        <p:nvSpPr>
          <p:cNvPr id="4" name="Content Placeholder 3">
            <a:extLst>
              <a:ext uri="{FF2B5EF4-FFF2-40B4-BE49-F238E27FC236}">
                <a16:creationId xmlns:a16="http://schemas.microsoft.com/office/drawing/2014/main" id="{0AE7B5E1-DF99-4495-A97A-503188EAFE3F}"/>
              </a:ext>
            </a:extLst>
          </p:cNvPr>
          <p:cNvSpPr>
            <a:spLocks noGrp="1"/>
          </p:cNvSpPr>
          <p:nvPr>
            <p:ph idx="1"/>
          </p:nvPr>
        </p:nvSpPr>
        <p:spPr>
          <a:xfrm>
            <a:off x="1066800" y="1272381"/>
            <a:ext cx="10515600" cy="5105400"/>
          </a:xfrm>
        </p:spPr>
        <p:txBody>
          <a:bodyPr/>
          <a:lstStyle/>
          <a:p>
            <a:r>
              <a:rPr lang="en-US" sz="2400" b="1" dirty="0">
                <a:solidFill>
                  <a:srgbClr val="002060"/>
                </a:solidFill>
              </a:rPr>
              <a:t>The results shown are preliminary, and unaudited</a:t>
            </a:r>
          </a:p>
          <a:p>
            <a:r>
              <a:rPr lang="en-US" sz="2400" b="1" dirty="0">
                <a:solidFill>
                  <a:srgbClr val="002060"/>
                </a:solidFill>
              </a:rPr>
              <a:t>They do not include our share of IEEE investment income</a:t>
            </a:r>
          </a:p>
          <a:p>
            <a:r>
              <a:rPr lang="en-US" sz="2400" b="1" dirty="0">
                <a:solidFill>
                  <a:srgbClr val="002060"/>
                </a:solidFill>
              </a:rPr>
              <a:t>We spent $43k less for our </a:t>
            </a:r>
            <a:r>
              <a:rPr lang="en-US" sz="2400" b="1" dirty="0" err="1">
                <a:solidFill>
                  <a:srgbClr val="002060"/>
                </a:solidFill>
              </a:rPr>
              <a:t>AdCom</a:t>
            </a:r>
            <a:r>
              <a:rPr lang="en-US" sz="2400" b="1" dirty="0">
                <a:solidFill>
                  <a:srgbClr val="002060"/>
                </a:solidFill>
              </a:rPr>
              <a:t> expenses</a:t>
            </a:r>
          </a:p>
          <a:p>
            <a:pPr lvl="1"/>
            <a:r>
              <a:rPr lang="en-US" sz="2000" b="1" dirty="0" err="1">
                <a:solidFill>
                  <a:srgbClr val="002060"/>
                </a:solidFill>
              </a:rPr>
              <a:t>AdCom</a:t>
            </a:r>
            <a:r>
              <a:rPr lang="en-US" sz="2000" b="1" dirty="0">
                <a:solidFill>
                  <a:srgbClr val="002060"/>
                </a:solidFill>
              </a:rPr>
              <a:t> meetings held virtually, therefore no meeting expenses</a:t>
            </a:r>
          </a:p>
          <a:p>
            <a:pPr lvl="1"/>
            <a:r>
              <a:rPr lang="en-US" sz="2000" b="1" dirty="0">
                <a:solidFill>
                  <a:srgbClr val="002060"/>
                </a:solidFill>
              </a:rPr>
              <a:t>Expenses for Admin support, web updates etc. continued</a:t>
            </a:r>
          </a:p>
          <a:p>
            <a:r>
              <a:rPr lang="en-US" sz="2400" b="1" dirty="0">
                <a:solidFill>
                  <a:srgbClr val="002060"/>
                </a:solidFill>
              </a:rPr>
              <a:t>Conferences overperformed by $146.5k</a:t>
            </a:r>
          </a:p>
          <a:p>
            <a:pPr lvl="1"/>
            <a:r>
              <a:rPr lang="en-US" sz="2000" b="1" dirty="0">
                <a:solidFill>
                  <a:srgbClr val="002060"/>
                </a:solidFill>
              </a:rPr>
              <a:t>Actual conference revenue not impacted since we went virtual on-demand, eliminating all on-site expenses but still incurring conference management expenses.</a:t>
            </a:r>
          </a:p>
          <a:p>
            <a:pPr lvl="1"/>
            <a:r>
              <a:rPr lang="en-US" sz="2000" b="1" dirty="0">
                <a:solidFill>
                  <a:srgbClr val="002060"/>
                </a:solidFill>
              </a:rPr>
              <a:t>Post-conference Xplore downloads overperformed by $23.9k (budget $77.6k, actual $101.5k) due to excellent conference content</a:t>
            </a:r>
          </a:p>
          <a:p>
            <a:r>
              <a:rPr lang="en-US" sz="2400" b="1" dirty="0">
                <a:solidFill>
                  <a:srgbClr val="002060"/>
                </a:solidFill>
              </a:rPr>
              <a:t>Publications overperformed by $202.7k </a:t>
            </a:r>
          </a:p>
          <a:p>
            <a:pPr lvl="1"/>
            <a:r>
              <a:rPr lang="en-US" sz="2000" b="1" dirty="0">
                <a:solidFill>
                  <a:srgbClr val="002060"/>
                </a:solidFill>
              </a:rPr>
              <a:t>Primarily overlength page charges ($279.9k actuals, $99.5k budget)</a:t>
            </a:r>
          </a:p>
          <a:p>
            <a:pPr lvl="1"/>
            <a:r>
              <a:rPr lang="en-US" sz="2000" b="1" dirty="0">
                <a:solidFill>
                  <a:srgbClr val="002060"/>
                </a:solidFill>
              </a:rPr>
              <a:t>Also additional Open Access charges and IEL distribution</a:t>
            </a:r>
          </a:p>
          <a:p>
            <a:endParaRPr lang="en-US" dirty="0">
              <a:solidFill>
                <a:srgbClr val="002060"/>
              </a:solidFill>
            </a:endParaRPr>
          </a:p>
          <a:p>
            <a:endParaRPr lang="en-US" dirty="0">
              <a:solidFill>
                <a:srgbClr val="002060"/>
              </a:solidFill>
            </a:endParaRPr>
          </a:p>
          <a:p>
            <a:endParaRPr lang="en-US" dirty="0"/>
          </a:p>
        </p:txBody>
      </p:sp>
    </p:spTree>
    <p:extLst>
      <p:ext uri="{BB962C8B-B14F-4D97-AF65-F5344CB8AC3E}">
        <p14:creationId xmlns:p14="http://schemas.microsoft.com/office/powerpoint/2010/main" val="16903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7207-C40A-45AB-95C4-E7F01DD22EE5}"/>
              </a:ext>
            </a:extLst>
          </p:cNvPr>
          <p:cNvSpPr>
            <a:spLocks noGrp="1"/>
          </p:cNvSpPr>
          <p:nvPr>
            <p:ph type="title"/>
          </p:nvPr>
        </p:nvSpPr>
        <p:spPr>
          <a:xfrm>
            <a:off x="762000" y="762000"/>
            <a:ext cx="10515600" cy="1325563"/>
          </a:xfrm>
        </p:spPr>
        <p:txBody>
          <a:bodyPr/>
          <a:lstStyle/>
          <a:p>
            <a:pPr algn="ctr"/>
            <a:r>
              <a:rPr lang="en-US" sz="3200" b="1" dirty="0">
                <a:solidFill>
                  <a:srgbClr val="A50021"/>
                </a:solidFill>
                <a:latin typeface="+mn-lt"/>
              </a:rPr>
              <a:t>Bottom Line 2020 (2)</a:t>
            </a:r>
          </a:p>
        </p:txBody>
      </p:sp>
      <p:sp>
        <p:nvSpPr>
          <p:cNvPr id="3" name="Content Placeholder 2">
            <a:extLst>
              <a:ext uri="{FF2B5EF4-FFF2-40B4-BE49-F238E27FC236}">
                <a16:creationId xmlns:a16="http://schemas.microsoft.com/office/drawing/2014/main" id="{DF4E686A-1054-4F9F-9DF0-5DB9BD522805}"/>
              </a:ext>
            </a:extLst>
          </p:cNvPr>
          <p:cNvSpPr>
            <a:spLocks noGrp="1"/>
          </p:cNvSpPr>
          <p:nvPr>
            <p:ph idx="1"/>
          </p:nvPr>
        </p:nvSpPr>
        <p:spPr>
          <a:xfrm>
            <a:off x="724711" y="1434509"/>
            <a:ext cx="10515600" cy="4351338"/>
          </a:xfrm>
        </p:spPr>
        <p:txBody>
          <a:bodyPr/>
          <a:lstStyle/>
          <a:p>
            <a:r>
              <a:rPr lang="en-US" dirty="0">
                <a:solidFill>
                  <a:srgbClr val="002060"/>
                </a:solidFill>
              </a:rPr>
              <a:t>The Systems Council reserves (“net worth”) at the start of 2020 were $1,744k</a:t>
            </a:r>
          </a:p>
          <a:p>
            <a:r>
              <a:rPr lang="en-US" dirty="0">
                <a:solidFill>
                  <a:srgbClr val="002060"/>
                </a:solidFill>
              </a:rPr>
              <a:t>Our unaudited surplus is $417.7k, bringing our net worth to $2,161.7k</a:t>
            </a:r>
          </a:p>
          <a:p>
            <a:r>
              <a:rPr lang="en-US" dirty="0">
                <a:solidFill>
                  <a:srgbClr val="002060"/>
                </a:solidFill>
              </a:rPr>
              <a:t>IEEE investment income is expected to bring </a:t>
            </a:r>
            <a:r>
              <a:rPr lang="en-US" dirty="0" err="1">
                <a:solidFill>
                  <a:srgbClr val="002060"/>
                </a:solidFill>
              </a:rPr>
              <a:t>SysC</a:t>
            </a:r>
            <a:r>
              <a:rPr lang="en-US" dirty="0">
                <a:solidFill>
                  <a:srgbClr val="002060"/>
                </a:solidFill>
              </a:rPr>
              <a:t> about $279k, bringing our net worth to about $2.44M </a:t>
            </a:r>
          </a:p>
          <a:p>
            <a:pPr lvl="1"/>
            <a:r>
              <a:rPr lang="en-US" dirty="0">
                <a:solidFill>
                  <a:srgbClr val="002060"/>
                </a:solidFill>
              </a:rPr>
              <a:t>FYI </a:t>
            </a:r>
            <a:r>
              <a:rPr lang="en-US" dirty="0" err="1">
                <a:solidFill>
                  <a:srgbClr val="002060"/>
                </a:solidFill>
              </a:rPr>
              <a:t>SysC</a:t>
            </a:r>
            <a:r>
              <a:rPr lang="en-US" dirty="0">
                <a:solidFill>
                  <a:srgbClr val="002060"/>
                </a:solidFill>
              </a:rPr>
              <a:t> reserves are 0.4% of IEEE TA reserves, and TA reserves are about 76% of total IEEE reserves</a:t>
            </a:r>
          </a:p>
          <a:p>
            <a:r>
              <a:rPr lang="en-US" i="1" dirty="0">
                <a:solidFill>
                  <a:srgbClr val="002060"/>
                </a:solidFill>
              </a:rPr>
              <a:t>So we are financially quite solvent and can entertain some additional expenses to support our associate members and such things as our scholarships, support to Chapters, or other worthwhile endeavors</a:t>
            </a:r>
          </a:p>
        </p:txBody>
      </p:sp>
    </p:spTree>
    <p:extLst>
      <p:ext uri="{BB962C8B-B14F-4D97-AF65-F5344CB8AC3E}">
        <p14:creationId xmlns:p14="http://schemas.microsoft.com/office/powerpoint/2010/main" val="77615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5291853-A6ED-4855-8131-853FF6CEE67F}"/>
              </a:ext>
            </a:extLst>
          </p:cNvPr>
          <p:cNvSpPr>
            <a:spLocks noGrp="1" noChangeArrowheads="1"/>
          </p:cNvSpPr>
          <p:nvPr>
            <p:ph type="title"/>
          </p:nvPr>
        </p:nvSpPr>
        <p:spPr bwMode="auto">
          <a:xfrm>
            <a:off x="4038600" y="609600"/>
            <a:ext cx="6858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990033"/>
                </a:solidFill>
                <a:latin typeface="+mn-lt"/>
              </a:rPr>
              <a:t>2021 Budget</a:t>
            </a:r>
            <a:br>
              <a:rPr lang="en-US" altLang="en-US" sz="3600" b="1" dirty="0"/>
            </a:br>
            <a:endParaRPr lang="en-US" altLang="en-US" sz="3600" b="1" dirty="0"/>
          </a:p>
        </p:txBody>
      </p:sp>
      <p:graphicFrame>
        <p:nvGraphicFramePr>
          <p:cNvPr id="3" name="Table 2">
            <a:extLst>
              <a:ext uri="{FF2B5EF4-FFF2-40B4-BE49-F238E27FC236}">
                <a16:creationId xmlns:a16="http://schemas.microsoft.com/office/drawing/2014/main" id="{F9125CEE-FC63-4603-87E2-F130798EB685}"/>
              </a:ext>
            </a:extLst>
          </p:cNvPr>
          <p:cNvGraphicFramePr>
            <a:graphicFrameLocks noGrp="1"/>
          </p:cNvGraphicFramePr>
          <p:nvPr>
            <p:extLst>
              <p:ext uri="{D42A27DB-BD31-4B8C-83A1-F6EECF244321}">
                <p14:modId xmlns:p14="http://schemas.microsoft.com/office/powerpoint/2010/main" val="2975191215"/>
              </p:ext>
            </p:extLst>
          </p:nvPr>
        </p:nvGraphicFramePr>
        <p:xfrm>
          <a:off x="762000" y="1219200"/>
          <a:ext cx="9982201" cy="5334002"/>
        </p:xfrm>
        <a:graphic>
          <a:graphicData uri="http://schemas.openxmlformats.org/drawingml/2006/table">
            <a:tbl>
              <a:tblPr>
                <a:tableStyleId>{5C22544A-7EE6-4342-B048-85BDC9FD1C3A}</a:tableStyleId>
              </a:tblPr>
              <a:tblGrid>
                <a:gridCol w="3981394">
                  <a:extLst>
                    <a:ext uri="{9D8B030D-6E8A-4147-A177-3AD203B41FA5}">
                      <a16:colId xmlns:a16="http://schemas.microsoft.com/office/drawing/2014/main" val="20000"/>
                    </a:ext>
                  </a:extLst>
                </a:gridCol>
                <a:gridCol w="1129339">
                  <a:extLst>
                    <a:ext uri="{9D8B030D-6E8A-4147-A177-3AD203B41FA5}">
                      <a16:colId xmlns:a16="http://schemas.microsoft.com/office/drawing/2014/main" val="20001"/>
                    </a:ext>
                  </a:extLst>
                </a:gridCol>
                <a:gridCol w="1191549">
                  <a:extLst>
                    <a:ext uri="{9D8B030D-6E8A-4147-A177-3AD203B41FA5}">
                      <a16:colId xmlns:a16="http://schemas.microsoft.com/office/drawing/2014/main" val="20002"/>
                    </a:ext>
                  </a:extLst>
                </a:gridCol>
                <a:gridCol w="1191549">
                  <a:extLst>
                    <a:ext uri="{9D8B030D-6E8A-4147-A177-3AD203B41FA5}">
                      <a16:colId xmlns:a16="http://schemas.microsoft.com/office/drawing/2014/main" val="20003"/>
                    </a:ext>
                  </a:extLst>
                </a:gridCol>
                <a:gridCol w="1244185">
                  <a:extLst>
                    <a:ext uri="{9D8B030D-6E8A-4147-A177-3AD203B41FA5}">
                      <a16:colId xmlns:a16="http://schemas.microsoft.com/office/drawing/2014/main" val="20004"/>
                    </a:ext>
                  </a:extLst>
                </a:gridCol>
                <a:gridCol w="1244185">
                  <a:extLst>
                    <a:ext uri="{9D8B030D-6E8A-4147-A177-3AD203B41FA5}">
                      <a16:colId xmlns:a16="http://schemas.microsoft.com/office/drawing/2014/main" val="20005"/>
                    </a:ext>
                  </a:extLst>
                </a:gridCol>
              </a:tblGrid>
              <a:tr h="226460">
                <a:tc>
                  <a:txBody>
                    <a:bodyPr/>
                    <a:lstStyle/>
                    <a:p>
                      <a:pPr algn="l" fontAlgn="b"/>
                      <a:endParaRPr lang="en-US" sz="1300" b="1"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10000"/>
                  </a:ext>
                </a:extLst>
              </a:tr>
              <a:tr h="285585">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2019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2020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2021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2021</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1"/>
                  </a:ext>
                </a:extLst>
              </a:tr>
              <a:tr h="351897">
                <a:tc>
                  <a:txBody>
                    <a:bodyPr/>
                    <a:lstStyle/>
                    <a:p>
                      <a:pPr algn="ctr" fontAlgn="b"/>
                      <a:r>
                        <a:rPr lang="en-US" sz="1600" b="1" i="0" u="none" strike="noStrike" dirty="0">
                          <a:solidFill>
                            <a:srgbClr val="C00000"/>
                          </a:solidFill>
                          <a:effectLst/>
                          <a:latin typeface="Calibri" panose="020F0502020204030204" pitchFamily="34" charset="0"/>
                        </a:rPr>
                        <a:t>Income</a:t>
                      </a: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Actual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Budget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Target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Final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2"/>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00950 SYSTEMS JOURNAL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572.6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430.8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503.6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527.6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3"/>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01700 CONFERENCES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310.1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402.1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221.9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203.4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4"/>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01701 CONF RELATED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5.6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5.6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5"/>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TOTAL REVENUE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886.7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833.9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731.1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711.9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6"/>
                  </a:ext>
                </a:extLst>
              </a:tr>
              <a:tr h="298004">
                <a:tc>
                  <a:txBody>
                    <a:bodyPr/>
                    <a:lstStyle/>
                    <a:p>
                      <a:pPr algn="ctr" fontAlgn="b"/>
                      <a:r>
                        <a:rPr lang="en-US" sz="1600" b="1" i="0" u="none" strike="noStrike" dirty="0">
                          <a:solidFill>
                            <a:srgbClr val="C00000"/>
                          </a:solidFill>
                          <a:effectLst/>
                          <a:latin typeface="Calibri" panose="020F0502020204030204" pitchFamily="34" charset="0"/>
                        </a:rPr>
                        <a:t>Expense</a:t>
                      </a: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7"/>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00950 SYSTEMS JOURNAL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216.6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231.9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203.1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222.9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8"/>
                  </a:ext>
                </a:extLst>
              </a:tr>
              <a:tr h="298004">
                <a:tc gridSpan="2">
                  <a:txBody>
                    <a:bodyPr/>
                    <a:lstStyle/>
                    <a:p>
                      <a:pPr algn="l" fontAlgn="b"/>
                      <a:r>
                        <a:rPr lang="en-US" sz="1600" b="0" u="none" strike="noStrike">
                          <a:effectLst/>
                          <a:latin typeface="Arial" panose="020B0604020202020204" pitchFamily="34" charset="0"/>
                          <a:cs typeface="Arial" panose="020B0604020202020204" pitchFamily="34" charset="0"/>
                        </a:rPr>
                        <a:t>01499 PERIODICAL RELATED - OTHER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6.1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3.2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3.5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1.7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9"/>
                  </a:ext>
                </a:extLst>
              </a:tr>
              <a:tr h="298004">
                <a:tc gridSpan="2">
                  <a:txBody>
                    <a:bodyPr/>
                    <a:lstStyle/>
                    <a:p>
                      <a:pPr algn="l" fontAlgn="b"/>
                      <a:r>
                        <a:rPr lang="en-US" sz="1600" b="0" u="none" strike="noStrike">
                          <a:effectLst/>
                          <a:latin typeface="Arial" panose="020B0604020202020204" pitchFamily="34" charset="0"/>
                          <a:cs typeface="Arial" panose="020B0604020202020204" pitchFamily="34" charset="0"/>
                        </a:rPr>
                        <a:t>01600 NON PERIODICAL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4.2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4.2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4.2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0"/>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01700 CONFERENCES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159.9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248.3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186.2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110.0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1"/>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01701 CONF RELATED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3.7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11.7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12.3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12.3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2"/>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01800 ADMINISTRATION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78.6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101.8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105.3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102.2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3"/>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01900 COMMITTEE (</a:t>
                      </a:r>
                      <a:r>
                        <a:rPr lang="en-US" sz="1600" b="0" u="none" strike="noStrike" dirty="0" err="1">
                          <a:effectLst/>
                          <a:latin typeface="Arial" panose="020B0604020202020204" pitchFamily="34" charset="0"/>
                          <a:cs typeface="Arial" panose="020B0604020202020204" pitchFamily="34" charset="0"/>
                        </a:rPr>
                        <a:t>SysC</a:t>
                      </a:r>
                      <a:r>
                        <a:rPr lang="en-US" sz="1600" b="0" u="none" strike="noStrike" dirty="0">
                          <a:effectLst/>
                          <a:latin typeface="Arial" panose="020B0604020202020204" pitchFamily="34" charset="0"/>
                          <a:cs typeface="Arial" panose="020B0604020202020204" pitchFamily="34" charset="0"/>
                        </a:rPr>
                        <a:t> </a:t>
                      </a:r>
                      <a:r>
                        <a:rPr lang="en-US" sz="1600" b="0" u="none" strike="noStrike" dirty="0" err="1">
                          <a:effectLst/>
                          <a:latin typeface="Arial" panose="020B0604020202020204" pitchFamily="34" charset="0"/>
                          <a:cs typeface="Arial" panose="020B0604020202020204" pitchFamily="34" charset="0"/>
                        </a:rPr>
                        <a:t>AdCom</a:t>
                      </a:r>
                      <a:r>
                        <a:rPr lang="en-US" sz="1600" b="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65.4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73.7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63.0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98.0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4"/>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TOTAL EXPENSE/RMBSVC (excl Projects)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534.6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671.9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577.7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551.4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5"/>
                  </a:ext>
                </a:extLst>
              </a:tr>
              <a:tr h="298004">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6"/>
                  </a:ext>
                </a:extLst>
              </a:tr>
              <a:tr h="298004">
                <a:tc gridSpan="2">
                  <a:txBody>
                    <a:bodyPr/>
                    <a:lstStyle/>
                    <a:p>
                      <a:pPr algn="l" fontAlgn="b"/>
                      <a:r>
                        <a:rPr lang="en-US" sz="1600" b="1" u="none" strike="noStrike" dirty="0">
                          <a:effectLst/>
                        </a:rPr>
                        <a:t>Total from Operations (excluding Projects)</a:t>
                      </a:r>
                      <a:endParaRPr lang="en-US" sz="1600" b="1" i="0" u="none" strike="noStrike" dirty="0">
                        <a:solidFill>
                          <a:srgbClr val="000000"/>
                        </a:solidFill>
                        <a:effectLst/>
                        <a:latin typeface="Calibri" panose="020F050202020403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dirty="0">
                          <a:effectLst/>
                          <a:latin typeface="Arial" panose="020B0604020202020204" pitchFamily="34" charset="0"/>
                          <a:cs typeface="Arial" panose="020B0604020202020204" pitchFamily="34" charset="0"/>
                        </a:rPr>
                        <a:t>       352.1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162.1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153.5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185.2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6EF0-C511-48BC-ADE4-F7917D450339}"/>
              </a:ext>
            </a:extLst>
          </p:cNvPr>
          <p:cNvSpPr>
            <a:spLocks noGrp="1"/>
          </p:cNvSpPr>
          <p:nvPr>
            <p:ph type="title"/>
          </p:nvPr>
        </p:nvSpPr>
        <p:spPr>
          <a:xfrm>
            <a:off x="823609" y="762000"/>
            <a:ext cx="10515600" cy="1325563"/>
          </a:xfrm>
        </p:spPr>
        <p:txBody>
          <a:bodyPr/>
          <a:lstStyle/>
          <a:p>
            <a:pPr algn="ctr"/>
            <a:r>
              <a:rPr lang="en-US" sz="3600" b="1" dirty="0">
                <a:solidFill>
                  <a:srgbClr val="C00000"/>
                </a:solidFill>
                <a:latin typeface="+mn-lt"/>
              </a:rPr>
              <a:t>2022 Budget Summary</a:t>
            </a:r>
          </a:p>
        </p:txBody>
      </p:sp>
      <p:sp>
        <p:nvSpPr>
          <p:cNvPr id="3" name="Content Placeholder 2">
            <a:extLst>
              <a:ext uri="{FF2B5EF4-FFF2-40B4-BE49-F238E27FC236}">
                <a16:creationId xmlns:a16="http://schemas.microsoft.com/office/drawing/2014/main" id="{D6424F3D-1D02-43F9-9C1C-82C5179B2717}"/>
              </a:ext>
            </a:extLst>
          </p:cNvPr>
          <p:cNvSpPr>
            <a:spLocks noGrp="1"/>
          </p:cNvSpPr>
          <p:nvPr>
            <p:ph idx="1"/>
          </p:nvPr>
        </p:nvSpPr>
        <p:spPr/>
        <p:txBody>
          <a:bodyPr/>
          <a:lstStyle/>
          <a:p>
            <a:r>
              <a:rPr lang="en-US" dirty="0"/>
              <a:t>Budget submitted in July.</a:t>
            </a:r>
          </a:p>
          <a:p>
            <a:r>
              <a:rPr lang="en-US" dirty="0"/>
              <a:t>Surplus projected to be $347.1k (w/o IEEE investment income)</a:t>
            </a:r>
          </a:p>
          <a:p>
            <a:pPr lvl="1"/>
            <a:r>
              <a:rPr lang="en-US" i="1" dirty="0">
                <a:solidFill>
                  <a:srgbClr val="002060"/>
                </a:solidFill>
              </a:rPr>
              <a:t>New NextGen format does not lend itself to presentation of summary number as in prior years; I have to calculate income and expenses for each area and generate my own spreadsheet.  I have not had time to do that.</a:t>
            </a:r>
          </a:p>
          <a:p>
            <a:r>
              <a:rPr lang="en-US" dirty="0">
                <a:solidFill>
                  <a:srgbClr val="002060"/>
                </a:solidFill>
              </a:rPr>
              <a:t>Budget includes funding for 2 in-person </a:t>
            </a:r>
            <a:r>
              <a:rPr lang="en-US" dirty="0" err="1">
                <a:solidFill>
                  <a:srgbClr val="002060"/>
                </a:solidFill>
              </a:rPr>
              <a:t>AdCom</a:t>
            </a:r>
            <a:r>
              <a:rPr lang="en-US" dirty="0">
                <a:solidFill>
                  <a:srgbClr val="002060"/>
                </a:solidFill>
              </a:rPr>
              <a:t> meetings and one in-person Officer’s Meeting.</a:t>
            </a:r>
          </a:p>
        </p:txBody>
      </p:sp>
    </p:spTree>
    <p:extLst>
      <p:ext uri="{BB962C8B-B14F-4D97-AF65-F5344CB8AC3E}">
        <p14:creationId xmlns:p14="http://schemas.microsoft.com/office/powerpoint/2010/main" val="197616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64FE78-428E-4D7D-B0DC-9DC1B08683A8}"/>
              </a:ext>
            </a:extLst>
          </p:cNvPr>
          <p:cNvSpPr>
            <a:spLocks noGrp="1" noChangeArrowheads="1"/>
          </p:cNvSpPr>
          <p:nvPr>
            <p:ph type="title"/>
          </p:nvPr>
        </p:nvSpPr>
        <p:spPr bwMode="auto">
          <a:xfrm>
            <a:off x="685800" y="685800"/>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1" dirty="0">
                <a:solidFill>
                  <a:srgbClr val="990033"/>
                </a:solidFill>
                <a:latin typeface="+mn-lt"/>
              </a:rPr>
              <a:t>Budget Issues</a:t>
            </a:r>
          </a:p>
        </p:txBody>
      </p:sp>
      <p:sp>
        <p:nvSpPr>
          <p:cNvPr id="3" name="Content Placeholder 2">
            <a:extLst>
              <a:ext uri="{FF2B5EF4-FFF2-40B4-BE49-F238E27FC236}">
                <a16:creationId xmlns:a16="http://schemas.microsoft.com/office/drawing/2014/main" id="{197ABB53-1943-4AC3-9424-3AED11D55582}"/>
              </a:ext>
            </a:extLst>
          </p:cNvPr>
          <p:cNvSpPr>
            <a:spLocks noGrp="1"/>
          </p:cNvSpPr>
          <p:nvPr>
            <p:ph idx="1"/>
          </p:nvPr>
        </p:nvSpPr>
        <p:spPr>
          <a:xfrm>
            <a:off x="685800" y="1219200"/>
            <a:ext cx="10096500" cy="5516563"/>
          </a:xfrm>
        </p:spPr>
        <p:txBody>
          <a:bodyPr/>
          <a:lstStyle/>
          <a:p>
            <a:pPr>
              <a:defRPr/>
            </a:pPr>
            <a:r>
              <a:rPr lang="en-US" sz="2400" dirty="0">
                <a:solidFill>
                  <a:srgbClr val="002060"/>
                </a:solidFill>
              </a:rPr>
              <a:t>Open Access</a:t>
            </a:r>
          </a:p>
          <a:p>
            <a:pPr lvl="1">
              <a:defRPr/>
            </a:pPr>
            <a:r>
              <a:rPr lang="en-US" sz="1800" dirty="0">
                <a:solidFill>
                  <a:srgbClr val="002060"/>
                </a:solidFill>
              </a:rPr>
              <a:t>Today’s pubs revenue basically provides the bulk of operating funds for the Council</a:t>
            </a:r>
          </a:p>
          <a:p>
            <a:pPr lvl="1">
              <a:defRPr/>
            </a:pPr>
            <a:r>
              <a:rPr lang="en-US" sz="1800" dirty="0">
                <a:solidFill>
                  <a:srgbClr val="002060"/>
                </a:solidFill>
              </a:rPr>
              <a:t>OA will greatly reduce this revenue once it becomes mainstream – maybe 5-8 years</a:t>
            </a:r>
          </a:p>
          <a:p>
            <a:pPr lvl="1">
              <a:defRPr/>
            </a:pPr>
            <a:r>
              <a:rPr lang="en-US" sz="1800" dirty="0">
                <a:solidFill>
                  <a:srgbClr val="002060"/>
                </a:solidFill>
              </a:rPr>
              <a:t>OA fees initially established at $1,750 per article; now discounted to as low as $1,000</a:t>
            </a:r>
          </a:p>
          <a:p>
            <a:pPr lvl="1">
              <a:defRPr/>
            </a:pPr>
            <a:r>
              <a:rPr lang="en-US" sz="1800" dirty="0">
                <a:solidFill>
                  <a:srgbClr val="002060"/>
                </a:solidFill>
              </a:rPr>
              <a:t>Elsevier made decision in 2020 to go to $1,000 - $1,100 per article for 3 years</a:t>
            </a:r>
          </a:p>
          <a:p>
            <a:pPr lvl="1">
              <a:defRPr/>
            </a:pPr>
            <a:r>
              <a:rPr lang="en-US" sz="1800" dirty="0">
                <a:solidFill>
                  <a:srgbClr val="002060"/>
                </a:solidFill>
              </a:rPr>
              <a:t>Systems Journal publishes ~400 articles per year</a:t>
            </a:r>
          </a:p>
          <a:p>
            <a:pPr lvl="1">
              <a:defRPr/>
            </a:pPr>
            <a:r>
              <a:rPr lang="en-US" sz="1800" dirty="0">
                <a:solidFill>
                  <a:srgbClr val="002060"/>
                </a:solidFill>
              </a:rPr>
              <a:t>And while we can now charge overlength page charges on standard Journal, OL page charges are not preferred by IEEE on Gold OA Journals (the new Open Journal on Systems Engineering)</a:t>
            </a:r>
          </a:p>
          <a:p>
            <a:pPr>
              <a:defRPr/>
            </a:pPr>
            <a:r>
              <a:rPr lang="en-US" sz="2400" dirty="0">
                <a:solidFill>
                  <a:srgbClr val="002060"/>
                </a:solidFill>
              </a:rPr>
              <a:t>Conferences</a:t>
            </a:r>
          </a:p>
          <a:p>
            <a:pPr lvl="1">
              <a:defRPr/>
            </a:pPr>
            <a:r>
              <a:rPr lang="en-US" sz="1800" dirty="0">
                <a:solidFill>
                  <a:srgbClr val="002060"/>
                </a:solidFill>
              </a:rPr>
              <a:t>Conference Income reduced for 2020 due to COVID-19, but reduced costs allowed for surplus to be maintained</a:t>
            </a:r>
          </a:p>
          <a:p>
            <a:pPr lvl="1">
              <a:defRPr/>
            </a:pPr>
            <a:r>
              <a:rPr lang="en-US" sz="1800" dirty="0">
                <a:solidFill>
                  <a:srgbClr val="002060"/>
                </a:solidFill>
              </a:rPr>
              <a:t>Conference income likely to be reduced for 2021 for the same reason but surplus should be good</a:t>
            </a:r>
          </a:p>
          <a:p>
            <a:pPr lvl="1">
              <a:defRPr/>
            </a:pPr>
            <a:r>
              <a:rPr lang="en-US" sz="1800" dirty="0">
                <a:solidFill>
                  <a:srgbClr val="002060"/>
                </a:solidFill>
              </a:rPr>
              <a:t>Fortunately we had IEEE Conference Insurance that will make up Some of the 2020 losses, but not all. This will show up in 2021 results.</a:t>
            </a:r>
          </a:p>
          <a:p>
            <a:pPr lvl="1">
              <a:defRPr/>
            </a:pPr>
            <a:r>
              <a:rPr lang="en-US" sz="1800" dirty="0">
                <a:solidFill>
                  <a:srgbClr val="002060"/>
                </a:solidFill>
              </a:rPr>
              <a:t>Technical Co-sponsorships drive post-conference Xplore downloads so finding more of these within our Field of Interest AND of high quality is important</a:t>
            </a:r>
          </a:p>
        </p:txBody>
      </p:sp>
    </p:spTree>
  </p:cSld>
  <p:clrMapOvr>
    <a:masterClrMapping/>
  </p:clrMapOvr>
</p:sld>
</file>

<file path=ppt/theme/theme1.xml><?xml version="1.0" encoding="utf-8"?>
<a:theme xmlns:a="http://schemas.openxmlformats.org/drawingml/2006/main" name="SysC_Spring 2021_Publications_Carbo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SysC_Spring 2021_Publications_Carbone</Template>
  <TotalTime>29577</TotalTime>
  <Words>1024</Words>
  <Application>Microsoft Office PowerPoint</Application>
  <PresentationFormat>Widescreen</PresentationFormat>
  <Paragraphs>240</Paragraphs>
  <Slides>11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SysC_Spring 2021_Publications_Carbone</vt:lpstr>
      <vt:lpstr>Custom Design</vt:lpstr>
      <vt:lpstr>PowerPoint Presentation</vt:lpstr>
      <vt:lpstr>Conference Data 2020</vt:lpstr>
      <vt:lpstr>Publications</vt:lpstr>
      <vt:lpstr>2020 Financial Status Preliminary 2020 results w/o investment income</vt:lpstr>
      <vt:lpstr>2020 Bottom Line</vt:lpstr>
      <vt:lpstr>Bottom Line 2020 (2)</vt:lpstr>
      <vt:lpstr>2021 Budget </vt:lpstr>
      <vt:lpstr>2022 Budget Summary</vt:lpstr>
      <vt:lpstr>Budget Issues</vt:lpstr>
      <vt:lpstr>Any More Questions??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Bob Rassa</dc:creator>
  <cp:lastModifiedBy>Bob Rassa</cp:lastModifiedBy>
  <cp:revision>357</cp:revision>
  <cp:lastPrinted>2001-05-28T02:48:03Z</cp:lastPrinted>
  <dcterms:created xsi:type="dcterms:W3CDTF">2001-05-28T01:38:39Z</dcterms:created>
  <dcterms:modified xsi:type="dcterms:W3CDTF">2021-09-02T23:50:53Z</dcterms:modified>
</cp:coreProperties>
</file>