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8" r:id="rId4"/>
    <p:sldId id="265" r:id="rId5"/>
    <p:sldId id="267" r:id="rId6"/>
    <p:sldId id="258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6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DB23E7-1B83-4E93-869F-93536C0F391D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9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</a:p>
          <a:p>
            <a:r>
              <a:rPr lang="en-US" sz="3200" dirty="0">
                <a:solidFill>
                  <a:srgbClr val="0C70AC"/>
                </a:solidFill>
              </a:rPr>
              <a:t>Education Committee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Stephen M. Holt, Educational Chair</a:t>
            </a:r>
          </a:p>
          <a:p>
            <a:endParaRPr lang="en-US" sz="1300" dirty="0"/>
          </a:p>
          <a:p>
            <a:r>
              <a:rPr lang="en-US" dirty="0" smtClean="0"/>
              <a:t>September 3, 2021</a:t>
            </a:r>
            <a:endParaRPr lang="en-US" dirty="0"/>
          </a:p>
          <a:p>
            <a:r>
              <a:rPr lang="en-US" dirty="0" smtClean="0"/>
              <a:t>Fall </a:t>
            </a:r>
            <a:r>
              <a:rPr lang="en-US" dirty="0" err="1" smtClean="0"/>
              <a:t>AdCom</a:t>
            </a:r>
            <a:r>
              <a:rPr lang="en-US" dirty="0" smtClean="0"/>
              <a:t> </a:t>
            </a:r>
            <a:r>
              <a:rPr lang="en-US" dirty="0"/>
              <a:t>Meeting, Virtual </a:t>
            </a:r>
          </a:p>
        </p:txBody>
      </p:sp>
    </p:spTree>
    <p:extLst>
      <p:ext uri="{BB962C8B-B14F-4D97-AF65-F5344CB8AC3E}">
        <p14:creationId xmlns:p14="http://schemas.microsoft.com/office/powerpoint/2010/main" val="190138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IEEE Education Portal </a:t>
            </a:r>
            <a:r>
              <a:rPr lang="en-US" dirty="0" smtClean="0"/>
              <a:t>Current Status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Worked with Amanda to solicit prospective candidate tutorials from previous IEEE SC conferences for our RC educational portal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Detailed instructions sent to prospective presenters on formats and procedures we require.</a:t>
            </a:r>
            <a:endParaRPr lang="en-US" sz="2000" dirty="0"/>
          </a:p>
          <a:p>
            <a:r>
              <a:rPr lang="en-US" sz="2000" dirty="0"/>
              <a:t>Two candidate proposals have been accepted so far and progress is </a:t>
            </a:r>
            <a:r>
              <a:rPr lang="en-US" sz="2000" dirty="0" smtClean="0"/>
              <a:t>ongoing, especially with Paul Hershey for their production. Four volunteers reviewed his slides and sent  comments. </a:t>
            </a:r>
            <a:endParaRPr lang="en-US" sz="2000" dirty="0"/>
          </a:p>
          <a:p>
            <a:r>
              <a:rPr lang="en-US" sz="2000" dirty="0" smtClean="0"/>
              <a:t>Hopefully, Paul will complete his slides and send one-minute video to Amanda and I for review. Status </a:t>
            </a:r>
            <a:r>
              <a:rPr lang="en-US" sz="2000" dirty="0"/>
              <a:t>– </a:t>
            </a:r>
            <a:r>
              <a:rPr lang="en-US" sz="2000" dirty="0" smtClean="0"/>
              <a:t>Target </a:t>
            </a:r>
            <a:r>
              <a:rPr lang="en-US" sz="2000" dirty="0"/>
              <a:t>date for this is before 3 September </a:t>
            </a:r>
            <a:r>
              <a:rPr lang="en-US" sz="2000" dirty="0" smtClean="0"/>
              <a:t>2021.</a:t>
            </a:r>
          </a:p>
          <a:p>
            <a:r>
              <a:rPr lang="en-US" sz="2000" dirty="0" smtClean="0"/>
              <a:t>Attempt is to have one initial tutorial posted on </a:t>
            </a:r>
            <a:r>
              <a:rPr lang="en-US" sz="2000" dirty="0"/>
              <a:t>our educational portal.</a:t>
            </a:r>
          </a:p>
          <a:p>
            <a:r>
              <a:rPr lang="en-US" sz="2000" dirty="0"/>
              <a:t>All tutorials free for SYSC members, and charged a lesser fee for non-SYSC IEEE members and a greater fee for non-IEEE members.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Investigating educational credits (PDHs/CEUs) and pricing for tutorials. Melissa sent criteria to us via 14 April, 2021 </a:t>
            </a:r>
            <a:r>
              <a:rPr lang="en-US" sz="2000" dirty="0" smtClean="0"/>
              <a:t>message. We’re pricing out costs for Paul’s </a:t>
            </a:r>
            <a:r>
              <a:rPr lang="en-US" sz="2000" dirty="0"/>
              <a:t>tutorial for (</a:t>
            </a:r>
            <a:r>
              <a:rPr lang="en-US" sz="2000" dirty="0" smtClean="0"/>
              <a:t>PDHs/CEUs).</a:t>
            </a:r>
            <a:endParaRPr lang="en-US" sz="2000" dirty="0"/>
          </a:p>
          <a:p>
            <a:r>
              <a:rPr lang="en-US" sz="2000" dirty="0" smtClean="0"/>
              <a:t>Need to determine </a:t>
            </a:r>
            <a:r>
              <a:rPr lang="en-US" sz="2000" dirty="0"/>
              <a:t>what kind of tutorials we would want on our site over the next few years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880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IEEE Education Portal </a:t>
            </a:r>
            <a:r>
              <a:rPr lang="en-US" dirty="0" smtClean="0"/>
              <a:t>Current Status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Worked with Amanda to request that all SYSC Distinguished Lecturers produce at least one tutorial. Status - repeat requests sent out again with limited results. </a:t>
            </a:r>
          </a:p>
          <a:p>
            <a:r>
              <a:rPr lang="en-US" sz="2000" dirty="0" smtClean="0"/>
              <a:t>Worked with Amanda to solicit SYSC </a:t>
            </a:r>
            <a:r>
              <a:rPr lang="en-US" sz="2000" dirty="0" err="1" smtClean="0"/>
              <a:t>AdCom</a:t>
            </a:r>
            <a:r>
              <a:rPr lang="en-US" sz="2000" dirty="0" smtClean="0"/>
              <a:t> members consider producing a tutorial</a:t>
            </a:r>
            <a:r>
              <a:rPr lang="en-US" sz="2000" dirty="0"/>
              <a:t>. </a:t>
            </a:r>
            <a:r>
              <a:rPr lang="en-US" sz="2000" dirty="0" smtClean="0"/>
              <a:t>Status - repeat </a:t>
            </a:r>
            <a:r>
              <a:rPr lang="en-US" sz="2000" dirty="0"/>
              <a:t>requests sent out again with limited results. </a:t>
            </a:r>
            <a:endParaRPr lang="en-US" sz="2000" dirty="0" smtClean="0"/>
          </a:p>
          <a:p>
            <a:r>
              <a:rPr lang="en-US" sz="2000" dirty="0" smtClean="0"/>
              <a:t>Working </a:t>
            </a:r>
            <a:r>
              <a:rPr lang="en-US" sz="2000" dirty="0"/>
              <a:t>to recruit at </a:t>
            </a:r>
            <a:r>
              <a:rPr lang="en-US" altLang="en-US" sz="2000" dirty="0"/>
              <a:t>least two </a:t>
            </a:r>
            <a:r>
              <a:rPr lang="en-US" altLang="en-US" sz="2000" dirty="0" err="1"/>
              <a:t>AdCom</a:t>
            </a:r>
            <a:r>
              <a:rPr lang="en-US" altLang="en-US" sz="2000" dirty="0"/>
              <a:t> members who would like </a:t>
            </a:r>
            <a:r>
              <a:rPr lang="en-US" altLang="en-US" sz="2000" dirty="0" smtClean="0"/>
              <a:t>assist the </a:t>
            </a:r>
            <a:r>
              <a:rPr lang="en-US" altLang="en-US" sz="2000" dirty="0"/>
              <a:t>Education (Ad Hoc) Committee to </a:t>
            </a:r>
            <a:r>
              <a:rPr lang="en-US" altLang="en-US" sz="2000" dirty="0" smtClean="0"/>
              <a:t>just help </a:t>
            </a:r>
            <a:r>
              <a:rPr lang="en-US" altLang="en-US" sz="2000" u="sng" dirty="0"/>
              <a:t>recruit</a:t>
            </a:r>
            <a:r>
              <a:rPr lang="en-US" altLang="en-US" sz="2000" dirty="0"/>
              <a:t> potential presenters</a:t>
            </a:r>
            <a:r>
              <a:rPr lang="en-US" altLang="en-US" sz="2000" dirty="0" smtClean="0"/>
              <a:t>. No volunteers as of yet.</a:t>
            </a:r>
            <a:endParaRPr lang="en-US" altLang="en-US" sz="2000" dirty="0"/>
          </a:p>
          <a:p>
            <a:r>
              <a:rPr lang="en-US" sz="2000" dirty="0" smtClean="0"/>
              <a:t>Recruited several </a:t>
            </a:r>
            <a:r>
              <a:rPr lang="en-US" altLang="en-US" sz="2000" dirty="0" err="1" smtClean="0"/>
              <a:t>AdCom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members who </a:t>
            </a:r>
            <a:r>
              <a:rPr lang="en-US" altLang="en-US" sz="2000" dirty="0" smtClean="0"/>
              <a:t>will assist Education </a:t>
            </a:r>
            <a:r>
              <a:rPr lang="en-US" altLang="en-US" sz="2000" dirty="0"/>
              <a:t>(Ad Hoc) Committee </a:t>
            </a:r>
            <a:r>
              <a:rPr lang="en-US" altLang="en-US" sz="2000" dirty="0" smtClean="0"/>
              <a:t>to help in </a:t>
            </a:r>
            <a:r>
              <a:rPr lang="en-US" altLang="en-US" sz="2000" dirty="0"/>
              <a:t>managing the </a:t>
            </a:r>
            <a:r>
              <a:rPr lang="en-US" altLang="en-US" sz="2000" dirty="0" smtClean="0"/>
              <a:t>review, production </a:t>
            </a:r>
            <a:r>
              <a:rPr lang="en-US" altLang="en-US" sz="2000" dirty="0"/>
              <a:t>and quality assurance of the potential </a:t>
            </a:r>
            <a:r>
              <a:rPr lang="en-US" altLang="en-US" sz="2000" dirty="0" smtClean="0"/>
              <a:t>tutorials.</a:t>
            </a:r>
          </a:p>
          <a:p>
            <a:r>
              <a:rPr lang="en-US" sz="2000" dirty="0"/>
              <a:t>Conducted early conversations with </a:t>
            </a:r>
            <a:r>
              <a:rPr lang="en-US" sz="2000" dirty="0" err="1"/>
              <a:t>Fabrice</a:t>
            </a:r>
            <a:r>
              <a:rPr lang="en-US" sz="2000" dirty="0"/>
              <a:t> </a:t>
            </a:r>
            <a:r>
              <a:rPr lang="en-US" sz="2000" dirty="0" err="1"/>
              <a:t>Labeau</a:t>
            </a:r>
            <a:r>
              <a:rPr lang="en-US" sz="2000" dirty="0"/>
              <a:t> to request that all SYSC Chapter Chairs work with their members to develop tutorials for our website. </a:t>
            </a:r>
            <a:r>
              <a:rPr lang="en-US" sz="2000" dirty="0" err="1"/>
              <a:t>Fabrice</a:t>
            </a:r>
            <a:r>
              <a:rPr lang="en-US" sz="2000" dirty="0"/>
              <a:t> has been on extended leave until late August, however, we have started this discussion.  </a:t>
            </a:r>
            <a:endParaRPr lang="en-US" sz="2000" dirty="0" smtClean="0"/>
          </a:p>
          <a:p>
            <a:r>
              <a:rPr lang="en-US" sz="2000" dirty="0" smtClean="0"/>
              <a:t>Worked </a:t>
            </a:r>
            <a:r>
              <a:rPr lang="en-US" sz="2000" dirty="0"/>
              <a:t>with </a:t>
            </a:r>
            <a:r>
              <a:rPr lang="en-US" sz="2000" dirty="0" smtClean="0"/>
              <a:t>Amanda and Andy Chen to </a:t>
            </a:r>
            <a:r>
              <a:rPr lang="en-US" sz="2000" dirty="0"/>
              <a:t>request that all </a:t>
            </a:r>
            <a:r>
              <a:rPr lang="en-US" sz="2000" dirty="0" smtClean="0"/>
              <a:t>SYSC TC Chairs have their TC members develop special sessions (with papers) for our upcoming conferences. Status - so far, </a:t>
            </a:r>
            <a:r>
              <a:rPr lang="en-US" sz="2000" dirty="0" err="1" smtClean="0"/>
              <a:t>Jianhua</a:t>
            </a:r>
            <a:r>
              <a:rPr lang="en-US" sz="2000" dirty="0" smtClean="0"/>
              <a:t> Ma has proposed for </a:t>
            </a:r>
            <a:r>
              <a:rPr lang="en-US" sz="2000" dirty="0"/>
              <a:t>HITC </a:t>
            </a:r>
            <a:r>
              <a:rPr lang="en-US" sz="2000" dirty="0" smtClean="0"/>
              <a:t>to have a session for SYSCON 2022.</a:t>
            </a:r>
            <a:endParaRPr lang="en-US" sz="2000" dirty="0"/>
          </a:p>
          <a:p>
            <a:endParaRPr lang="en-US" sz="2000" dirty="0"/>
          </a:p>
          <a:p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-1488"/>
            <a:ext cx="229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36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1471273" y="23587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algn="ctr"/>
            <a:r>
              <a:rPr lang="en-US" sz="6000" dirty="0"/>
              <a:t>Questions?</a:t>
            </a:r>
            <a:endParaRPr lang="en-US" sz="6000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309981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dirty="0"/>
              <a:t>Ideas for the future?</a:t>
            </a:r>
          </a:p>
        </p:txBody>
      </p:sp>
    </p:spTree>
    <p:extLst>
      <p:ext uri="{BB962C8B-B14F-4D97-AF65-F5344CB8AC3E}">
        <p14:creationId xmlns:p14="http://schemas.microsoft.com/office/powerpoint/2010/main" val="217775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1471273" y="2358746"/>
            <a:ext cx="8983291" cy="15490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algn="ctr"/>
            <a:r>
              <a:rPr lang="en-US" sz="6000" dirty="0" smtClean="0"/>
              <a:t>Back-Up Slides</a:t>
            </a:r>
            <a:endParaRPr lang="en-US" sz="6000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309981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45298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IEEE Education and Resource Center Status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Develop pricing structure/policy for tutorials</a:t>
            </a:r>
          </a:p>
          <a:p>
            <a:r>
              <a:rPr lang="en-US" dirty="0"/>
              <a:t>Asking Member Societies what their pricing policy for their resource centers about educational materials in their repositories are</a:t>
            </a:r>
          </a:p>
          <a:p>
            <a:r>
              <a:rPr lang="en-US" dirty="0"/>
              <a:t>Cost is basic $3,000 (USD) per year for </a:t>
            </a:r>
            <a:r>
              <a:rPr lang="en-US" b="1" dirty="0">
                <a:solidFill>
                  <a:srgbClr val="FF0000"/>
                </a:solidFill>
              </a:rPr>
              <a:t>hosting</a:t>
            </a:r>
            <a:r>
              <a:rPr lang="en-US" dirty="0"/>
              <a:t> and this amount (plus maintenance and advertising) after that. Profits flow back to the owning Society or Council. (This amount approved last August, 2020 </a:t>
            </a:r>
            <a:r>
              <a:rPr lang="en-US" dirty="0" err="1"/>
              <a:t>AdCom</a:t>
            </a:r>
            <a:r>
              <a:rPr lang="en-US" dirty="0"/>
              <a:t> via a Motion)</a:t>
            </a:r>
          </a:p>
          <a:p>
            <a:r>
              <a:rPr lang="en-US" dirty="0"/>
              <a:t>Approval of Zoom Expense - $400/year for 100 attendees</a:t>
            </a:r>
          </a:p>
          <a:p>
            <a:r>
              <a:rPr lang="en-US" dirty="0"/>
              <a:t>Developed Budget for 2021 - $10,000 approved for 2021</a:t>
            </a:r>
          </a:p>
          <a:p>
            <a:r>
              <a:rPr lang="en-US" dirty="0"/>
              <a:t>Develop process for review and approval of tutorial topics and materials; finalize Intro slide and PPT template</a:t>
            </a:r>
          </a:p>
          <a:p>
            <a:r>
              <a:rPr lang="en-US" dirty="0"/>
              <a:t>Develop process and instructions for approving final mp4 videos</a:t>
            </a:r>
          </a:p>
          <a:p>
            <a:r>
              <a:rPr lang="en-US" dirty="0"/>
              <a:t>IEEE Consent  and Copyright Forms (working now with IEEE Legal)</a:t>
            </a:r>
          </a:p>
          <a:p>
            <a:r>
              <a:rPr lang="en-US" dirty="0"/>
              <a:t>Emails and Letters developed (Request, Responded, Non-Responded,  Topic Selection, Technical Requirements, and Acceptance)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5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IEEE Education Portal Next Steps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Continue </a:t>
            </a:r>
            <a:r>
              <a:rPr lang="en-US" sz="2400" dirty="0"/>
              <a:t>working with IEEE Resource Center to transition import of tutorial presentations into their system.</a:t>
            </a:r>
          </a:p>
          <a:p>
            <a:r>
              <a:rPr lang="en-US" sz="2400" dirty="0"/>
              <a:t>Continue to reach out to potential presenters from previous IEEE SC conferences to gain their support in working with us.</a:t>
            </a:r>
          </a:p>
          <a:p>
            <a:r>
              <a:rPr lang="en-US" sz="2400" dirty="0"/>
              <a:t>Come up with a timeline of when we would hope to achieve important milestones for our action items.</a:t>
            </a:r>
          </a:p>
          <a:p>
            <a:r>
              <a:rPr lang="en-US" sz="2400" dirty="0"/>
              <a:t>Try to have one or two prototype presentations we find acceptable for posting on our educational portal.</a:t>
            </a:r>
          </a:p>
          <a:p>
            <a:r>
              <a:rPr lang="en-US" sz="2400" dirty="0"/>
              <a:t>Determine what tutorials might be free and which we would charge a fee.</a:t>
            </a:r>
          </a:p>
          <a:p>
            <a:r>
              <a:rPr lang="en-US" sz="2400" dirty="0"/>
              <a:t>Determine what kind of tutorials we would want on our site over the next few years.</a:t>
            </a:r>
          </a:p>
        </p:txBody>
      </p:sp>
    </p:spTree>
    <p:extLst>
      <p:ext uri="{BB962C8B-B14F-4D97-AF65-F5344CB8AC3E}">
        <p14:creationId xmlns:p14="http://schemas.microsoft.com/office/powerpoint/2010/main" val="295411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B1ADED-29B1-FC4A-8A1C-2FBC74DF9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257" y="1299412"/>
            <a:ext cx="8720489" cy="450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693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LucidaGrande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Holt, Stephen M</cp:lastModifiedBy>
  <cp:revision>43</cp:revision>
  <dcterms:created xsi:type="dcterms:W3CDTF">2020-06-23T20:53:44Z</dcterms:created>
  <dcterms:modified xsi:type="dcterms:W3CDTF">2021-08-24T15:51:18Z</dcterms:modified>
</cp:coreProperties>
</file>