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60" r:id="rId6"/>
    <p:sldId id="262" r:id="rId7"/>
    <p:sldId id="257" r:id="rId8"/>
    <p:sldId id="258"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2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png"/><Relationship Id="rId7"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17457" y="6159501"/>
            <a:ext cx="9144000" cy="698500"/>
          </a:xfrm>
          <a:prstGeom prst="rect">
            <a:avLst/>
          </a:prstGeom>
        </p:spPr>
      </p:pic>
      <p:pic>
        <p:nvPicPr>
          <p:cNvPr id="25" name="Picture 24">
            <a:extLst>
              <a:ext uri="{FF2B5EF4-FFF2-40B4-BE49-F238E27FC236}">
                <a16:creationId xmlns:a16="http://schemas.microsoft.com/office/drawing/2014/main" id="{D98F30F1-E6D7-48A7-ABFD-5D9AF5D164E6}"/>
              </a:ext>
            </a:extLst>
          </p:cNvPr>
          <p:cNvPicPr>
            <a:picLocks noChangeAspect="1"/>
          </p:cNvPicPr>
          <p:nvPr userDrawn="1"/>
        </p:nvPicPr>
        <p:blipFill>
          <a:blip r:embed="rId10"/>
          <a:srcRect/>
          <a:stretch/>
        </p:blipFill>
        <p:spPr>
          <a:xfrm>
            <a:off x="628650" y="5853560"/>
            <a:ext cx="746066" cy="6551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3"/>
            <a:ext cx="3886200" cy="1825573"/>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825627"/>
            <a:ext cx="3886200" cy="1825573"/>
          </a:xfrm>
        </p:spPr>
        <p:txBody>
          <a:bodyPr/>
          <a:lstStyle>
            <a:lvl1pPr marL="0" indent="0">
              <a:buNone/>
              <a:defRPr sz="1200" i="1"/>
            </a:lvl1pPr>
          </a:lstStyle>
          <a:p>
            <a:pPr lvl="0"/>
            <a:r>
              <a:rPr lang="en-US" dirty="0"/>
              <a:t>Insert Object</a:t>
            </a:r>
          </a:p>
        </p:txBody>
      </p:sp>
      <p:sp>
        <p:nvSpPr>
          <p:cNvPr id="3" name="Slide Number Placeholder 2"/>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7"/>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9"/>
            <a:ext cx="3886200" cy="3802265"/>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4629150" y="2837469"/>
            <a:ext cx="3886200" cy="2780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7"/>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5"/>
            <a:ext cx="3886200" cy="1811281"/>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7"/>
            <a:ext cx="3886200" cy="1833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847707"/>
            <a:ext cx="3886200" cy="1811281"/>
          </a:xfrm>
        </p:spPr>
        <p:txBody>
          <a:bodyPr/>
          <a:lstStyle>
            <a:lvl1pPr marL="0" indent="0">
              <a:buNone/>
              <a:defRPr sz="1200" i="1"/>
            </a:lvl1pPr>
          </a:lstStyle>
          <a:p>
            <a:pPr lvl="0"/>
            <a:r>
              <a:rPr lang="en-US" dirty="0"/>
              <a:t>Insert Object</a:t>
            </a:r>
          </a:p>
        </p:txBody>
      </p:sp>
      <p:sp>
        <p:nvSpPr>
          <p:cNvPr id="16" name="Content Placeholder 3"/>
          <p:cNvSpPr>
            <a:spLocks noGrp="1"/>
          </p:cNvSpPr>
          <p:nvPr>
            <p:ph sz="half" idx="15" hasCustomPrompt="1"/>
          </p:nvPr>
        </p:nvSpPr>
        <p:spPr>
          <a:xfrm>
            <a:off x="628650" y="3807095"/>
            <a:ext cx="3886200" cy="1811281"/>
          </a:xfrm>
        </p:spPr>
        <p:txBody>
          <a:bodyPr/>
          <a:lstStyle>
            <a:lvl1pPr marL="0" indent="0">
              <a:buNone/>
              <a:defRPr sz="1200" i="1"/>
            </a:lvl1pPr>
          </a:lstStyle>
          <a:p>
            <a:pPr lvl="0"/>
            <a:r>
              <a:rPr lang="en-US" dirty="0"/>
              <a:t>Insert Object</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1" y="1825625"/>
            <a:ext cx="3019523"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6" y="1825625"/>
            <a:ext cx="4725775" cy="3792538"/>
          </a:xfrm>
        </p:spPr>
        <p:txBody>
          <a:bodyPr>
            <a:normAutofit/>
          </a:bodyPr>
          <a:lstStyle>
            <a:lvl1pPr marL="0" indent="0">
              <a:buNone/>
              <a:defRPr sz="1200" i="1"/>
            </a:lvl1pPr>
          </a:lstStyle>
          <a:p>
            <a:pPr lvl="0"/>
            <a:r>
              <a:rPr lang="en-US" dirty="0"/>
              <a:t>Insert Object</a:t>
            </a:r>
          </a:p>
        </p:txBody>
      </p:sp>
      <p:sp>
        <p:nvSpPr>
          <p:cNvPr id="10" name="Slide Number Placeholder 9"/>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88818"/>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7"/>
            <a:ext cx="3886200" cy="2963191"/>
          </a:xfrm>
        </p:spPr>
        <p:txBody>
          <a:bodyPr>
            <a:normAutofit/>
          </a:bodyPr>
          <a:lstStyle>
            <a:lvl1pPr marL="0" indent="0">
              <a:buNone/>
              <a:defRPr sz="1200" i="1" baseline="0"/>
            </a:lvl1pPr>
          </a:lstStyle>
          <a:p>
            <a:r>
              <a:rPr lang="en-US" dirty="0"/>
              <a:t>Insert Photo</a:t>
            </a:r>
          </a:p>
        </p:txBody>
      </p:sp>
      <p:sp>
        <p:nvSpPr>
          <p:cNvPr id="4" name="Slide Number Placeholder 3"/>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7"/>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3"/>
            <a:ext cx="3886200" cy="1611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6"/>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8313" y="6159500"/>
            <a:ext cx="9144000" cy="6985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9" name="Picture 18">
            <a:extLst>
              <a:ext uri="{FF2B5EF4-FFF2-40B4-BE49-F238E27FC236}">
                <a16:creationId xmlns:a16="http://schemas.microsoft.com/office/drawing/2014/main" id="{8C7B3F3F-2431-40C0-BE14-99863075C7D8}"/>
              </a:ext>
            </a:extLst>
          </p:cNvPr>
          <p:cNvPicPr>
            <a:picLocks noChangeAspect="1"/>
          </p:cNvPicPr>
          <p:nvPr userDrawn="1"/>
        </p:nvPicPr>
        <p:blipFill>
          <a:blip r:embed="rId10"/>
          <a:srcRect/>
          <a:stretch/>
        </p:blipFill>
        <p:spPr>
          <a:xfrm>
            <a:off x="628650" y="5853560"/>
            <a:ext cx="746066" cy="65519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6"/>
            <a:ext cx="4970872" cy="288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13403"/>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3" y="1825624"/>
            <a:ext cx="2802707" cy="3792539"/>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F47-5687-4D0A-AEE2-69CE6EFF9DE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F92E7AD-13A5-4AE5-9202-1BC73C912FC8}"/>
              </a:ext>
            </a:extLst>
          </p:cNvPr>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343348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1821" y="5797549"/>
            <a:ext cx="1208500" cy="674511"/>
          </a:xfrm>
          <a:prstGeom prst="rect">
            <a:avLst/>
          </a:prstGeom>
        </p:spPr>
      </p:pic>
      <p:sp>
        <p:nvSpPr>
          <p:cNvPr id="4" name="Title 3">
            <a:extLst>
              <a:ext uri="{FF2B5EF4-FFF2-40B4-BE49-F238E27FC236}">
                <a16:creationId xmlns:a16="http://schemas.microsoft.com/office/drawing/2014/main" id="{5F15D6A7-20E3-476C-AA16-3D404FB1A7EA}"/>
              </a:ext>
            </a:extLst>
          </p:cNvPr>
          <p:cNvSpPr>
            <a:spLocks noGrp="1"/>
          </p:cNvSpPr>
          <p:nvPr>
            <p:ph type="title"/>
          </p:nvPr>
        </p:nvSpPr>
        <p:spPr/>
        <p:txBody>
          <a:bodyPr/>
          <a:lstStyle/>
          <a:p>
            <a:r>
              <a:rPr lang="en-US"/>
              <a:t>Click to edit Master title style</a:t>
            </a:r>
          </a:p>
        </p:txBody>
      </p:sp>
      <p:pic>
        <p:nvPicPr>
          <p:cNvPr id="23" name="Picture 22">
            <a:extLst>
              <a:ext uri="{FF2B5EF4-FFF2-40B4-BE49-F238E27FC236}">
                <a16:creationId xmlns:a16="http://schemas.microsoft.com/office/drawing/2014/main" id="{2E48903F-E997-47FC-9023-11A5377277BA}"/>
              </a:ext>
            </a:extLst>
          </p:cNvPr>
          <p:cNvPicPr>
            <a:picLocks noChangeAspect="1"/>
          </p:cNvPicPr>
          <p:nvPr userDrawn="1"/>
        </p:nvPicPr>
        <p:blipFill>
          <a:blip r:embed="rId10"/>
          <a:srcRect/>
          <a:stretch/>
        </p:blipFill>
        <p:spPr>
          <a:xfrm>
            <a:off x="628650" y="5853560"/>
            <a:ext cx="746066" cy="655190"/>
          </a:xfrm>
          <a:prstGeom prst="rect">
            <a:avLst/>
          </a:prstGeom>
        </p:spPr>
      </p:pic>
    </p:spTree>
    <p:extLst>
      <p:ext uri="{BB962C8B-B14F-4D97-AF65-F5344CB8AC3E}">
        <p14:creationId xmlns:p14="http://schemas.microsoft.com/office/powerpoint/2010/main" val="114160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3"/>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4"/>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7"/>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1821" y="5797549"/>
            <a:ext cx="1208500" cy="674511"/>
          </a:xfrm>
          <a:prstGeom prst="rect">
            <a:avLst/>
          </a:prstGeom>
        </p:spPr>
      </p:pic>
      <p:pic>
        <p:nvPicPr>
          <p:cNvPr id="19" name="Picture 18">
            <a:extLst>
              <a:ext uri="{FF2B5EF4-FFF2-40B4-BE49-F238E27FC236}">
                <a16:creationId xmlns:a16="http://schemas.microsoft.com/office/drawing/2014/main" id="{4D52AFEE-78B7-4E14-8968-7908A0B29B89}"/>
              </a:ext>
            </a:extLst>
          </p:cNvPr>
          <p:cNvPicPr>
            <a:picLocks noChangeAspect="1"/>
          </p:cNvPicPr>
          <p:nvPr userDrawn="1"/>
        </p:nvPicPr>
        <p:blipFill>
          <a:blip r:embed="rId10"/>
          <a:srcRect/>
          <a:stretch/>
        </p:blipFill>
        <p:spPr>
          <a:xfrm>
            <a:off x="628650" y="5853560"/>
            <a:ext cx="746066" cy="655190"/>
          </a:xfrm>
          <a:prstGeom prst="rect">
            <a:avLst/>
          </a:prstGeom>
        </p:spPr>
      </p:pic>
    </p:spTree>
    <p:extLst>
      <p:ext uri="{BB962C8B-B14F-4D97-AF65-F5344CB8AC3E}">
        <p14:creationId xmlns:p14="http://schemas.microsoft.com/office/powerpoint/2010/main" val="1899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6" name="Picture 15">
            <a:extLst>
              <a:ext uri="{FF2B5EF4-FFF2-40B4-BE49-F238E27FC236}">
                <a16:creationId xmlns:a16="http://schemas.microsoft.com/office/drawing/2014/main" id="{E97E5456-48E2-4C18-A2E3-8D6DD24DD4A3}"/>
              </a:ext>
            </a:extLst>
          </p:cNvPr>
          <p:cNvPicPr>
            <a:picLocks noChangeAspect="1"/>
          </p:cNvPicPr>
          <p:nvPr userDrawn="1"/>
        </p:nvPicPr>
        <p:blipFill>
          <a:blip r:embed="rId5"/>
          <a:srcRect/>
          <a:stretch/>
        </p:blipFill>
        <p:spPr>
          <a:xfrm>
            <a:off x="628650" y="5853560"/>
            <a:ext cx="746066" cy="655190"/>
          </a:xfrm>
          <a:prstGeom prst="rect">
            <a:avLst/>
          </a:prstGeom>
        </p:spPr>
      </p:pic>
    </p:spTree>
    <p:extLst>
      <p:ext uri="{BB962C8B-B14F-4D97-AF65-F5344CB8AC3E}">
        <p14:creationId xmlns:p14="http://schemas.microsoft.com/office/powerpoint/2010/main" val="42384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a:t>Presentation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7771" t="7771"/>
          <a:stretch/>
        </p:blipFill>
        <p:spPr>
          <a:xfrm>
            <a:off x="-2793" y="-3048"/>
            <a:ext cx="3263645" cy="3328681"/>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83935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19821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5"/>
            <a:ext cx="78867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1106199"/>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9"/>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0" name="Picture 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5" name="Picture 4">
            <a:extLst>
              <a:ext uri="{FF2B5EF4-FFF2-40B4-BE49-F238E27FC236}">
                <a16:creationId xmlns:a16="http://schemas.microsoft.com/office/drawing/2014/main" id="{C15FA0E6-81B1-4763-8C92-FB6B77739D0E}"/>
              </a:ext>
            </a:extLst>
          </p:cNvPr>
          <p:cNvPicPr>
            <a:picLocks noChangeAspect="1"/>
          </p:cNvPicPr>
          <p:nvPr/>
        </p:nvPicPr>
        <p:blipFill>
          <a:blip r:embed="rId25"/>
          <a:srcRect/>
          <a:stretch/>
        </p:blipFill>
        <p:spPr>
          <a:xfrm>
            <a:off x="628650" y="5853560"/>
            <a:ext cx="746066" cy="655190"/>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 id="2147483687" r:id="rId21"/>
  </p:sldLayoutIdLst>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ieeeusa.org/wp-content/uploads/2020/01/ElectricTransmission0120.pdf" TargetMode="External"/><Relationship Id="rId2" Type="http://schemas.openxmlformats.org/officeDocument/2006/relationships/hyperlink" Target="https://ieeeusa.org/wp-content/uploads/2019/11/NEPR1119.pdf"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ieeeusa.org/wp-content/uploads/2020/08/NuclearPlants0720.pdf" TargetMode="External"/><Relationship Id="rId2" Type="http://schemas.openxmlformats.org/officeDocument/2006/relationships/hyperlink" Target="https://www.energy.gov/energy-storage-grand-challenge/energy-storage-grand-challenge"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ph type="ctrTitle"/>
          </p:nvPr>
        </p:nvSpPr>
        <p:spPr>
          <a:xfrm>
            <a:off x="685800" y="3221373"/>
            <a:ext cx="7772400" cy="998290"/>
          </a:xfrm>
        </p:spPr>
        <p:txBody>
          <a:bodyPr>
            <a:noAutofit/>
          </a:bodyPr>
          <a:lstStyle/>
          <a:p>
            <a:r>
              <a:rPr lang="en-US" sz="3600" dirty="0"/>
              <a:t>IEEE Systems Council</a:t>
            </a:r>
            <a:br>
              <a:rPr lang="en-US" sz="3600" dirty="0"/>
            </a:br>
            <a:r>
              <a:rPr lang="en-US" sz="3200" dirty="0"/>
              <a:t>IEEE USA EPC &amp; PELS</a:t>
            </a:r>
            <a:endParaRPr lang="en-US" sz="3600" dirty="0"/>
          </a:p>
        </p:txBody>
      </p:sp>
      <p:sp>
        <p:nvSpPr>
          <p:cNvPr id="3" name="Subtitle 2">
            <a:extLst>
              <a:ext uri="{FF2B5EF4-FFF2-40B4-BE49-F238E27FC236}">
                <a16:creationId xmlns:a16="http://schemas.microsoft.com/office/drawing/2014/main" id="{7E1FB642-C925-470D-A2D9-02A0B8114332}"/>
              </a:ext>
            </a:extLst>
          </p:cNvPr>
          <p:cNvSpPr>
            <a:spLocks noGrp="1"/>
          </p:cNvSpPr>
          <p:nvPr>
            <p:ph type="subTitle" idx="1"/>
          </p:nvPr>
        </p:nvSpPr>
        <p:spPr>
          <a:xfrm>
            <a:off x="685800" y="4426915"/>
            <a:ext cx="7772400" cy="1453768"/>
          </a:xfrm>
        </p:spPr>
        <p:txBody>
          <a:bodyPr>
            <a:normAutofit fontScale="85000" lnSpcReduction="20000"/>
          </a:bodyPr>
          <a:lstStyle/>
          <a:p>
            <a:r>
              <a:rPr lang="en-US" dirty="0"/>
              <a:t>Ernie Parker</a:t>
            </a:r>
          </a:p>
          <a:p>
            <a:endParaRPr lang="en-US" sz="1300" dirty="0"/>
          </a:p>
          <a:p>
            <a:r>
              <a:rPr lang="en-US"/>
              <a:t>Aug 28, </a:t>
            </a:r>
            <a:r>
              <a:rPr lang="en-US" dirty="0"/>
              <a:t>2020</a:t>
            </a:r>
          </a:p>
          <a:p>
            <a:r>
              <a:rPr lang="en-US" dirty="0"/>
              <a:t>Systems Council </a:t>
            </a:r>
            <a:r>
              <a:rPr lang="en-US" dirty="0" err="1"/>
              <a:t>AdCom</a:t>
            </a:r>
            <a:r>
              <a:rPr lang="en-US" dirty="0"/>
              <a:t> Meeting – Fall 2020 - Online</a:t>
            </a:r>
          </a:p>
        </p:txBody>
      </p:sp>
      <p:sp>
        <p:nvSpPr>
          <p:cNvPr id="4" name="Slide Number Placeholder 3">
            <a:extLst>
              <a:ext uri="{FF2B5EF4-FFF2-40B4-BE49-F238E27FC236}">
                <a16:creationId xmlns:a16="http://schemas.microsoft.com/office/drawing/2014/main" id="{6C164347-7EB9-4FB8-B116-8BBBB3E66A49}"/>
              </a:ext>
            </a:extLst>
          </p:cNvPr>
          <p:cNvSpPr>
            <a:spLocks noGrp="1"/>
          </p:cNvSpPr>
          <p:nvPr>
            <p:ph type="sldNum" sz="quarter" idx="4294967295"/>
          </p:nvPr>
        </p:nvSpPr>
        <p:spPr>
          <a:xfrm>
            <a:off x="385321" y="6205394"/>
            <a:ext cx="486659" cy="365125"/>
          </a:xfrm>
          <a:prstGeom prst="rect">
            <a:avLst/>
          </a:prstGeom>
        </p:spPr>
        <p:txBody>
          <a:bodyPr/>
          <a:lstStyle/>
          <a:p>
            <a:fld id="{3DD97BEB-BAEF-0344-9D5C-EC73E478698A}" type="slidenum">
              <a:rPr lang="en-US" smtClean="0"/>
              <a:pPr/>
              <a:t>1</a:t>
            </a:fld>
            <a:endParaRPr lang="en-US"/>
          </a:p>
        </p:txBody>
      </p:sp>
    </p:spTree>
    <p:extLst>
      <p:ext uri="{BB962C8B-B14F-4D97-AF65-F5344CB8AC3E}">
        <p14:creationId xmlns:p14="http://schemas.microsoft.com/office/powerpoint/2010/main" val="216338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dirty="0"/>
              <a:t>Liaison to IEEE EPC</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normAutofit fontScale="85000" lnSpcReduction="10000"/>
          </a:bodyPr>
          <a:lstStyle/>
          <a:p>
            <a:r>
              <a:rPr lang="en-US" sz="1800" b="1" dirty="0"/>
              <a:t>IEEE</a:t>
            </a:r>
            <a:r>
              <a:rPr lang="en-US" sz="1800" dirty="0"/>
              <a:t>-USA created the Energy Policy Committee (</a:t>
            </a:r>
            <a:r>
              <a:rPr lang="en-US" sz="1800" b="1" dirty="0"/>
              <a:t>EPC</a:t>
            </a:r>
            <a:r>
              <a:rPr lang="en-US" sz="1800" dirty="0"/>
              <a:t>) to assist in the resolution of energy problems in the United States through the provision of rational, sound, technical, and professional counsel based upon the best resources available from the </a:t>
            </a:r>
            <a:r>
              <a:rPr lang="en-US" sz="1800" b="1" dirty="0"/>
              <a:t>IEEE</a:t>
            </a:r>
          </a:p>
          <a:p>
            <a:r>
              <a:rPr lang="en-US" sz="1800" b="1" dirty="0"/>
              <a:t>Jan 14 EPC Mtg: </a:t>
            </a:r>
          </a:p>
          <a:p>
            <a:pPr lvl="1"/>
            <a:r>
              <a:rPr lang="en-US" sz="1600" dirty="0"/>
              <a:t>National Energy Policy Recommendation position paper submitted to and approved by IEEE Govt Relations &amp; Global Public Policy Committee </a:t>
            </a:r>
            <a:r>
              <a:rPr lang="en-US" sz="1300" dirty="0">
                <a:hlinkClick r:id="rId2"/>
              </a:rPr>
              <a:t>https://ieeeusa.org/wp-content/uploads/2019/11/NEPR1119.pdf</a:t>
            </a:r>
            <a:endParaRPr lang="en-US" sz="1300" dirty="0"/>
          </a:p>
          <a:p>
            <a:pPr lvl="1"/>
            <a:r>
              <a:rPr lang="en-US" sz="1600" dirty="0"/>
              <a:t>Transmission Position Statement approved by GRC; submitted to GPPC </a:t>
            </a:r>
            <a:r>
              <a:rPr lang="en-US" sz="1300" dirty="0">
                <a:hlinkClick r:id="rId3"/>
              </a:rPr>
              <a:t>https://ieeeusa.org/wp-content/uploads/2020/01/ElectricTransmission0120.pdf</a:t>
            </a:r>
            <a:endParaRPr lang="en-US" sz="1300" dirty="0"/>
          </a:p>
          <a:p>
            <a:pPr lvl="1"/>
            <a:r>
              <a:rPr lang="en-US" sz="1600" dirty="0"/>
              <a:t>Docs in process, 1) Greening the Electric Power Supply, 2) Grid WP, 3) Transforming Transportation WP, 4) Technology Evolution &amp; Mkt Reform WP, and 5) Nuclear Power Plants Position Statement</a:t>
            </a:r>
          </a:p>
          <a:p>
            <a:pPr lvl="1"/>
            <a:r>
              <a:rPr lang="en-US" sz="1600" dirty="0"/>
              <a:t>Discussion on Congressional Visits Day (March 24-25) and other lobbying activities; 5 IEEE registered lobbyist; strive to maintain nonpartisan position</a:t>
            </a:r>
          </a:p>
          <a:p>
            <a:r>
              <a:rPr lang="en-US" sz="1800" b="1" dirty="0"/>
              <a:t>March 4 EPC Mtg</a:t>
            </a:r>
          </a:p>
          <a:p>
            <a:pPr lvl="1"/>
            <a:r>
              <a:rPr lang="en-US" sz="1600" dirty="0"/>
              <a:t>Congressional Visit Day planned for March 24-25 cancelled due to COVID</a:t>
            </a:r>
          </a:p>
          <a:p>
            <a:pPr lvl="1"/>
            <a:r>
              <a:rPr lang="en-US" sz="1600" dirty="0"/>
              <a:t>Update on Docs in process - Technology Evolution &amp; Mkt Reform WP approved by EPC and forwarded to GRC, Nuclear Power Plants Position Statement approved by GRC – to be posted on EPC web site following any subsequent approvals</a:t>
            </a:r>
          </a:p>
          <a:p>
            <a:r>
              <a:rPr lang="en-US" sz="1800" dirty="0"/>
              <a:t>Remaining 2020 meetings Mar 4, May 6, June3, July 14, Aug 14, Sept 15, Nov 17</a:t>
            </a:r>
          </a:p>
          <a:p>
            <a:pPr lvl="1"/>
            <a:r>
              <a:rPr lang="en-US" sz="1600" dirty="0"/>
              <a:t>March mtg focused on Electric Market Reform WP</a:t>
            </a:r>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2</a:t>
            </a:fld>
            <a:endParaRPr lang="en-US"/>
          </a:p>
        </p:txBody>
      </p:sp>
    </p:spTree>
    <p:extLst>
      <p:ext uri="{BB962C8B-B14F-4D97-AF65-F5344CB8AC3E}">
        <p14:creationId xmlns:p14="http://schemas.microsoft.com/office/powerpoint/2010/main" val="317368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dirty="0"/>
              <a:t>Liaison to IEEE EPC</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normAutofit lnSpcReduction="10000"/>
          </a:bodyPr>
          <a:lstStyle/>
          <a:p>
            <a:r>
              <a:rPr lang="en-US" sz="1800" b="1" dirty="0"/>
              <a:t>May 6 EPC Mtg: </a:t>
            </a:r>
          </a:p>
          <a:p>
            <a:pPr lvl="1"/>
            <a:r>
              <a:rPr lang="en-US" sz="1400" dirty="0"/>
              <a:t>Update provided on Legislation, Agencies, and Regulations: Most staffers working from home but several activities remain underway including American Energy Innovation Act, </a:t>
            </a:r>
            <a:r>
              <a:rPr lang="en-US" sz="1400" dirty="0" err="1"/>
              <a:t>Reauthorizaton</a:t>
            </a:r>
            <a:r>
              <a:rPr lang="en-US" sz="1400" dirty="0"/>
              <a:t> Bill, and Senate Energy Bill.  Stimulus packages being considered, incl. Utility and Energy Sector.  Executive Order on Securing the United States Bulk Power System issued by Pres. Trump</a:t>
            </a:r>
          </a:p>
          <a:p>
            <a:pPr lvl="1"/>
            <a:r>
              <a:rPr lang="en-US" sz="1400" dirty="0"/>
              <a:t>Docs in process: Transforming Transportation WP returned to EPC to remove remaining policy statements &amp; correct some references</a:t>
            </a:r>
          </a:p>
          <a:p>
            <a:pPr lvl="1"/>
            <a:r>
              <a:rPr lang="en-US" sz="1400" dirty="0"/>
              <a:t>DoE launch of the Energy Storage Grand Challenge in 4 US cities postponed due to COVID; going virtual mid May - </a:t>
            </a:r>
            <a:r>
              <a:rPr lang="en-US" sz="1200" u="sng" dirty="0">
                <a:hlinkClick r:id="rId2"/>
              </a:rPr>
              <a:t>https://www.energy.gov/energy-storage-grand-challenge/energy-storage-grand-challenge</a:t>
            </a:r>
            <a:endParaRPr lang="en-US" sz="1050" dirty="0"/>
          </a:p>
          <a:p>
            <a:r>
              <a:rPr lang="en-US" sz="1800" b="1" dirty="0"/>
              <a:t>Jun 3 EPC Mtg: </a:t>
            </a:r>
          </a:p>
          <a:p>
            <a:pPr lvl="1"/>
            <a:r>
              <a:rPr lang="en-US" sz="1400" dirty="0"/>
              <a:t>No significant change in Docs status – several still progressing</a:t>
            </a:r>
          </a:p>
          <a:p>
            <a:pPr lvl="1"/>
            <a:r>
              <a:rPr lang="en-US" sz="1400" dirty="0"/>
              <a:t>Very little going on with Congress &amp; Senate that is not directly related to COVID or public unrest</a:t>
            </a:r>
          </a:p>
          <a:p>
            <a:r>
              <a:rPr lang="en-US" sz="1800" b="1" dirty="0"/>
              <a:t>Jul 14 EPC Mtg: </a:t>
            </a:r>
          </a:p>
          <a:p>
            <a:pPr lvl="1"/>
            <a:r>
              <a:rPr lang="en-US" sz="1400" dirty="0"/>
              <a:t>Docs in process: Grid WP completed and approved by EPC – forwarded to GRC for approval, Technology Evolution and Energy Market Reform WP approved by GRC and with IEEE USA Board for approval, Nuclear Power Plants Position Statement with IEEE USA Board for approval- approved in July </a:t>
            </a:r>
            <a:r>
              <a:rPr lang="en-US" sz="1100" dirty="0">
                <a:hlinkClick r:id="rId3"/>
              </a:rPr>
              <a:t>https://ieeeusa.org/wp-content/uploads/2020/08/NuclearPlants0720.pdf</a:t>
            </a:r>
            <a:endParaRPr lang="en-US" sz="1100" dirty="0"/>
          </a:p>
          <a:p>
            <a:r>
              <a:rPr lang="en-US" sz="1800" dirty="0"/>
              <a:t>Remaining 2020 meetings Aug 14, Sept 16, Oct 14, Nov 18, Dec 9</a:t>
            </a:r>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3</a:t>
            </a:fld>
            <a:endParaRPr lang="en-US"/>
          </a:p>
        </p:txBody>
      </p:sp>
    </p:spTree>
    <p:extLst>
      <p:ext uri="{BB962C8B-B14F-4D97-AF65-F5344CB8AC3E}">
        <p14:creationId xmlns:p14="http://schemas.microsoft.com/office/powerpoint/2010/main" val="27777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a:xfrm>
            <a:off x="628650" y="755347"/>
            <a:ext cx="7886700" cy="553336"/>
          </a:xfrm>
        </p:spPr>
        <p:txBody>
          <a:bodyPr/>
          <a:lstStyle/>
          <a:p>
            <a:r>
              <a:rPr lang="en-US" dirty="0"/>
              <a:t>PELS Mission and Field of Interest </a:t>
            </a:r>
            <a:br>
              <a:rPr lang="en-US" dirty="0"/>
            </a:br>
            <a:r>
              <a:rPr lang="en-US" sz="2400" i="1" dirty="0"/>
              <a:t>– no change from April report on next 3 slides</a:t>
            </a:r>
            <a:endParaRPr lang="en-US" i="1" dirty="0"/>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lstStyle/>
          <a:p>
            <a:r>
              <a:rPr lang="en-US" dirty="0"/>
              <a:t>Mission:</a:t>
            </a:r>
          </a:p>
          <a:p>
            <a:pPr lvl="1"/>
            <a:r>
              <a:rPr lang="en-US" dirty="0"/>
              <a:t>scientific, literary, and educational in character</a:t>
            </a:r>
          </a:p>
          <a:p>
            <a:pPr lvl="1"/>
            <a:r>
              <a:rPr lang="en-US" dirty="0"/>
              <a:t>advance the theory and practice of electrical and electronics engineering</a:t>
            </a:r>
          </a:p>
          <a:p>
            <a:pPr lvl="1"/>
            <a:r>
              <a:rPr lang="en-US" dirty="0"/>
              <a:t>promote a high level of technical excellence among its members</a:t>
            </a:r>
          </a:p>
          <a:p>
            <a:pPr lvl="1"/>
            <a:r>
              <a:rPr lang="en-US" dirty="0"/>
              <a:t>aid in promoting close cooperation and exchange of technical information among its members</a:t>
            </a:r>
          </a:p>
          <a:p>
            <a:pPr lvl="2"/>
            <a:r>
              <a:rPr lang="en-US" dirty="0"/>
              <a:t>hold meetings for the presentation of papers and their discussion</a:t>
            </a:r>
          </a:p>
          <a:p>
            <a:pPr lvl="2"/>
            <a:r>
              <a:rPr lang="en-US" dirty="0"/>
              <a:t>sponsor periodicals and special publications</a:t>
            </a:r>
          </a:p>
          <a:p>
            <a:pPr lvl="2"/>
            <a:r>
              <a:rPr lang="en-US" dirty="0"/>
              <a:t>through its committees shall study and provide the needs of its members and affiliates</a:t>
            </a:r>
          </a:p>
          <a:p>
            <a:r>
              <a:rPr lang="en-US" dirty="0"/>
              <a:t>The field of interest of the Society shall be the development and application of power electronic systems and technologies</a:t>
            </a:r>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4</a:t>
            </a:fld>
            <a:endParaRPr lang="en-US"/>
          </a:p>
        </p:txBody>
      </p:sp>
    </p:spTree>
    <p:extLst>
      <p:ext uri="{BB962C8B-B14F-4D97-AF65-F5344CB8AC3E}">
        <p14:creationId xmlns:p14="http://schemas.microsoft.com/office/powerpoint/2010/main" val="192466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dirty="0"/>
              <a:t>Main Activities</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557349" y="1308683"/>
            <a:ext cx="8072845" cy="4460292"/>
          </a:xfrm>
        </p:spPr>
        <p:txBody>
          <a:bodyPr>
            <a:normAutofit lnSpcReduction="10000"/>
          </a:bodyPr>
          <a:lstStyle/>
          <a:p>
            <a:r>
              <a:rPr lang="en-US" b="1" dirty="0"/>
              <a:t>Membership -</a:t>
            </a:r>
            <a:r>
              <a:rPr lang="en-US" dirty="0"/>
              <a:t> Steady growth avg &gt; 5% since 2015; PELS passed 10000 members in 2019 and now in top 10 in IEEE</a:t>
            </a:r>
          </a:p>
          <a:p>
            <a:r>
              <a:rPr lang="en-US" b="1" dirty="0"/>
              <a:t>Key Initiatives - </a:t>
            </a:r>
            <a:r>
              <a:rPr lang="en-US" dirty="0"/>
              <a:t>Empower a Billion Lives (EBL); global competition fostering innovation to develop solutions to electricity access</a:t>
            </a:r>
          </a:p>
          <a:p>
            <a:r>
              <a:rPr lang="en-US" b="1" dirty="0"/>
              <a:t>Products</a:t>
            </a:r>
          </a:p>
          <a:p>
            <a:pPr lvl="1"/>
            <a:r>
              <a:rPr lang="en-US" dirty="0"/>
              <a:t> PELS launched Open Access GOLD journal in 2019</a:t>
            </a:r>
          </a:p>
          <a:p>
            <a:pPr lvl="1"/>
            <a:r>
              <a:rPr lang="en-US" dirty="0"/>
              <a:t>Transactions on Power Electronics continues strong - impact factor is 7.224</a:t>
            </a:r>
          </a:p>
          <a:p>
            <a:r>
              <a:rPr lang="en-US" b="1" dirty="0"/>
              <a:t>Conferences</a:t>
            </a:r>
          </a:p>
          <a:p>
            <a:pPr lvl="1"/>
            <a:r>
              <a:rPr lang="en-US" dirty="0"/>
              <a:t>29 financially sponsored/co-sponsored, 17 technically co-sponsored in 2019 generated &gt; $4M revenue</a:t>
            </a:r>
          </a:p>
          <a:p>
            <a:pPr lvl="1"/>
            <a:r>
              <a:rPr lang="en-US" dirty="0"/>
              <a:t>APEC 2020 scheduled Mar 15-19 among 1</a:t>
            </a:r>
            <a:r>
              <a:rPr lang="en-US" baseline="30000" dirty="0"/>
              <a:t>st</a:t>
            </a:r>
            <a:r>
              <a:rPr lang="en-US" dirty="0"/>
              <a:t> forced to cancel due to COVID-19</a:t>
            </a:r>
          </a:p>
          <a:p>
            <a:r>
              <a:rPr lang="en-US" b="1" dirty="0"/>
              <a:t>Operations – </a:t>
            </a:r>
            <a:r>
              <a:rPr lang="en-US" dirty="0"/>
              <a:t>Restructured technical committees; see next slide for TCs best aligned to Systems Council</a:t>
            </a:r>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5</a:t>
            </a:fld>
            <a:endParaRPr lang="en-US"/>
          </a:p>
        </p:txBody>
      </p:sp>
      <p:sp>
        <p:nvSpPr>
          <p:cNvPr id="5" name="TextBox 4">
            <a:extLst>
              <a:ext uri="{FF2B5EF4-FFF2-40B4-BE49-F238E27FC236}">
                <a16:creationId xmlns:a16="http://schemas.microsoft.com/office/drawing/2014/main" id="{C3824DA3-5FA5-4B9E-9293-0773F42BC5F8}"/>
              </a:ext>
            </a:extLst>
          </p:cNvPr>
          <p:cNvSpPr txBox="1"/>
          <p:nvPr/>
        </p:nvSpPr>
        <p:spPr>
          <a:xfrm>
            <a:off x="1750423" y="5768975"/>
            <a:ext cx="5643154" cy="646331"/>
          </a:xfrm>
          <a:prstGeom prst="rect">
            <a:avLst/>
          </a:prstGeom>
          <a:solidFill>
            <a:srgbClr val="0070C0"/>
          </a:solidFill>
          <a:ln w="12700">
            <a:solidFill>
              <a:srgbClr val="0070C0"/>
            </a:solidFill>
          </a:ln>
        </p:spPr>
        <p:txBody>
          <a:bodyPr wrap="square" rtlCol="0">
            <a:spAutoFit/>
          </a:bodyPr>
          <a:lstStyle/>
          <a:p>
            <a:pPr algn="ctr"/>
            <a:r>
              <a:rPr lang="en-US" dirty="0">
                <a:solidFill>
                  <a:schemeClr val="bg1"/>
                </a:solidFill>
              </a:rPr>
              <a:t>PELS is doing well financially (+$500k in 2019)– thanks to conferences and paper downloads </a:t>
            </a:r>
          </a:p>
        </p:txBody>
      </p:sp>
    </p:spTree>
    <p:extLst>
      <p:ext uri="{BB962C8B-B14F-4D97-AF65-F5344CB8AC3E}">
        <p14:creationId xmlns:p14="http://schemas.microsoft.com/office/powerpoint/2010/main" val="76777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dirty="0"/>
              <a:t>Projects &amp; Collaboration Opportunities</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lstStyle/>
          <a:p>
            <a:r>
              <a:rPr lang="en-US" dirty="0"/>
              <a:t>Opportunities for collaboration with Systems Council are mainly at the technical committee level; new TC structure:</a:t>
            </a:r>
          </a:p>
          <a:p>
            <a:pPr marL="457200" lvl="1" indent="0">
              <a:buNone/>
            </a:pPr>
            <a:r>
              <a:rPr lang="en-US" sz="1400" dirty="0"/>
              <a:t>TC1 : Power Components, Integration, Manufacturing and Reliability</a:t>
            </a:r>
            <a:endParaRPr lang="da-DK" sz="1400" dirty="0"/>
          </a:p>
          <a:p>
            <a:pPr marL="457200" lvl="1" indent="0">
              <a:buNone/>
            </a:pPr>
            <a:r>
              <a:rPr lang="en-US" sz="1400" dirty="0"/>
              <a:t>TC2 : Modelling and Control of Power Electronics</a:t>
            </a:r>
          </a:p>
          <a:p>
            <a:pPr marL="457200" lvl="1" indent="0">
              <a:buNone/>
            </a:pPr>
            <a:r>
              <a:rPr lang="en-US" sz="1400" dirty="0"/>
              <a:t>TC3 : Electrical Machines, Drives</a:t>
            </a:r>
          </a:p>
          <a:p>
            <a:pPr marL="457200" lvl="1" indent="0">
              <a:buNone/>
            </a:pPr>
            <a:r>
              <a:rPr lang="en-US" sz="1400" b="1" dirty="0"/>
              <a:t>TC4 : Electrical Transportation Systems</a:t>
            </a:r>
            <a:endParaRPr lang="da-DK" sz="1400" b="1" dirty="0"/>
          </a:p>
          <a:p>
            <a:pPr marL="457200" lvl="1" indent="0">
              <a:buNone/>
            </a:pPr>
            <a:r>
              <a:rPr lang="en-US" sz="1400" b="1" dirty="0"/>
              <a:t>TC5 : Distributed Power Generation</a:t>
            </a:r>
            <a:endParaRPr lang="da-DK" sz="1400" b="1" dirty="0"/>
          </a:p>
          <a:p>
            <a:pPr marL="457200" lvl="1" indent="0">
              <a:buNone/>
            </a:pPr>
            <a:r>
              <a:rPr lang="en-US" sz="1400" b="1" dirty="0"/>
              <a:t>TC6 : Emerging Power Electronic technologies (Bio, Pulsed Power, Energy Harvesting, others)</a:t>
            </a:r>
            <a:endParaRPr lang="da-DK" sz="1400" b="1" dirty="0"/>
          </a:p>
          <a:p>
            <a:pPr marL="457200" lvl="1" indent="0">
              <a:buNone/>
            </a:pPr>
            <a:r>
              <a:rPr lang="en-US" sz="1400" dirty="0"/>
              <a:t>TC7 : Power Supplies, Communication, Storage and Data-centers</a:t>
            </a:r>
            <a:endParaRPr lang="da-DK" sz="1400" dirty="0"/>
          </a:p>
          <a:p>
            <a:r>
              <a:rPr lang="en-US" dirty="0"/>
              <a:t>Provide PELS rep to BKCASE </a:t>
            </a:r>
            <a:r>
              <a:rPr lang="en-US" dirty="0" err="1"/>
              <a:t>AdHoc</a:t>
            </a:r>
            <a:r>
              <a:rPr lang="en-US" dirty="0"/>
              <a:t> Committee</a:t>
            </a:r>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6</a:t>
            </a:fld>
            <a:endParaRPr lang="en-US"/>
          </a:p>
        </p:txBody>
      </p:sp>
    </p:spTree>
    <p:extLst>
      <p:ext uri="{BB962C8B-B14F-4D97-AF65-F5344CB8AC3E}">
        <p14:creationId xmlns:p14="http://schemas.microsoft.com/office/powerpoint/2010/main" val="228049260"/>
      </p:ext>
    </p:extLst>
  </p:cSld>
  <p:clrMapOvr>
    <a:masterClrMapping/>
  </p:clrMapOvr>
</p:sld>
</file>

<file path=ppt/theme/theme1.xml><?xml version="1.0" encoding="utf-8"?>
<a:theme xmlns:a="http://schemas.openxmlformats.org/drawingml/2006/main" name="IEEE SC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EE SC Template" id="{A5B3FA8A-C4AC-46E0-B60A-A521DC20E911}" vid="{5233A342-BF21-46C2-B5B3-60409B8AB4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413323B838694FB31F72B28732729D" ma:contentTypeVersion="8" ma:contentTypeDescription="Create a new document." ma:contentTypeScope="" ma:versionID="9523db19353e5c644a3d64a24c18149a">
  <xsd:schema xmlns:xsd="http://www.w3.org/2001/XMLSchema" xmlns:xs="http://www.w3.org/2001/XMLSchema" xmlns:p="http://schemas.microsoft.com/office/2006/metadata/properties" xmlns:ns3="7685b774-8ebc-4220-822c-924d37c3424e" targetNamespace="http://schemas.microsoft.com/office/2006/metadata/properties" ma:root="true" ma:fieldsID="bf1afcdd74413988c78f596747d3b292" ns3:_="">
    <xsd:import namespace="7685b774-8ebc-4220-822c-924d37c342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5b774-8ebc-4220-822c-924d37c34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11BDD1-DF93-4D7A-B617-5133FDF1E63C}">
  <ds:schemaRefs>
    <ds:schemaRef ds:uri="7685b774-8ebc-4220-822c-924d37c3424e"/>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3C0EE2E-E907-4B53-BE69-04F4CB00B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5b774-8ebc-4220-822c-924d37c342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A1F9E0-7160-4583-AD24-DD375F7097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IEEE Sensors Council Template</Template>
  <TotalTime>3032</TotalTime>
  <Words>842</Words>
  <Application>Microsoft Office PowerPoint</Application>
  <PresentationFormat>On-screen Show (4:3)</PresentationFormat>
  <Paragraphs>65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LucidaGrande</vt:lpstr>
      <vt:lpstr>Arial</vt:lpstr>
      <vt:lpstr>Calibri</vt:lpstr>
      <vt:lpstr>Courier New</vt:lpstr>
      <vt:lpstr>Wingdings</vt:lpstr>
      <vt:lpstr>IEEE SC Template</vt:lpstr>
      <vt:lpstr>IEEE Systems Council IEEE USA EPC &amp; PELS</vt:lpstr>
      <vt:lpstr>Liaison to IEEE EPC</vt:lpstr>
      <vt:lpstr>Liaison to IEEE EPC</vt:lpstr>
      <vt:lpstr>PELS Mission and Field of Interest  – no change from April report on next 3 slides</vt:lpstr>
      <vt:lpstr>Main Activities</vt:lpstr>
      <vt:lpstr>Projects &amp; Collaboration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Sensors Council &lt;&lt;Report’s Name&gt;&gt;</dc:title>
  <dc:creator>Brooke Johnson</dc:creator>
  <cp:lastModifiedBy>Parker, Ernie</cp:lastModifiedBy>
  <cp:revision>10</cp:revision>
  <dcterms:created xsi:type="dcterms:W3CDTF">2020-02-18T14:58:53Z</dcterms:created>
  <dcterms:modified xsi:type="dcterms:W3CDTF">2020-08-14T16:00:07Z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0x010100CD413323B838694FB31F72B28732729D</vt:lpwstr>
  </property>
</Properties>
</file>