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7" r:id="rId2"/>
    <p:sldMasterId id="2147483678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79" r:id="rId8"/>
    <p:sldId id="280" r:id="rId9"/>
    <p:sldId id="278" r:id="rId10"/>
    <p:sldId id="276" r:id="rId11"/>
    <p:sldId id="281" r:id="rId12"/>
    <p:sldId id="282" r:id="rId13"/>
    <p:sldId id="274" r:id="rId14"/>
    <p:sldId id="271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51"/>
  </p:normalViewPr>
  <p:slideViewPr>
    <p:cSldViewPr snapToGrid="0" snapToObjects="1">
      <p:cViewPr varScale="1">
        <p:scale>
          <a:sx n="110" d="100"/>
          <a:sy n="110" d="100"/>
        </p:scale>
        <p:origin x="1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084587"/>
            <a:ext cx="1823679" cy="182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074510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76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4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52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Place in Image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6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vider Slide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685800" y="2273452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685800" y="3269450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OneColumnBullet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396815" y="1825625"/>
            <a:ext cx="8419381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woColumnBullet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73986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woColumnBulletsGraphic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3"/>
          </p:nvPr>
        </p:nvSpPr>
        <p:spPr>
          <a:xfrm>
            <a:off x="4621213" y="1825625"/>
            <a:ext cx="4195762" cy="41433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■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BulletsTextBelowObjec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2"/>
          </p:nvPr>
        </p:nvSpPr>
        <p:spPr>
          <a:xfrm>
            <a:off x="396815" y="1825625"/>
            <a:ext cx="4063973" cy="316650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Shape 148"/>
          <p:cNvSpPr txBox="1">
            <a:spLocks noGrp="1"/>
          </p:cNvSpPr>
          <p:nvPr>
            <p:ph type="body" idx="3"/>
          </p:nvPr>
        </p:nvSpPr>
        <p:spPr>
          <a:xfrm>
            <a:off x="396816" y="5078627"/>
            <a:ext cx="4063972" cy="89085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Arial"/>
              <a:buChar char="●"/>
              <a:defRPr sz="1800" b="1" i="1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■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4"/>
          </p:nvPr>
        </p:nvSpPr>
        <p:spPr>
          <a:xfrm>
            <a:off x="4606505" y="1825625"/>
            <a:ext cx="4209691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■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1.gi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gi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750" y="-13772"/>
            <a:ext cx="9144002" cy="68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750" y="5021485"/>
            <a:ext cx="9143998" cy="18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3750" y="-13775"/>
            <a:ext cx="9144000" cy="92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7">
            <a:alphaModFix/>
          </a:blip>
          <a:srcRect r="2161"/>
          <a:stretch/>
        </p:blipFill>
        <p:spPr>
          <a:xfrm>
            <a:off x="7676211" y="6080769"/>
            <a:ext cx="1143673" cy="66588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750" y="-8675"/>
            <a:ext cx="9165666" cy="6857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2050" y="5939575"/>
            <a:ext cx="9166052" cy="9249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Shape 70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Shape 7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750" y="-9950"/>
            <a:ext cx="9165674" cy="9249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5941775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7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mfest.com/wp-content/uploads/2014/09/KM-FEST-Slovenia-2019-Program-20-9-2019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ba.edu.ar/intranet/icit2020/plenary-sessions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413951" y="3392247"/>
            <a:ext cx="8316097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4200" b="1" i="0" u="none" strike="noStrike" cap="none" dirty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Distinguished Lecturer (DL) Program</a:t>
            </a:r>
            <a:endParaRPr sz="42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ctr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Stephanie White, </a:t>
            </a:r>
            <a:r>
              <a:rPr lang="en-US"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SysC Past-President</a:t>
            </a:r>
            <a:endParaRPr lang="en-US"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-177800" algn="ctr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dirty="0"/>
              <a:t>Systems Council AdCom Meeting</a:t>
            </a:r>
          </a:p>
          <a:p>
            <a:pPr marL="0" marR="0" lvl="0" indent="-177800" algn="ctr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dirty="0"/>
              <a:t>April 24, 2020</a:t>
            </a: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876F42-475E-D64E-9C2B-735EAEEDA9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Donna Rhodes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5E94D90-3236-EC4E-8F68-44093A26A77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96814" y="1442565"/>
            <a:ext cx="8419381" cy="4143854"/>
          </a:xfrm>
        </p:spPr>
        <p:txBody>
          <a:bodyPr/>
          <a:lstStyle/>
          <a:p>
            <a:r>
              <a:rPr lang="en-US" sz="2800" dirty="0"/>
              <a:t>“Leading Indicators for Systems Engineering Effectiveness in Digital Engineering Programs”, 20</a:t>
            </a:r>
            <a:r>
              <a:rPr lang="en-US" sz="2800" baseline="30000" dirty="0"/>
              <a:t>th</a:t>
            </a:r>
            <a:r>
              <a:rPr lang="en-US" sz="2800" dirty="0"/>
              <a:t> PSM Users Group Workshop, Crystal City, VA, September 17</a:t>
            </a:r>
            <a:r>
              <a:rPr lang="en-US" sz="2800" baseline="30000" dirty="0"/>
              <a:t>th</a:t>
            </a:r>
            <a:r>
              <a:rPr lang="en-US" sz="2800" dirty="0"/>
              <a:t>, 2019</a:t>
            </a:r>
          </a:p>
          <a:p>
            <a:r>
              <a:rPr lang="en-US" sz="2800"/>
              <a:t>“Reflections </a:t>
            </a:r>
            <a:r>
              <a:rPr lang="en-US" sz="2800" dirty="0"/>
              <a:t>on </a:t>
            </a:r>
            <a:r>
              <a:rPr lang="en-US" sz="2800"/>
              <a:t>Systems Thinking”, </a:t>
            </a:r>
            <a:r>
              <a:rPr lang="en-US" sz="2800" dirty="0"/>
              <a:t>WPI Systems Thinking Colloquium, WPI, Worcester, MA, October 2</a:t>
            </a:r>
            <a:r>
              <a:rPr lang="en-US" sz="2800" baseline="30000" dirty="0"/>
              <a:t>nd</a:t>
            </a:r>
            <a:r>
              <a:rPr lang="en-US" sz="2800" dirty="0"/>
              <a:t>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48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E5C0DAF-A213-8644-AD4A-6DCAD3EA19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Pierangela Samarati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B3E3BAE-73EB-C042-82F0-19B719E41B1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32203" y="1176901"/>
            <a:ext cx="8419381" cy="5336633"/>
          </a:xfrm>
        </p:spPr>
        <p:txBody>
          <a:bodyPr/>
          <a:lstStyle/>
          <a:p>
            <a:r>
              <a:rPr lang="en-US" sz="2800" dirty="0"/>
              <a:t>“Data Security and Privacy in Emerging Scenarios”, Computer Science Researchers, Digitalize in Stockholm,  Stockholm, Sweden, November 27, 2019.</a:t>
            </a:r>
          </a:p>
        </p:txBody>
      </p:sp>
    </p:spTree>
    <p:extLst>
      <p:ext uri="{BB962C8B-B14F-4D97-AF65-F5344CB8AC3E}">
        <p14:creationId xmlns:p14="http://schemas.microsoft.com/office/powerpoint/2010/main" val="530761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1C25FB1-CF1D-474A-AC3F-1D2A4DE37913}"/>
              </a:ext>
            </a:extLst>
          </p:cNvPr>
          <p:cNvSpPr/>
          <p:nvPr/>
        </p:nvSpPr>
        <p:spPr>
          <a:xfrm>
            <a:off x="2575301" y="2967335"/>
            <a:ext cx="3993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7CEE3-0E0B-624A-A0D4-8039579B60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Fellow Nominated as DL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A7D427-04A3-EB48-9356-F99A2A68171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96815" y="1825625"/>
            <a:ext cx="8419381" cy="4143854"/>
          </a:xfrm>
        </p:spPr>
        <p:txBody>
          <a:bodyPr/>
          <a:lstStyle/>
          <a:p>
            <a:pPr marL="285750" indent="-285750"/>
            <a:r>
              <a:rPr lang="en-US" sz="2800" dirty="0"/>
              <a:t>Systems Council requested that the nominee submit a new presentation as several Systems Council officers assessed the submitted presentation and determined it was not sufficiently related to the Systems Council Field of Interest.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ctrTitle"/>
          </p:nvPr>
        </p:nvSpPr>
        <p:spPr>
          <a:xfrm>
            <a:off x="685800" y="2273452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279400" algn="ctr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</a:pPr>
            <a:r>
              <a:rPr lang="en-US" sz="4400" b="1" i="0" u="none" strike="noStrike" cap="none" dirty="0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Systems Council Distinguished Lectures</a:t>
            </a:r>
            <a:endParaRPr sz="4400" b="1" i="0" u="none" strike="noStrike" cap="none" dirty="0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subTitle" idx="1"/>
          </p:nvPr>
        </p:nvSpPr>
        <p:spPr>
          <a:xfrm>
            <a:off x="685800" y="3612350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7F7F7F"/>
              </a:buClr>
              <a:buSzPct val="100000"/>
              <a:buFont typeface="Arial"/>
              <a:buNone/>
            </a:pP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August 2019 – April 2020</a:t>
            </a: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A73D6-397F-6341-A49E-ACE50F655E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Jose Azorin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928B8-94ED-5C49-84D4-FDAB131BEE5A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96814" y="1654175"/>
            <a:ext cx="8419381" cy="4143854"/>
          </a:xfrm>
        </p:spPr>
        <p:txBody>
          <a:bodyPr/>
          <a:lstStyle/>
          <a:p>
            <a:r>
              <a:rPr lang="en-US" sz="2800" dirty="0"/>
              <a:t>“BCIs for Interacting with Robots”, Workshop on Brain-Machine Interface Systems, 2019 IEEE International Conference on Systems, Man, and Cybernetics, Bari, Italy, October 7, 2019.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3E2A2-3A08-7642-ACE2-3F64C6DA8F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A.W. Columbo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F5F197F-ACFD-A041-8252-1569245750BE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96815" y="1308100"/>
            <a:ext cx="8419381" cy="5036716"/>
          </a:xfrm>
        </p:spPr>
        <p:txBody>
          <a:bodyPr/>
          <a:lstStyle/>
          <a:p>
            <a:pPr indent="-457200">
              <a:buSzPct val="28000"/>
              <a:defRPr/>
            </a:pPr>
            <a:r>
              <a:rPr lang="en-US" sz="2800" dirty="0"/>
              <a:t>“Industrial Digitalization: How to navigate the 3D-RAMI 4.0 Specification” (Guest Speaker) 18</a:t>
            </a:r>
            <a:r>
              <a:rPr lang="en-US" sz="2800" baseline="30000" dirty="0"/>
              <a:t>th</a:t>
            </a:r>
            <a:r>
              <a:rPr lang="en-US" sz="2800" dirty="0"/>
              <a:t> Global KM FEST Festival of Knowledge Management,</a:t>
            </a:r>
            <a:br>
              <a:rPr lang="en-US" sz="2800" dirty="0"/>
            </a:br>
            <a:r>
              <a:rPr lang="en-US" sz="2800" dirty="0"/>
              <a:t>4</a:t>
            </a:r>
            <a:r>
              <a:rPr lang="en-US" sz="2800" baseline="30000" dirty="0"/>
              <a:t>th</a:t>
            </a:r>
            <a:r>
              <a:rPr lang="en-US" sz="2800" dirty="0"/>
              <a:t> SFK – Slovenian KM FEST, 1</a:t>
            </a:r>
            <a:r>
              <a:rPr lang="en-US" sz="2800" baseline="30000" dirty="0"/>
              <a:t>st</a:t>
            </a:r>
            <a:r>
              <a:rPr lang="en-US" sz="2800" dirty="0"/>
              <a:t> Strategic Development Conference of the Competence Center  (CC) ROBOFLEX, </a:t>
            </a:r>
            <a:r>
              <a:rPr lang="de-DE" sz="2800" dirty="0">
                <a:solidFill>
                  <a:schemeClr val="tx1"/>
                </a:solidFill>
              </a:rPr>
              <a:t>Ljubljana, Slovenia, 23. September 2019, </a:t>
            </a:r>
            <a:r>
              <a:rPr lang="de-DE" dirty="0">
                <a:hlinkClick r:id="rId2"/>
              </a:rPr>
              <a:t>http://kmfest.com/wp-content/uploads/2014/09/KM-FEST-Slovenia-2019-Program-20-9-2019.pdf</a:t>
            </a:r>
            <a:endParaRPr lang="de-DE" dirty="0"/>
          </a:p>
          <a:p>
            <a:pPr indent="-457200">
              <a:buSzPct val="28000"/>
              <a:defRPr/>
            </a:pPr>
            <a:r>
              <a:rPr lang="de-DE" sz="2800" dirty="0">
                <a:solidFill>
                  <a:schemeClr val="tx1"/>
                </a:solidFill>
              </a:rPr>
              <a:t>Working with Industrial Cyber-Physical Systems, DIN SPEC 91345 RAMI4.0-compliant Solutions / Industry 4.0, Course for post-graduate students (MS Candidates), National University of Technology (UTN), Mendoza, Argentina, 20. November 2019</a:t>
            </a:r>
          </a:p>
          <a:p>
            <a:pPr marL="0" indent="0">
              <a:buNone/>
              <a:defRPr/>
            </a:pPr>
            <a:endParaRPr lang="de-DE" b="1" i="1" dirty="0">
              <a:solidFill>
                <a:srgbClr val="7F7F7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8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53E56-504F-BF40-92A7-4424F1664F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A. W. Columbo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06F167-906D-8A45-8E17-B9FFCDC76B45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96815" y="1492898"/>
            <a:ext cx="8419381" cy="4476581"/>
          </a:xfrm>
        </p:spPr>
        <p:txBody>
          <a:bodyPr/>
          <a:lstStyle/>
          <a:p>
            <a:pPr indent="-457200">
              <a:buSzPct val="40000"/>
              <a:defRPr/>
            </a:pPr>
            <a:r>
              <a:rPr lang="en-US" sz="2800" dirty="0">
                <a:solidFill>
                  <a:schemeClr val="tx1"/>
                </a:solidFill>
              </a:rPr>
              <a:t>“Theoretical Background of Industry 4.0”</a:t>
            </a:r>
            <a:r>
              <a:rPr lang="de-DE" sz="2800" dirty="0">
                <a:solidFill>
                  <a:schemeClr val="tx1"/>
                </a:solidFill>
              </a:rPr>
              <a:t>, Post-graduate students (PhD-Candidates),</a:t>
            </a:r>
            <a:r>
              <a:rPr lang="en-US" sz="2800" dirty="0">
                <a:solidFill>
                  <a:schemeClr val="tx1"/>
                </a:solidFill>
              </a:rPr>
              <a:t>National University of Technology (UTN), Santa Fe, Argentina</a:t>
            </a:r>
            <a:r>
              <a:rPr lang="de-DE" sz="2800" dirty="0">
                <a:solidFill>
                  <a:schemeClr val="tx1"/>
                </a:solidFill>
              </a:rPr>
              <a:t>, 25.-29 November 2019</a:t>
            </a:r>
          </a:p>
          <a:p>
            <a:pPr indent="-457200">
              <a:buSzPct val="40000"/>
              <a:defRPr/>
            </a:pPr>
            <a:r>
              <a:rPr lang="en-US" sz="2800" dirty="0">
                <a:solidFill>
                  <a:schemeClr val="tx1"/>
                </a:solidFill>
              </a:rPr>
              <a:t>“Engineering Industrial Cyber-Physical Systems”</a:t>
            </a:r>
            <a:r>
              <a:rPr lang="de-DE" sz="2800" dirty="0">
                <a:solidFill>
                  <a:schemeClr val="tx1"/>
                </a:solidFill>
              </a:rPr>
              <a:t>, IEEE Intl. Conf. on Industrial Technology (ICIT2020), Plenary Session, Buenos Aires, Argentina, 26. February 2020, </a:t>
            </a:r>
            <a:r>
              <a:rPr lang="de-DE" sz="28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https://www.itba.edu.ar/intranet/icit2020/plenary-sessions</a:t>
            </a:r>
            <a:endParaRPr lang="de-DE" sz="2800" u="sng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de-DE" u="sng" dirty="0">
              <a:solidFill>
                <a:schemeClr val="tx1"/>
              </a:solidFill>
            </a:endParaRPr>
          </a:p>
          <a:p>
            <a:pPr marL="0" lvl="0" indent="0">
              <a:buSzPts val="2400"/>
              <a:buNone/>
              <a:defRPr/>
            </a:pPr>
            <a:endParaRPr lang="de-DE" b="1" i="1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924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D6EDBD4-A631-0D4C-9A42-AE378359F8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Paul Hershey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5AA9549-41DD-1549-8B58-D801511C128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96815" y="1553483"/>
            <a:ext cx="8419381" cy="4143854"/>
          </a:xfrm>
        </p:spPr>
        <p:txBody>
          <a:bodyPr/>
          <a:lstStyle/>
          <a:p>
            <a:r>
              <a:rPr lang="en-US" sz="2800" dirty="0"/>
              <a:t>Modeling &amp; Simulation Approach for Integrated Fires Command &amp; Control (MASIFC2),” 2020 National Fire Control Symposium, Orlando, FL, Feb.10-13, 2020.</a:t>
            </a:r>
          </a:p>
          <a:p>
            <a:r>
              <a:rPr lang="en-US" sz="2800" dirty="0"/>
              <a:t> “Enhancing Object Detection and Recognition via Reinforcement Learning,” 2019 IEEE Applied Imagery Pattern Recognition Workshop (AIPR), Washington, DC.,  Oct. 15, 2019.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96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DD91709-B163-0B47-9781-2C63ECD229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Vin Piuri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CE2EEA-EE45-674B-96D7-F536CCDFA1D3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96814" y="1455511"/>
            <a:ext cx="8419381" cy="5094918"/>
          </a:xfrm>
        </p:spPr>
        <p:txBody>
          <a:bodyPr/>
          <a:lstStyle/>
          <a:p>
            <a:r>
              <a:rPr lang="en-US" sz="2800" dirty="0"/>
              <a:t>“Ambient Intelligence Convergence of artificial intelligence, machine learning, biometrics, cloud computing, and internet-of-things”</a:t>
            </a:r>
            <a:br>
              <a:rPr lang="en-US" sz="2800" dirty="0"/>
            </a:br>
            <a:r>
              <a:rPr lang="en-US" sz="2800" dirty="0"/>
              <a:t>IEEE Conference on Societal Automation, Krakow, Poland , 4-7 September 2019</a:t>
            </a:r>
          </a:p>
          <a:p>
            <a:r>
              <a:rPr lang="en-US" sz="2800" dirty="0"/>
              <a:t>“Artificial intelligence in cloud computing and internet-of-things”</a:t>
            </a:r>
            <a:br>
              <a:rPr lang="en-US" sz="2800" dirty="0"/>
            </a:br>
            <a:r>
              <a:rPr lang="en-US" sz="2800" dirty="0"/>
              <a:t>Smart City Campaign - IEEE Bangladesh Section, Dhaka, Bangladesh, 26 September 2019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70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3AAB4CE-DB5E-794D-8A21-C294EE38D8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Vin Piuri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0AFF729-F4F0-A74F-A18B-8FEFBCC1D8E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96815" y="1086928"/>
            <a:ext cx="8419381" cy="4882551"/>
          </a:xfrm>
        </p:spPr>
        <p:txBody>
          <a:bodyPr/>
          <a:lstStyle/>
          <a:p>
            <a:r>
              <a:rPr lang="en-US" sz="2800" dirty="0"/>
              <a:t>“Ambient intelligence: artificial intelligence, biometrics, cloud computing and internet-of-things for smart environments”</a:t>
            </a:r>
            <a:br>
              <a:rPr lang="en-US" sz="2800" dirty="0"/>
            </a:br>
            <a:r>
              <a:rPr lang="en-US" sz="2800" dirty="0"/>
              <a:t>IEEE International Conference on Computational Intelligence and Knowledge Economy, 11-12 December 2019, Dubai, UAE </a:t>
            </a:r>
          </a:p>
          <a:p>
            <a:r>
              <a:rPr lang="en-US" sz="2800" dirty="0"/>
              <a:t>“Ambient intelligence: convergence of artificial intelligence, biometrics, cloud computing and internet of things for better living”</a:t>
            </a:r>
            <a:br>
              <a:rPr lang="en-US" sz="2800" dirty="0"/>
            </a:br>
            <a:r>
              <a:rPr lang="en-US" sz="2800" dirty="0"/>
              <a:t>International Conference on Data Science and Machine Learning Applications, 4-5 March 2020, Riyadh, Saudi Arabia</a:t>
            </a:r>
          </a:p>
        </p:txBody>
      </p:sp>
    </p:spTree>
    <p:extLst>
      <p:ext uri="{BB962C8B-B14F-4D97-AF65-F5344CB8AC3E}">
        <p14:creationId xmlns:p14="http://schemas.microsoft.com/office/powerpoint/2010/main" val="111461549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-Corporate-Presentation-Template-PPT-BasicVersion-FullScreen" id="{1177C61B-2E63-BA42-A5E0-0ACB36C1E41D}" vid="{1397E9C9-3CC1-F743-93C0-A1209741CD15}"/>
    </a:ext>
  </a:extLst>
</a:theme>
</file>

<file path=ppt/theme/theme2.xml><?xml version="1.0" encoding="utf-8"?>
<a:theme xmlns:a="http://schemas.openxmlformats.org/drawingml/2006/main" name="Divider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-Corporate-Presentation-Template-PPT-BasicVersion-FullScreen" id="{1177C61B-2E63-BA42-A5E0-0ACB36C1E41D}" vid="{13AC0937-D10D-2C41-8AEA-56F67E08CF53}"/>
    </a:ext>
  </a:extLst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EEE-Corporate-Presentation-Template-PPT-BasicVersion-FullScreen" id="{1177C61B-2E63-BA42-A5E0-0ACB36C1E41D}" vid="{F9158EAD-7C43-AF48-B37E-FE2D24FA63D0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 Light</Template>
  <TotalTime>1437</TotalTime>
  <Words>593</Words>
  <Application>Microsoft Macintosh PowerPoint</Application>
  <PresentationFormat>On-screen Show (4:3)</PresentationFormat>
  <Paragraphs>31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Merriweather Sans</vt:lpstr>
      <vt:lpstr>Noto Sans Symbols</vt:lpstr>
      <vt:lpstr>Title Slides</vt:lpstr>
      <vt:lpstr>Divider Slides</vt:lpstr>
      <vt:lpstr>Content Slides</vt:lpstr>
      <vt:lpstr>Distinguished Lecturer (DL) Program</vt:lpstr>
      <vt:lpstr>IEEE Fellow Nominated as DL </vt:lpstr>
      <vt:lpstr>Systems Council Distinguished Lectures</vt:lpstr>
      <vt:lpstr>Jose Azorin </vt:lpstr>
      <vt:lpstr>A.W. Columbo</vt:lpstr>
      <vt:lpstr>A. W. Columbo</vt:lpstr>
      <vt:lpstr>Paul Hershey</vt:lpstr>
      <vt:lpstr>Vin Piuri</vt:lpstr>
      <vt:lpstr>Vin Piuri</vt:lpstr>
      <vt:lpstr>Donna Rhodes</vt:lpstr>
      <vt:lpstr>Pierangela Samarati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45</cp:revision>
  <dcterms:created xsi:type="dcterms:W3CDTF">2019-08-24T19:52:13Z</dcterms:created>
  <dcterms:modified xsi:type="dcterms:W3CDTF">2020-04-19T23:34:29Z</dcterms:modified>
</cp:coreProperties>
</file>