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9" r:id="rId1"/>
  </p:sldMasterIdLst>
  <p:notesMasterIdLst>
    <p:notesMasterId r:id="rId20"/>
  </p:notesMasterIdLst>
  <p:sldIdLst>
    <p:sldId id="261" r:id="rId2"/>
    <p:sldId id="298" r:id="rId3"/>
    <p:sldId id="294" r:id="rId4"/>
    <p:sldId id="291" r:id="rId5"/>
    <p:sldId id="327" r:id="rId6"/>
    <p:sldId id="293" r:id="rId7"/>
    <p:sldId id="335" r:id="rId8"/>
    <p:sldId id="292" r:id="rId9"/>
    <p:sldId id="295" r:id="rId10"/>
    <p:sldId id="296" r:id="rId11"/>
    <p:sldId id="337" r:id="rId12"/>
    <p:sldId id="297" r:id="rId13"/>
    <p:sldId id="331" r:id="rId14"/>
    <p:sldId id="332" r:id="rId15"/>
    <p:sldId id="333" r:id="rId16"/>
    <p:sldId id="334" r:id="rId17"/>
    <p:sldId id="336" r:id="rId18"/>
    <p:sldId id="290" r:id="rId19"/>
  </p:sldIdLst>
  <p:sldSz cx="9144000" cy="6858000" type="screen4x3"/>
  <p:notesSz cx="6858000" cy="9313863"/>
  <p:defaultTextStyle>
    <a:defPPr>
      <a:defRPr lang="en-US"/>
    </a:defPPr>
    <a:lvl1pPr algn="l" rtl="0" fontAlgn="base">
      <a:spcBef>
        <a:spcPct val="0"/>
      </a:spcBef>
      <a:spcAft>
        <a:spcPct val="0"/>
      </a:spcAft>
      <a:defRPr sz="2400" b="1"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2400" b="1"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2400" b="1"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2400" b="1"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2400" b="1" kern="1200">
        <a:solidFill>
          <a:schemeClr val="tx1"/>
        </a:solidFill>
        <a:latin typeface="Arial" panose="020B0604020202020204" pitchFamily="34" charset="0"/>
        <a:ea typeface="+mn-ea"/>
        <a:cs typeface="+mn-cs"/>
      </a:defRPr>
    </a:lvl5pPr>
    <a:lvl6pPr marL="2286000" algn="l" defTabSz="914400" rtl="0" eaLnBrk="1" latinLnBrk="0" hangingPunct="1">
      <a:defRPr sz="2400" b="1" kern="1200">
        <a:solidFill>
          <a:schemeClr val="tx1"/>
        </a:solidFill>
        <a:latin typeface="Arial" panose="020B0604020202020204" pitchFamily="34" charset="0"/>
        <a:ea typeface="+mn-ea"/>
        <a:cs typeface="+mn-cs"/>
      </a:defRPr>
    </a:lvl6pPr>
    <a:lvl7pPr marL="2743200" algn="l" defTabSz="914400" rtl="0" eaLnBrk="1" latinLnBrk="0" hangingPunct="1">
      <a:defRPr sz="2400" b="1" kern="1200">
        <a:solidFill>
          <a:schemeClr val="tx1"/>
        </a:solidFill>
        <a:latin typeface="Arial" panose="020B0604020202020204" pitchFamily="34" charset="0"/>
        <a:ea typeface="+mn-ea"/>
        <a:cs typeface="+mn-cs"/>
      </a:defRPr>
    </a:lvl7pPr>
    <a:lvl8pPr marL="3200400" algn="l" defTabSz="914400" rtl="0" eaLnBrk="1" latinLnBrk="0" hangingPunct="1">
      <a:defRPr sz="2400" b="1" kern="1200">
        <a:solidFill>
          <a:schemeClr val="tx1"/>
        </a:solidFill>
        <a:latin typeface="Arial" panose="020B0604020202020204" pitchFamily="34" charset="0"/>
        <a:ea typeface="+mn-ea"/>
        <a:cs typeface="+mn-cs"/>
      </a:defRPr>
    </a:lvl8pPr>
    <a:lvl9pPr marL="3657600" algn="l" defTabSz="914400" rtl="0" eaLnBrk="1" latinLnBrk="0" hangingPunct="1">
      <a:defRPr sz="2400" b="1"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333399"/>
    <a:srgbClr val="A50021"/>
    <a:srgbClr val="000099"/>
    <a:srgbClr val="CC3300"/>
    <a:srgbClr val="990033"/>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280" autoAdjust="0"/>
    <p:restoredTop sz="94670" autoAdjust="0"/>
  </p:normalViewPr>
  <p:slideViewPr>
    <p:cSldViewPr>
      <p:cViewPr varScale="1">
        <p:scale>
          <a:sx n="104" d="100"/>
          <a:sy n="104" d="100"/>
        </p:scale>
        <p:origin x="564" y="102"/>
      </p:cViewPr>
      <p:guideLst>
        <p:guide orient="horz" pos="2160"/>
        <p:guide pos="2880"/>
      </p:guideLst>
    </p:cSldViewPr>
  </p:slideViewPr>
  <p:outlineViewPr>
    <p:cViewPr>
      <p:scale>
        <a:sx n="33" d="100"/>
        <a:sy n="33" d="100"/>
      </p:scale>
      <p:origin x="0" y="1962"/>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oleObject" Target="file:///C:\Users\RCR\AppData\Local\Temp\conference_net_graph.xls"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34"/>
    </mc:Choice>
    <mc:Fallback>
      <c:style val="34"/>
    </mc:Fallback>
  </mc:AlternateContent>
  <c:clrMapOvr bg1="lt1" tx1="dk1" bg2="lt2" tx2="dk2" accent1="accent1" accent2="accent2" accent3="accent3" accent4="accent4" accent5="accent5" accent6="accent6" hlink="hlink" folHlink="folHlink"/>
  <c:chart>
    <c:title>
      <c:tx>
        <c:rich>
          <a:bodyPr/>
          <a:lstStyle/>
          <a:p>
            <a:pPr>
              <a:defRPr sz="2000" b="1" i="0" u="none" strike="noStrike" baseline="0">
                <a:solidFill>
                  <a:srgbClr val="000000"/>
                </a:solidFill>
                <a:latin typeface="Calibri"/>
                <a:ea typeface="Calibri"/>
                <a:cs typeface="Calibri"/>
              </a:defRPr>
            </a:pPr>
            <a:r>
              <a:rPr lang="en-US"/>
              <a:t>Net S/C Conference Portfolio Performance</a:t>
            </a:r>
          </a:p>
        </c:rich>
      </c:tx>
      <c:overlay val="0"/>
      <c:spPr>
        <a:noFill/>
        <a:ln w="25400">
          <a:noFill/>
        </a:ln>
      </c:spPr>
    </c:title>
    <c:autoTitleDeleted val="0"/>
    <c:plotArea>
      <c:layout/>
      <c:barChart>
        <c:barDir val="col"/>
        <c:grouping val="clustered"/>
        <c:varyColors val="0"/>
        <c:ser>
          <c:idx val="0"/>
          <c:order val="0"/>
          <c:tx>
            <c:v>Avg Net</c:v>
          </c:tx>
          <c:spPr>
            <a:solidFill>
              <a:srgbClr val="4F81BD"/>
            </a:solidFill>
            <a:ln w="3175">
              <a:solidFill>
                <a:srgbClr val="333399"/>
              </a:solidFill>
              <a:prstDash val="solid"/>
            </a:ln>
          </c:spPr>
          <c:invertIfNegative val="0"/>
          <c:cat>
            <c:strRef>
              <c:f>[conference_net_graph.xls]Data!$B$4:$B$47</c:f>
              <c:strCache>
                <c:ptCount val="44"/>
                <c:pt idx="0">
                  <c:v>SP-01</c:v>
                </c:pt>
                <c:pt idx="1">
                  <c:v>AP-03</c:v>
                </c:pt>
                <c:pt idx="2">
                  <c:v>CAS-04</c:v>
                </c:pt>
                <c:pt idx="3">
                  <c:v>NPS-05</c:v>
                </c:pt>
                <c:pt idx="4">
                  <c:v>VT-06</c:v>
                </c:pt>
                <c:pt idx="5">
                  <c:v>R-07</c:v>
                </c:pt>
                <c:pt idx="6">
                  <c:v>CE-08</c:v>
                </c:pt>
                <c:pt idx="7">
                  <c:v>IM-09</c:v>
                </c:pt>
                <c:pt idx="8">
                  <c:v>AES-10</c:v>
                </c:pt>
                <c:pt idx="9">
                  <c:v>CIS-11</c:v>
                </c:pt>
                <c:pt idx="10">
                  <c:v>IT-12</c:v>
                </c:pt>
                <c:pt idx="11">
                  <c:v>IE-13</c:v>
                </c:pt>
                <c:pt idx="12">
                  <c:v>EM-14</c:v>
                </c:pt>
                <c:pt idx="13">
                  <c:v>ED-15</c:v>
                </c:pt>
                <c:pt idx="14">
                  <c:v>*C-16</c:v>
                </c:pt>
                <c:pt idx="15">
                  <c:v>MTT-17</c:v>
                </c:pt>
                <c:pt idx="16">
                  <c:v>EMB-18</c:v>
                </c:pt>
                <c:pt idx="17">
                  <c:v>COMM-19</c:v>
                </c:pt>
                <c:pt idx="18">
                  <c:v>UFFC-20</c:v>
                </c:pt>
                <c:pt idx="19">
                  <c:v>CPMT-21</c:v>
                </c:pt>
                <c:pt idx="20">
                  <c:v>OE-22</c:v>
                </c:pt>
                <c:pt idx="21">
                  <c:v>CS-23</c:v>
                </c:pt>
                <c:pt idx="22">
                  <c:v>RA-24</c:v>
                </c:pt>
                <c:pt idx="23">
                  <c:v>Ed-25</c:v>
                </c:pt>
                <c:pt idx="24">
                  <c:v>PC-26</c:v>
                </c:pt>
                <c:pt idx="25">
                  <c:v>EMC-27</c:v>
                </c:pt>
                <c:pt idx="26">
                  <c:v>SMC-28</c:v>
                </c:pt>
                <c:pt idx="27">
                  <c:v>GRS-29</c:v>
                </c:pt>
                <c:pt idx="28">
                  <c:v>SIT-30</c:v>
                </c:pt>
                <c:pt idx="29">
                  <c:v>PE-31</c:v>
                </c:pt>
                <c:pt idx="30">
                  <c:v>DEI-32</c:v>
                </c:pt>
                <c:pt idx="31">
                  <c:v>MAG-33</c:v>
                </c:pt>
                <c:pt idx="32">
                  <c:v>IA-34</c:v>
                </c:pt>
                <c:pt idx="33">
                  <c:v>PEL-35</c:v>
                </c:pt>
                <c:pt idx="34">
                  <c:v>LEOS-36</c:v>
                </c:pt>
                <c:pt idx="35">
                  <c:v>SSC-37</c:v>
                </c:pt>
                <c:pt idx="36">
                  <c:v>ITS-38</c:v>
                </c:pt>
                <c:pt idx="37">
                  <c:v>SCN-39</c:v>
                </c:pt>
                <c:pt idx="38">
                  <c:v>ASC-41</c:v>
                </c:pt>
                <c:pt idx="39">
                  <c:v>NANO-42</c:v>
                </c:pt>
                <c:pt idx="40">
                  <c:v>PSE-43</c:v>
                </c:pt>
                <c:pt idx="41">
                  <c:v>CEDA-44</c:v>
                </c:pt>
                <c:pt idx="42">
                  <c:v>SYSC-45</c:v>
                </c:pt>
                <c:pt idx="43">
                  <c:v>BMC - 46</c:v>
                </c:pt>
              </c:strCache>
            </c:strRef>
          </c:cat>
          <c:val>
            <c:numRef>
              <c:f>[conference_net_graph.xls]Data!$Z$4:$Z$47</c:f>
              <c:numCache>
                <c:formatCode>_(* #,##0.0_);_(* \(#,##0.0\);_(* "-"??_);_(@_)</c:formatCode>
                <c:ptCount val="44"/>
                <c:pt idx="0">
                  <c:v>760.81958333333341</c:v>
                </c:pt>
                <c:pt idx="1">
                  <c:v>238.39111999999989</c:v>
                </c:pt>
                <c:pt idx="2">
                  <c:v>266.49811666666642</c:v>
                </c:pt>
                <c:pt idx="3">
                  <c:v>371.87542333333386</c:v>
                </c:pt>
                <c:pt idx="4">
                  <c:v>188.18525000000011</c:v>
                </c:pt>
                <c:pt idx="5">
                  <c:v>87.268379999999979</c:v>
                </c:pt>
                <c:pt idx="6">
                  <c:v>96.3554666666667</c:v>
                </c:pt>
                <c:pt idx="7">
                  <c:v>184.5310966666666</c:v>
                </c:pt>
                <c:pt idx="8">
                  <c:v>420.68696000000045</c:v>
                </c:pt>
                <c:pt idx="9">
                  <c:v>381.55958666666675</c:v>
                </c:pt>
                <c:pt idx="10">
                  <c:v>43.390513333333388</c:v>
                </c:pt>
                <c:pt idx="11">
                  <c:v>218.24981000000025</c:v>
                </c:pt>
                <c:pt idx="12">
                  <c:v>0</c:v>
                </c:pt>
                <c:pt idx="13">
                  <c:v>410.12332666666634</c:v>
                </c:pt>
                <c:pt idx="14">
                  <c:v>2639.9478866666614</c:v>
                </c:pt>
                <c:pt idx="15">
                  <c:v>934.96135000000049</c:v>
                </c:pt>
                <c:pt idx="16">
                  <c:v>467.32205666666619</c:v>
                </c:pt>
                <c:pt idx="17">
                  <c:v>2024.9012899999998</c:v>
                </c:pt>
                <c:pt idx="18">
                  <c:v>181.40138333333357</c:v>
                </c:pt>
                <c:pt idx="19">
                  <c:v>279.77860333333342</c:v>
                </c:pt>
                <c:pt idx="20">
                  <c:v>687.61581000000024</c:v>
                </c:pt>
                <c:pt idx="21">
                  <c:v>153.05055666666703</c:v>
                </c:pt>
                <c:pt idx="22">
                  <c:v>217.73727333333318</c:v>
                </c:pt>
                <c:pt idx="23">
                  <c:v>12.098629999999957</c:v>
                </c:pt>
                <c:pt idx="24">
                  <c:v>18.206823333333325</c:v>
                </c:pt>
                <c:pt idx="25">
                  <c:v>169.23364666666669</c:v>
                </c:pt>
                <c:pt idx="26">
                  <c:v>208.04789666666676</c:v>
                </c:pt>
                <c:pt idx="27">
                  <c:v>112.56129333333365</c:v>
                </c:pt>
                <c:pt idx="28">
                  <c:v>7.73590333333334</c:v>
                </c:pt>
                <c:pt idx="29">
                  <c:v>3969.3334000000004</c:v>
                </c:pt>
                <c:pt idx="30">
                  <c:v>118.52781000000004</c:v>
                </c:pt>
                <c:pt idx="31">
                  <c:v>145.39758333333293</c:v>
                </c:pt>
                <c:pt idx="32">
                  <c:v>755.6275833333334</c:v>
                </c:pt>
                <c:pt idx="33">
                  <c:v>313.76804666666612</c:v>
                </c:pt>
                <c:pt idx="34">
                  <c:v>743.5355433333325</c:v>
                </c:pt>
                <c:pt idx="35">
                  <c:v>284.85091999999986</c:v>
                </c:pt>
                <c:pt idx="36">
                  <c:v>116.86122666666665</c:v>
                </c:pt>
                <c:pt idx="37">
                  <c:v>163.30650333333324</c:v>
                </c:pt>
                <c:pt idx="38">
                  <c:v>106.64775333333333</c:v>
                </c:pt>
                <c:pt idx="39">
                  <c:v>42.835619999999949</c:v>
                </c:pt>
                <c:pt idx="40">
                  <c:v>32.176793333333364</c:v>
                </c:pt>
                <c:pt idx="41">
                  <c:v>156.12699999999973</c:v>
                </c:pt>
                <c:pt idx="42">
                  <c:v>34.626686666666671</c:v>
                </c:pt>
                <c:pt idx="43">
                  <c:v>48.20976666666661</c:v>
                </c:pt>
              </c:numCache>
            </c:numRef>
          </c:val>
          <c:extLst>
            <c:ext xmlns:c16="http://schemas.microsoft.com/office/drawing/2014/chart" uri="{C3380CC4-5D6E-409C-BE32-E72D297353CC}">
              <c16:uniqueId val="{00000000-FA71-485A-82F2-6A00E11FECBD}"/>
            </c:ext>
          </c:extLst>
        </c:ser>
        <c:dLbls>
          <c:showLegendKey val="0"/>
          <c:showVal val="0"/>
          <c:showCatName val="0"/>
          <c:showSerName val="0"/>
          <c:showPercent val="0"/>
          <c:showBubbleSize val="0"/>
        </c:dLbls>
        <c:gapWidth val="75"/>
        <c:overlap val="-25"/>
        <c:axId val="237153664"/>
        <c:axId val="237156992"/>
      </c:barChart>
      <c:lineChart>
        <c:grouping val="stacked"/>
        <c:varyColors val="0"/>
        <c:ser>
          <c:idx val="1"/>
          <c:order val="1"/>
          <c:tx>
            <c:v>Net to Exp %</c:v>
          </c:tx>
          <c:spPr>
            <a:ln w="47625">
              <a:noFill/>
            </a:ln>
          </c:spPr>
          <c:marker>
            <c:symbol val="diamond"/>
            <c:size val="5"/>
            <c:spPr>
              <a:solidFill>
                <a:srgbClr val="C0504D"/>
              </a:solidFill>
              <a:ln>
                <a:solidFill>
                  <a:srgbClr val="DD2D32"/>
                </a:solidFill>
                <a:prstDash val="solid"/>
              </a:ln>
            </c:spPr>
          </c:marker>
          <c:cat>
            <c:strRef>
              <c:f>[conference_net_graph.xls]Data!$B$4:$B$47</c:f>
              <c:strCache>
                <c:ptCount val="44"/>
                <c:pt idx="0">
                  <c:v>SP-01</c:v>
                </c:pt>
                <c:pt idx="1">
                  <c:v>AP-03</c:v>
                </c:pt>
                <c:pt idx="2">
                  <c:v>CAS-04</c:v>
                </c:pt>
                <c:pt idx="3">
                  <c:v>NPS-05</c:v>
                </c:pt>
                <c:pt idx="4">
                  <c:v>VT-06</c:v>
                </c:pt>
                <c:pt idx="5">
                  <c:v>R-07</c:v>
                </c:pt>
                <c:pt idx="6">
                  <c:v>CE-08</c:v>
                </c:pt>
                <c:pt idx="7">
                  <c:v>IM-09</c:v>
                </c:pt>
                <c:pt idx="8">
                  <c:v>AES-10</c:v>
                </c:pt>
                <c:pt idx="9">
                  <c:v>CIS-11</c:v>
                </c:pt>
                <c:pt idx="10">
                  <c:v>IT-12</c:v>
                </c:pt>
                <c:pt idx="11">
                  <c:v>IE-13</c:v>
                </c:pt>
                <c:pt idx="12">
                  <c:v>EM-14</c:v>
                </c:pt>
                <c:pt idx="13">
                  <c:v>ED-15</c:v>
                </c:pt>
                <c:pt idx="14">
                  <c:v>*C-16</c:v>
                </c:pt>
                <c:pt idx="15">
                  <c:v>MTT-17</c:v>
                </c:pt>
                <c:pt idx="16">
                  <c:v>EMB-18</c:v>
                </c:pt>
                <c:pt idx="17">
                  <c:v>COMM-19</c:v>
                </c:pt>
                <c:pt idx="18">
                  <c:v>UFFC-20</c:v>
                </c:pt>
                <c:pt idx="19">
                  <c:v>CPMT-21</c:v>
                </c:pt>
                <c:pt idx="20">
                  <c:v>OE-22</c:v>
                </c:pt>
                <c:pt idx="21">
                  <c:v>CS-23</c:v>
                </c:pt>
                <c:pt idx="22">
                  <c:v>RA-24</c:v>
                </c:pt>
                <c:pt idx="23">
                  <c:v>Ed-25</c:v>
                </c:pt>
                <c:pt idx="24">
                  <c:v>PC-26</c:v>
                </c:pt>
                <c:pt idx="25">
                  <c:v>EMC-27</c:v>
                </c:pt>
                <c:pt idx="26">
                  <c:v>SMC-28</c:v>
                </c:pt>
                <c:pt idx="27">
                  <c:v>GRS-29</c:v>
                </c:pt>
                <c:pt idx="28">
                  <c:v>SIT-30</c:v>
                </c:pt>
                <c:pt idx="29">
                  <c:v>PE-31</c:v>
                </c:pt>
                <c:pt idx="30">
                  <c:v>DEI-32</c:v>
                </c:pt>
                <c:pt idx="31">
                  <c:v>MAG-33</c:v>
                </c:pt>
                <c:pt idx="32">
                  <c:v>IA-34</c:v>
                </c:pt>
                <c:pt idx="33">
                  <c:v>PEL-35</c:v>
                </c:pt>
                <c:pt idx="34">
                  <c:v>LEOS-36</c:v>
                </c:pt>
                <c:pt idx="35">
                  <c:v>SSC-37</c:v>
                </c:pt>
                <c:pt idx="36">
                  <c:v>ITS-38</c:v>
                </c:pt>
                <c:pt idx="37">
                  <c:v>SCN-39</c:v>
                </c:pt>
                <c:pt idx="38">
                  <c:v>ASC-41</c:v>
                </c:pt>
                <c:pt idx="39">
                  <c:v>NANO-42</c:v>
                </c:pt>
                <c:pt idx="40">
                  <c:v>PSE-43</c:v>
                </c:pt>
                <c:pt idx="41">
                  <c:v>CEDA-44</c:v>
                </c:pt>
                <c:pt idx="42">
                  <c:v>SYSC-45</c:v>
                </c:pt>
                <c:pt idx="43">
                  <c:v>BMC - 46</c:v>
                </c:pt>
              </c:strCache>
            </c:strRef>
          </c:cat>
          <c:val>
            <c:numRef>
              <c:f>[conference_net_graph.xls]Data!$AA$4:$AA$47</c:f>
              <c:numCache>
                <c:formatCode>0.0%</c:formatCode>
                <c:ptCount val="44"/>
                <c:pt idx="0">
                  <c:v>0.23906624890572845</c:v>
                </c:pt>
                <c:pt idx="1">
                  <c:v>0.26981427405461295</c:v>
                </c:pt>
                <c:pt idx="2">
                  <c:v>0.17636998843948859</c:v>
                </c:pt>
                <c:pt idx="3">
                  <c:v>0.13251139583938359</c:v>
                </c:pt>
                <c:pt idx="4">
                  <c:v>0.22092269762074621</c:v>
                </c:pt>
                <c:pt idx="5">
                  <c:v>0.19190308887832452</c:v>
                </c:pt>
                <c:pt idx="6">
                  <c:v>0.19972147810050253</c:v>
                </c:pt>
                <c:pt idx="7">
                  <c:v>0.34433269440060033</c:v>
                </c:pt>
                <c:pt idx="8">
                  <c:v>0.34967088012589048</c:v>
                </c:pt>
                <c:pt idx="9">
                  <c:v>0.37208596664398547</c:v>
                </c:pt>
                <c:pt idx="10">
                  <c:v>5.7854779660942893E-2</c:v>
                </c:pt>
                <c:pt idx="11">
                  <c:v>0.11019899365333036</c:v>
                </c:pt>
                <c:pt idx="12">
                  <c:v>0</c:v>
                </c:pt>
                <c:pt idx="13">
                  <c:v>0.11952271348825447</c:v>
                </c:pt>
                <c:pt idx="14">
                  <c:v>0.15938791894080154</c:v>
                </c:pt>
                <c:pt idx="15">
                  <c:v>0.15576857148081388</c:v>
                </c:pt>
                <c:pt idx="16">
                  <c:v>0.26394607121044455</c:v>
                </c:pt>
                <c:pt idx="17">
                  <c:v>0.29313166469920771</c:v>
                </c:pt>
                <c:pt idx="18">
                  <c:v>0.16281907560818035</c:v>
                </c:pt>
                <c:pt idx="19">
                  <c:v>0.1667076297486057</c:v>
                </c:pt>
                <c:pt idx="20">
                  <c:v>0.67061910949974235</c:v>
                </c:pt>
                <c:pt idx="21">
                  <c:v>0.14381579589841761</c:v>
                </c:pt>
                <c:pt idx="22">
                  <c:v>5.3008933941501614E-2</c:v>
                </c:pt>
                <c:pt idx="23">
                  <c:v>4.6690336416625032E-2</c:v>
                </c:pt>
                <c:pt idx="24">
                  <c:v>0.63450590455984146</c:v>
                </c:pt>
                <c:pt idx="25">
                  <c:v>0.18326289732992954</c:v>
                </c:pt>
                <c:pt idx="26">
                  <c:v>0.5436771455242313</c:v>
                </c:pt>
                <c:pt idx="27">
                  <c:v>0.12496537244802285</c:v>
                </c:pt>
                <c:pt idx="28">
                  <c:v>9.916382249351427E-2</c:v>
                </c:pt>
                <c:pt idx="29">
                  <c:v>0.65194156585211482</c:v>
                </c:pt>
                <c:pt idx="30">
                  <c:v>0.21853314675452593</c:v>
                </c:pt>
                <c:pt idx="31">
                  <c:v>0.11903418813672102</c:v>
                </c:pt>
                <c:pt idx="32">
                  <c:v>0.25477127007186851</c:v>
                </c:pt>
                <c:pt idx="33">
                  <c:v>0.11565518877577563</c:v>
                </c:pt>
                <c:pt idx="34">
                  <c:v>0.23595990807026743</c:v>
                </c:pt>
                <c:pt idx="35">
                  <c:v>0.11457009150925176</c:v>
                </c:pt>
                <c:pt idx="36">
                  <c:v>0.17178282114655591</c:v>
                </c:pt>
                <c:pt idx="37">
                  <c:v>0.27532511248695984</c:v>
                </c:pt>
                <c:pt idx="38">
                  <c:v>0.63509566316301658</c:v>
                </c:pt>
                <c:pt idx="39">
                  <c:v>0.10003498235091772</c:v>
                </c:pt>
                <c:pt idx="40">
                  <c:v>0.27949718847724492</c:v>
                </c:pt>
                <c:pt idx="41">
                  <c:v>0.10821958102129342</c:v>
                </c:pt>
                <c:pt idx="42">
                  <c:v>0.33193225071121113</c:v>
                </c:pt>
                <c:pt idx="43">
                  <c:v>0.23127060795713192</c:v>
                </c:pt>
              </c:numCache>
            </c:numRef>
          </c:val>
          <c:smooth val="1"/>
          <c:extLst>
            <c:ext xmlns:c16="http://schemas.microsoft.com/office/drawing/2014/chart" uri="{C3380CC4-5D6E-409C-BE32-E72D297353CC}">
              <c16:uniqueId val="{00000001-FA71-485A-82F2-6A00E11FECBD}"/>
            </c:ext>
          </c:extLst>
        </c:ser>
        <c:dLbls>
          <c:showLegendKey val="0"/>
          <c:showVal val="0"/>
          <c:showCatName val="0"/>
          <c:showSerName val="0"/>
          <c:showPercent val="0"/>
          <c:showBubbleSize val="0"/>
        </c:dLbls>
        <c:marker val="1"/>
        <c:smooth val="0"/>
        <c:axId val="238948736"/>
        <c:axId val="238950656"/>
      </c:lineChart>
      <c:catAx>
        <c:axId val="237153664"/>
        <c:scaling>
          <c:orientation val="minMax"/>
        </c:scaling>
        <c:delete val="0"/>
        <c:axPos val="b"/>
        <c:numFmt formatCode="General" sourceLinked="1"/>
        <c:majorTickMark val="out"/>
        <c:minorTickMark val="none"/>
        <c:tickLblPos val="low"/>
        <c:spPr>
          <a:ln w="3175">
            <a:solidFill>
              <a:srgbClr val="808080"/>
            </a:solidFill>
            <a:prstDash val="solid"/>
          </a:ln>
        </c:spPr>
        <c:txPr>
          <a:bodyPr rot="-3960000" vert="horz"/>
          <a:lstStyle/>
          <a:p>
            <a:pPr>
              <a:defRPr sz="1000" b="0" i="0" u="none" strike="noStrike" baseline="0">
                <a:solidFill>
                  <a:srgbClr val="000000"/>
                </a:solidFill>
                <a:latin typeface="Calibri"/>
                <a:ea typeface="Calibri"/>
                <a:cs typeface="Calibri"/>
              </a:defRPr>
            </a:pPr>
            <a:endParaRPr lang="en-US"/>
          </a:p>
        </c:txPr>
        <c:crossAx val="237156992"/>
        <c:crosses val="autoZero"/>
        <c:auto val="0"/>
        <c:lblAlgn val="ctr"/>
        <c:lblOffset val="100"/>
        <c:noMultiLvlLbl val="0"/>
      </c:catAx>
      <c:valAx>
        <c:axId val="237156992"/>
        <c:scaling>
          <c:orientation val="minMax"/>
        </c:scaling>
        <c:delete val="0"/>
        <c:axPos val="l"/>
        <c:majorGridlines>
          <c:spPr>
            <a:ln w="3175">
              <a:solidFill>
                <a:srgbClr val="808080"/>
              </a:solidFill>
              <a:prstDash val="solid"/>
            </a:ln>
          </c:spPr>
        </c:majorGridlines>
        <c:numFmt formatCode="\$#,##0" sourceLinked="0"/>
        <c:majorTickMark val="none"/>
        <c:minorTickMark val="none"/>
        <c:tickLblPos val="nextTo"/>
        <c:spPr>
          <a:ln w="9525">
            <a:noFill/>
          </a:ln>
        </c:spPr>
        <c:txPr>
          <a:bodyPr rot="0" vert="horz"/>
          <a:lstStyle/>
          <a:p>
            <a:pPr>
              <a:defRPr sz="1000" b="0" i="0" u="none" strike="noStrike" baseline="0">
                <a:solidFill>
                  <a:srgbClr val="000000"/>
                </a:solidFill>
                <a:latin typeface="Calibri"/>
                <a:ea typeface="Calibri"/>
                <a:cs typeface="Calibri"/>
              </a:defRPr>
            </a:pPr>
            <a:endParaRPr lang="en-US"/>
          </a:p>
        </c:txPr>
        <c:crossAx val="237153664"/>
        <c:crosses val="autoZero"/>
        <c:crossBetween val="between"/>
      </c:valAx>
      <c:catAx>
        <c:axId val="238948736"/>
        <c:scaling>
          <c:orientation val="minMax"/>
        </c:scaling>
        <c:delete val="1"/>
        <c:axPos val="b"/>
        <c:numFmt formatCode="General" sourceLinked="1"/>
        <c:majorTickMark val="out"/>
        <c:minorTickMark val="none"/>
        <c:tickLblPos val="nextTo"/>
        <c:crossAx val="238950656"/>
        <c:crossesAt val="0"/>
        <c:auto val="1"/>
        <c:lblAlgn val="ctr"/>
        <c:lblOffset val="100"/>
        <c:noMultiLvlLbl val="0"/>
      </c:catAx>
      <c:valAx>
        <c:axId val="238950656"/>
        <c:scaling>
          <c:orientation val="minMax"/>
          <c:max val="1"/>
          <c:min val="0"/>
        </c:scaling>
        <c:delete val="0"/>
        <c:axPos val="r"/>
        <c:majorGridlines>
          <c:spPr>
            <a:ln w="12700">
              <a:solidFill>
                <a:srgbClr val="808080"/>
              </a:solidFill>
              <a:prstDash val="solid"/>
            </a:ln>
          </c:spPr>
        </c:majorGridlines>
        <c:minorGridlines>
          <c:spPr>
            <a:ln w="3175">
              <a:solidFill>
                <a:srgbClr val="C0C0C0"/>
              </a:solidFill>
              <a:prstDash val="solid"/>
            </a:ln>
          </c:spPr>
        </c:minorGridlines>
        <c:numFmt formatCode="0%" sourceLinked="0"/>
        <c:majorTickMark val="none"/>
        <c:minorTickMark val="none"/>
        <c:tickLblPos val="nextTo"/>
        <c:spPr>
          <a:ln w="3175">
            <a:solidFill>
              <a:srgbClr val="808080"/>
            </a:solidFill>
            <a:prstDash val="solid"/>
          </a:ln>
        </c:spPr>
        <c:txPr>
          <a:bodyPr rot="0" vert="horz"/>
          <a:lstStyle/>
          <a:p>
            <a:pPr>
              <a:defRPr sz="1000" b="0" i="0" u="none" strike="noStrike" baseline="0">
                <a:solidFill>
                  <a:srgbClr val="000000"/>
                </a:solidFill>
                <a:latin typeface="Calibri"/>
                <a:ea typeface="Calibri"/>
                <a:cs typeface="Calibri"/>
              </a:defRPr>
            </a:pPr>
            <a:endParaRPr lang="en-US"/>
          </a:p>
        </c:txPr>
        <c:crossAx val="238948736"/>
        <c:crosses val="max"/>
        <c:crossBetween val="between"/>
        <c:majorUnit val="0.2"/>
        <c:minorUnit val="0.05"/>
      </c:valAx>
      <c:spPr>
        <a:solidFill>
          <a:srgbClr val="F2F2F2"/>
        </a:solidFill>
        <a:ln w="25400">
          <a:noFill/>
        </a:ln>
      </c:spPr>
    </c:plotArea>
    <c:legend>
      <c:legendPos val="r"/>
      <c:layout>
        <c:manualLayout>
          <c:xMode val="edge"/>
          <c:yMode val="edge"/>
          <c:x val="0.39733629300776913"/>
          <c:y val="0.95106035889070151"/>
          <c:w val="0.18645948945615981"/>
          <c:h val="3.9151712887438822E-2"/>
        </c:manualLayout>
      </c:layout>
      <c:overlay val="0"/>
      <c:spPr>
        <a:noFill/>
        <a:ln w="25400">
          <a:noFill/>
        </a:ln>
      </c:spPr>
      <c:txPr>
        <a:bodyPr/>
        <a:lstStyle/>
        <a:p>
          <a:pPr>
            <a:defRPr sz="710" b="0" i="0" u="none" strike="noStrike" baseline="0">
              <a:solidFill>
                <a:srgbClr val="000000"/>
              </a:solidFill>
              <a:latin typeface="Calibri"/>
              <a:ea typeface="Calibri"/>
              <a:cs typeface="Calibri"/>
            </a:defRPr>
          </a:pPr>
          <a:endParaRPr lang="en-US"/>
        </a:p>
      </c:txPr>
    </c:legend>
    <c:plotVisOnly val="1"/>
    <c:dispBlanksAs val="zero"/>
    <c:showDLblsOverMax val="0"/>
  </c:chart>
  <c:spPr>
    <a:solidFill>
      <a:srgbClr val="FFFFFF"/>
    </a:solidFill>
    <a:ln w="3175">
      <a:solidFill>
        <a:srgbClr val="808080"/>
      </a:solidFill>
      <a:prstDash val="solid"/>
    </a:ln>
  </c:spPr>
  <c:txPr>
    <a:bodyPr/>
    <a:lstStyle/>
    <a:p>
      <a:pPr>
        <a:defRPr sz="1000" b="0" i="0" u="none" strike="noStrike" baseline="0">
          <a:solidFill>
            <a:srgbClr val="000000"/>
          </a:solidFill>
          <a:latin typeface="Calibri"/>
          <a:ea typeface="Calibri"/>
          <a:cs typeface="Calibri"/>
        </a:defRPr>
      </a:pPr>
      <a:endParaRPr lang="en-US"/>
    </a:p>
  </c:txPr>
  <c:externalData r:id="rId2">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6C95A2F-18C7-47DF-A569-04C8ED74AEB9}"/>
              </a:ext>
            </a:extLst>
          </p:cNvPr>
          <p:cNvSpPr>
            <a:spLocks noGrp="1"/>
          </p:cNvSpPr>
          <p:nvPr>
            <p:ph type="hdr" sz="quarter"/>
          </p:nvPr>
        </p:nvSpPr>
        <p:spPr>
          <a:xfrm>
            <a:off x="0" y="0"/>
            <a:ext cx="2971800" cy="465138"/>
          </a:xfrm>
          <a:prstGeom prst="rect">
            <a:avLst/>
          </a:prstGeom>
        </p:spPr>
        <p:txBody>
          <a:bodyPr vert="horz" lIns="91440" tIns="45720" rIns="91440" bIns="45720" rtlCol="0"/>
          <a:lstStyle>
            <a:lvl1pPr algn="l" eaLnBrk="0" hangingPunct="0">
              <a:defRPr sz="1200">
                <a:latin typeface="Arial" charset="0"/>
              </a:defRPr>
            </a:lvl1pPr>
          </a:lstStyle>
          <a:p>
            <a:pPr>
              <a:defRPr/>
            </a:pPr>
            <a:endParaRPr lang="en-US"/>
          </a:p>
        </p:txBody>
      </p:sp>
      <p:sp>
        <p:nvSpPr>
          <p:cNvPr id="3" name="Date Placeholder 2">
            <a:extLst>
              <a:ext uri="{FF2B5EF4-FFF2-40B4-BE49-F238E27FC236}">
                <a16:creationId xmlns:a16="http://schemas.microsoft.com/office/drawing/2014/main" id="{C40D6ADE-9C1F-4AD5-94C7-87C5A35344DB}"/>
              </a:ext>
            </a:extLst>
          </p:cNvPr>
          <p:cNvSpPr>
            <a:spLocks noGrp="1"/>
          </p:cNvSpPr>
          <p:nvPr>
            <p:ph type="dt" idx="1"/>
          </p:nvPr>
        </p:nvSpPr>
        <p:spPr>
          <a:xfrm>
            <a:off x="3884613" y="0"/>
            <a:ext cx="2971800" cy="465138"/>
          </a:xfrm>
          <a:prstGeom prst="rect">
            <a:avLst/>
          </a:prstGeom>
        </p:spPr>
        <p:txBody>
          <a:bodyPr vert="horz" lIns="91440" tIns="45720" rIns="91440" bIns="45720" rtlCol="0"/>
          <a:lstStyle>
            <a:lvl1pPr algn="r" eaLnBrk="0" hangingPunct="0">
              <a:defRPr sz="1200">
                <a:latin typeface="Arial" charset="0"/>
              </a:defRPr>
            </a:lvl1pPr>
          </a:lstStyle>
          <a:p>
            <a:pPr>
              <a:defRPr/>
            </a:pPr>
            <a:fld id="{08F15CF0-594F-46D4-B61E-739710F5C0BE}" type="datetimeFigureOut">
              <a:rPr lang="en-US"/>
              <a:pPr>
                <a:defRPr/>
              </a:pPr>
              <a:t>4/23/2020</a:t>
            </a:fld>
            <a:endParaRPr lang="en-US"/>
          </a:p>
        </p:txBody>
      </p:sp>
      <p:sp>
        <p:nvSpPr>
          <p:cNvPr id="4" name="Slide Image Placeholder 3">
            <a:extLst>
              <a:ext uri="{FF2B5EF4-FFF2-40B4-BE49-F238E27FC236}">
                <a16:creationId xmlns:a16="http://schemas.microsoft.com/office/drawing/2014/main" id="{5F68C781-BEBE-4FF3-B04E-2FCF8D766756}"/>
              </a:ext>
            </a:extLst>
          </p:cNvPr>
          <p:cNvSpPr>
            <a:spLocks noGrp="1" noRot="1" noChangeAspect="1"/>
          </p:cNvSpPr>
          <p:nvPr>
            <p:ph type="sldImg" idx="2"/>
          </p:nvPr>
        </p:nvSpPr>
        <p:spPr>
          <a:xfrm>
            <a:off x="1101725" y="698500"/>
            <a:ext cx="4654550" cy="34925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8EE9438A-03C6-497B-9377-9A1CB0D398E6}"/>
              </a:ext>
            </a:extLst>
          </p:cNvPr>
          <p:cNvSpPr>
            <a:spLocks noGrp="1"/>
          </p:cNvSpPr>
          <p:nvPr>
            <p:ph type="body" sz="quarter" idx="3"/>
          </p:nvPr>
        </p:nvSpPr>
        <p:spPr>
          <a:xfrm>
            <a:off x="685800" y="4424363"/>
            <a:ext cx="5486400" cy="41910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754DF201-63EB-42DF-B6EF-C6C448B8539C}"/>
              </a:ext>
            </a:extLst>
          </p:cNvPr>
          <p:cNvSpPr>
            <a:spLocks noGrp="1"/>
          </p:cNvSpPr>
          <p:nvPr>
            <p:ph type="ftr" sz="quarter" idx="4"/>
          </p:nvPr>
        </p:nvSpPr>
        <p:spPr>
          <a:xfrm>
            <a:off x="0" y="8847138"/>
            <a:ext cx="2971800" cy="465137"/>
          </a:xfrm>
          <a:prstGeom prst="rect">
            <a:avLst/>
          </a:prstGeom>
        </p:spPr>
        <p:txBody>
          <a:bodyPr vert="horz" lIns="91440" tIns="45720" rIns="91440" bIns="45720" rtlCol="0" anchor="b"/>
          <a:lstStyle>
            <a:lvl1pPr algn="l" eaLnBrk="0" hangingPunct="0">
              <a:defRPr sz="1200">
                <a:latin typeface="Arial" charset="0"/>
              </a:defRPr>
            </a:lvl1pPr>
          </a:lstStyle>
          <a:p>
            <a:pPr>
              <a:defRPr/>
            </a:pPr>
            <a:endParaRPr lang="en-US"/>
          </a:p>
        </p:txBody>
      </p:sp>
      <p:sp>
        <p:nvSpPr>
          <p:cNvPr id="7" name="Slide Number Placeholder 6">
            <a:extLst>
              <a:ext uri="{FF2B5EF4-FFF2-40B4-BE49-F238E27FC236}">
                <a16:creationId xmlns:a16="http://schemas.microsoft.com/office/drawing/2014/main" id="{861A84D6-3862-4312-B462-0D4A2D598E25}"/>
              </a:ext>
            </a:extLst>
          </p:cNvPr>
          <p:cNvSpPr>
            <a:spLocks noGrp="1"/>
          </p:cNvSpPr>
          <p:nvPr>
            <p:ph type="sldNum" sz="quarter" idx="5"/>
          </p:nvPr>
        </p:nvSpPr>
        <p:spPr>
          <a:xfrm>
            <a:off x="3884613" y="8847138"/>
            <a:ext cx="2971800" cy="465137"/>
          </a:xfrm>
          <a:prstGeom prst="rect">
            <a:avLst/>
          </a:prstGeom>
        </p:spPr>
        <p:txBody>
          <a:bodyPr vert="horz" wrap="square" lIns="91440" tIns="45720" rIns="91440" bIns="45720" numCol="1" anchor="b" anchorCtr="0" compatLnSpc="1">
            <a:prstTxWarp prst="textNoShape">
              <a:avLst/>
            </a:prstTxWarp>
          </a:bodyPr>
          <a:lstStyle>
            <a:lvl1pPr algn="r" eaLnBrk="0" hangingPunct="0">
              <a:defRPr sz="1200"/>
            </a:lvl1pPr>
          </a:lstStyle>
          <a:p>
            <a:fld id="{CD465193-FCBC-4CF8-8E4A-F8D1D4F1F110}"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a:extLst>
              <a:ext uri="{FF2B5EF4-FFF2-40B4-BE49-F238E27FC236}">
                <a16:creationId xmlns:a16="http://schemas.microsoft.com/office/drawing/2014/main" id="{936B6545-8781-4896-8A05-01454AD6C8D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a:extLst>
              <a:ext uri="{FF2B5EF4-FFF2-40B4-BE49-F238E27FC236}">
                <a16:creationId xmlns:a16="http://schemas.microsoft.com/office/drawing/2014/main" id="{6A6E8943-E96C-4103-800D-6461BE69827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9460" name="Slide Number Placeholder 3">
            <a:extLst>
              <a:ext uri="{FF2B5EF4-FFF2-40B4-BE49-F238E27FC236}">
                <a16:creationId xmlns:a16="http://schemas.microsoft.com/office/drawing/2014/main" id="{9C60FFCE-5734-4375-A51C-D45826A8C1F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0005E1E-8741-4057-A433-6CFD442F055E}" type="slidenum">
              <a:rPr lang="en-US" altLang="en-US">
                <a:latin typeface="Arial" panose="020B0604020202020204" pitchFamily="34" charset="0"/>
              </a:rPr>
              <a:pPr>
                <a:spcBef>
                  <a:spcPct val="0"/>
                </a:spcBef>
              </a:pPr>
              <a:t>1</a:t>
            </a:fld>
            <a:endParaRPr lang="en-US" altLang="en-US">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35297145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954865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527380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37771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9583362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684667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412260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37806921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438373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8641594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1143941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8" descr="3in_color_150dpi.jpg                                           0004F6D7Mac OS X                       C0910281:">
            <a:extLst>
              <a:ext uri="{FF2B5EF4-FFF2-40B4-BE49-F238E27FC236}">
                <a16:creationId xmlns:a16="http://schemas.microsoft.com/office/drawing/2014/main" id="{C6A51EAB-6BDC-4F52-8692-8F9E493275B9}"/>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1600200" cy="142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Line 5">
            <a:extLst>
              <a:ext uri="{FF2B5EF4-FFF2-40B4-BE49-F238E27FC236}">
                <a16:creationId xmlns:a16="http://schemas.microsoft.com/office/drawing/2014/main" id="{5585CD73-1FE8-4974-8404-FECB6C78500C}"/>
              </a:ext>
            </a:extLst>
          </p:cNvPr>
          <p:cNvSpPr>
            <a:spLocks noChangeShapeType="1"/>
          </p:cNvSpPr>
          <p:nvPr/>
        </p:nvSpPr>
        <p:spPr bwMode="auto">
          <a:xfrm flipV="1">
            <a:off x="609600" y="4267200"/>
            <a:ext cx="7696200" cy="0"/>
          </a:xfrm>
          <a:prstGeom prst="line">
            <a:avLst/>
          </a:prstGeom>
          <a:noFill/>
          <a:ln w="19050">
            <a:solidFill>
              <a:srgbClr val="990033"/>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2051" name="Picture 4" descr="ieeeblu">
            <a:extLst>
              <a:ext uri="{FF2B5EF4-FFF2-40B4-BE49-F238E27FC236}">
                <a16:creationId xmlns:a16="http://schemas.microsoft.com/office/drawing/2014/main" id="{5E1AB34F-EBF6-4EA3-A06D-59C354E3D61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3200" y="228600"/>
            <a:ext cx="2286000" cy="696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2" name="TextBox 1">
            <a:extLst>
              <a:ext uri="{FF2B5EF4-FFF2-40B4-BE49-F238E27FC236}">
                <a16:creationId xmlns:a16="http://schemas.microsoft.com/office/drawing/2014/main" id="{DEE44D37-5ABE-41A0-A1E8-DF2060CF3771}"/>
              </a:ext>
            </a:extLst>
          </p:cNvPr>
          <p:cNvSpPr txBox="1">
            <a:spLocks noChangeArrowheads="1"/>
          </p:cNvSpPr>
          <p:nvPr/>
        </p:nvSpPr>
        <p:spPr bwMode="auto">
          <a:xfrm>
            <a:off x="1828800" y="2089150"/>
            <a:ext cx="5334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panose="020B0604020202020204" pitchFamily="34" charset="0"/>
              </a:defRPr>
            </a:lvl1pPr>
            <a:lvl2pPr marL="742950" indent="-285750" eaLnBrk="0" hangingPunct="0">
              <a:defRPr sz="2400" b="1">
                <a:solidFill>
                  <a:schemeClr val="tx1"/>
                </a:solidFill>
                <a:latin typeface="Arial" panose="020B0604020202020204" pitchFamily="34" charset="0"/>
              </a:defRPr>
            </a:lvl2pPr>
            <a:lvl3pPr marL="1143000" indent="-228600" eaLnBrk="0" hangingPunct="0">
              <a:defRPr sz="2400" b="1">
                <a:solidFill>
                  <a:schemeClr val="tx1"/>
                </a:solidFill>
                <a:latin typeface="Arial" panose="020B0604020202020204" pitchFamily="34" charset="0"/>
              </a:defRPr>
            </a:lvl3pPr>
            <a:lvl4pPr marL="1600200" indent="-228600" eaLnBrk="0" hangingPunct="0">
              <a:defRPr sz="2400" b="1">
                <a:solidFill>
                  <a:schemeClr val="tx1"/>
                </a:solidFill>
                <a:latin typeface="Arial" panose="020B0604020202020204" pitchFamily="34" charset="0"/>
              </a:defRPr>
            </a:lvl4pPr>
            <a:lvl5pPr marL="2057400" indent="-228600" eaLnBrk="0" hangingPunct="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algn="ctr" eaLnBrk="1" hangingPunct="1"/>
            <a:r>
              <a:rPr lang="en-US" altLang="en-US" sz="3600">
                <a:solidFill>
                  <a:srgbClr val="C00000"/>
                </a:solidFill>
              </a:rPr>
              <a:t>Conference Report</a:t>
            </a:r>
          </a:p>
        </p:txBody>
      </p:sp>
      <p:sp>
        <p:nvSpPr>
          <p:cNvPr id="2053" name="TextBox 2">
            <a:extLst>
              <a:ext uri="{FF2B5EF4-FFF2-40B4-BE49-F238E27FC236}">
                <a16:creationId xmlns:a16="http://schemas.microsoft.com/office/drawing/2014/main" id="{467642E2-8730-4228-8DB0-56E578EEE492}"/>
              </a:ext>
            </a:extLst>
          </p:cNvPr>
          <p:cNvSpPr txBox="1">
            <a:spLocks noChangeArrowheads="1"/>
          </p:cNvSpPr>
          <p:nvPr/>
        </p:nvSpPr>
        <p:spPr bwMode="auto">
          <a:xfrm>
            <a:off x="1828800" y="4572000"/>
            <a:ext cx="5105400" cy="2215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panose="020B0604020202020204" pitchFamily="34" charset="0"/>
              </a:defRPr>
            </a:lvl1pPr>
            <a:lvl2pPr marL="742950" indent="-285750" eaLnBrk="0" hangingPunct="0">
              <a:defRPr sz="2400" b="1">
                <a:solidFill>
                  <a:schemeClr val="tx1"/>
                </a:solidFill>
                <a:latin typeface="Arial" panose="020B0604020202020204" pitchFamily="34" charset="0"/>
              </a:defRPr>
            </a:lvl2pPr>
            <a:lvl3pPr marL="1143000" indent="-228600" eaLnBrk="0" hangingPunct="0">
              <a:defRPr sz="2400" b="1">
                <a:solidFill>
                  <a:schemeClr val="tx1"/>
                </a:solidFill>
                <a:latin typeface="Arial" panose="020B0604020202020204" pitchFamily="34" charset="0"/>
              </a:defRPr>
            </a:lvl3pPr>
            <a:lvl4pPr marL="1600200" indent="-228600" eaLnBrk="0" hangingPunct="0">
              <a:defRPr sz="2400" b="1">
                <a:solidFill>
                  <a:schemeClr val="tx1"/>
                </a:solidFill>
                <a:latin typeface="Arial" panose="020B0604020202020204" pitchFamily="34" charset="0"/>
              </a:defRPr>
            </a:lvl4pPr>
            <a:lvl5pPr marL="2057400" indent="-228600" eaLnBrk="0" hangingPunct="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algn="ctr" eaLnBrk="1" hangingPunct="1"/>
            <a:r>
              <a:rPr lang="en-US" altLang="en-US" dirty="0">
                <a:solidFill>
                  <a:srgbClr val="002060"/>
                </a:solidFill>
              </a:rPr>
              <a:t>IEEE Systems Council </a:t>
            </a:r>
            <a:r>
              <a:rPr lang="en-US" altLang="en-US" dirty="0" err="1">
                <a:solidFill>
                  <a:srgbClr val="002060"/>
                </a:solidFill>
              </a:rPr>
              <a:t>AdCom</a:t>
            </a:r>
            <a:endParaRPr lang="en-US" altLang="en-US" dirty="0">
              <a:solidFill>
                <a:srgbClr val="002060"/>
              </a:solidFill>
            </a:endParaRPr>
          </a:p>
          <a:p>
            <a:pPr algn="ctr" eaLnBrk="1" hangingPunct="1"/>
            <a:r>
              <a:rPr lang="en-US" altLang="en-US" strike="sngStrike" dirty="0">
                <a:solidFill>
                  <a:srgbClr val="002060"/>
                </a:solidFill>
              </a:rPr>
              <a:t>August 30, 2019</a:t>
            </a:r>
          </a:p>
          <a:p>
            <a:pPr algn="ctr" eaLnBrk="1" hangingPunct="1"/>
            <a:r>
              <a:rPr lang="en-US" altLang="en-US" dirty="0">
                <a:solidFill>
                  <a:srgbClr val="002060"/>
                </a:solidFill>
              </a:rPr>
              <a:t>April 24, 2020</a:t>
            </a:r>
          </a:p>
          <a:p>
            <a:pPr algn="ctr" eaLnBrk="1" hangingPunct="1"/>
            <a:endParaRPr lang="en-US" altLang="en-US" dirty="0">
              <a:solidFill>
                <a:srgbClr val="002060"/>
              </a:solidFill>
            </a:endParaRPr>
          </a:p>
          <a:p>
            <a:pPr algn="ctr" eaLnBrk="1" hangingPunct="1"/>
            <a:r>
              <a:rPr lang="en-US" altLang="en-US" sz="1400" dirty="0">
                <a:solidFill>
                  <a:srgbClr val="002060"/>
                </a:solidFill>
              </a:rPr>
              <a:t>Bob Rassa</a:t>
            </a:r>
          </a:p>
          <a:p>
            <a:pPr algn="ctr" eaLnBrk="1" hangingPunct="1"/>
            <a:r>
              <a:rPr lang="en-US" altLang="en-US" sz="1400" dirty="0">
                <a:solidFill>
                  <a:srgbClr val="002060"/>
                </a:solidFill>
              </a:rPr>
              <a:t>Past President</a:t>
            </a:r>
          </a:p>
          <a:p>
            <a:pPr algn="ctr" eaLnBrk="1" hangingPunct="1"/>
            <a:r>
              <a:rPr lang="en-US" altLang="en-US" sz="1400" dirty="0">
                <a:solidFill>
                  <a:srgbClr val="002060"/>
                </a:solidFill>
              </a:rPr>
              <a:t>VP Conferences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A8BC390C-2C6E-4E4D-8A07-3141A7861470}"/>
              </a:ext>
            </a:extLst>
          </p:cNvPr>
          <p:cNvSpPr>
            <a:spLocks noGrp="1"/>
          </p:cNvSpPr>
          <p:nvPr>
            <p:ph type="title"/>
          </p:nvPr>
        </p:nvSpPr>
        <p:spPr bwMode="auto">
          <a:xfrm>
            <a:off x="1905000" y="274638"/>
            <a:ext cx="67818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3600" b="1"/>
              <a:t>Future ISSE</a:t>
            </a:r>
          </a:p>
        </p:txBody>
      </p:sp>
      <p:sp>
        <p:nvSpPr>
          <p:cNvPr id="3" name="Content Placeholder 2">
            <a:extLst>
              <a:ext uri="{FF2B5EF4-FFF2-40B4-BE49-F238E27FC236}">
                <a16:creationId xmlns:a16="http://schemas.microsoft.com/office/drawing/2014/main" id="{817ECABA-E27E-4E2D-A464-6FD69A814456}"/>
              </a:ext>
            </a:extLst>
          </p:cNvPr>
          <p:cNvSpPr>
            <a:spLocks noGrp="1"/>
          </p:cNvSpPr>
          <p:nvPr>
            <p:ph idx="1"/>
          </p:nvPr>
        </p:nvSpPr>
        <p:spPr/>
        <p:txBody>
          <a:bodyPr/>
          <a:lstStyle/>
          <a:p>
            <a:pPr>
              <a:defRPr/>
            </a:pPr>
            <a:r>
              <a:rPr lang="en-US" sz="2400" b="1" dirty="0">
                <a:solidFill>
                  <a:srgbClr val="002060"/>
                </a:solidFill>
                <a:latin typeface="+mj-lt"/>
              </a:rPr>
              <a:t>2020: Vienna, Austria </a:t>
            </a:r>
          </a:p>
          <a:p>
            <a:pPr lvl="1">
              <a:defRPr/>
            </a:pPr>
            <a:r>
              <a:rPr lang="en-US" sz="2000" b="1" dirty="0">
                <a:solidFill>
                  <a:srgbClr val="002060"/>
                </a:solidFill>
                <a:latin typeface="+mj-lt"/>
              </a:rPr>
              <a:t>October 1-3, 2020</a:t>
            </a:r>
          </a:p>
          <a:p>
            <a:pPr lvl="1">
              <a:defRPr/>
            </a:pPr>
            <a:r>
              <a:rPr lang="en-US" sz="2000" b="1" dirty="0">
                <a:solidFill>
                  <a:srgbClr val="002060"/>
                </a:solidFill>
                <a:latin typeface="+mj-lt"/>
              </a:rPr>
              <a:t>May be canceling due to Covid-19</a:t>
            </a:r>
          </a:p>
          <a:p>
            <a:pPr lvl="1">
              <a:defRPr/>
            </a:pPr>
            <a:r>
              <a:rPr lang="en-US" sz="2000" b="1" dirty="0">
                <a:solidFill>
                  <a:srgbClr val="002060"/>
                </a:solidFill>
                <a:latin typeface="+mj-lt"/>
              </a:rPr>
              <a:t>Discussion?</a:t>
            </a:r>
          </a:p>
          <a:p>
            <a:pPr>
              <a:defRPr/>
            </a:pPr>
            <a:r>
              <a:rPr lang="en-US" sz="2400" b="1" dirty="0">
                <a:solidFill>
                  <a:srgbClr val="002060"/>
                </a:solidFill>
                <a:latin typeface="+mj-lt"/>
              </a:rPr>
              <a:t>2021: Cities under consideration</a:t>
            </a:r>
          </a:p>
          <a:p>
            <a:pPr lvl="1">
              <a:defRPr/>
            </a:pPr>
            <a:r>
              <a:rPr lang="en-US" sz="2000" b="1" dirty="0">
                <a:solidFill>
                  <a:srgbClr val="002060"/>
                </a:solidFill>
                <a:latin typeface="+mj-lt"/>
              </a:rPr>
              <a:t>Paris, France (being investigated)</a:t>
            </a:r>
          </a:p>
          <a:p>
            <a:pPr lvl="1">
              <a:defRPr/>
            </a:pPr>
            <a:r>
              <a:rPr lang="en-US" sz="2000" b="1" dirty="0">
                <a:solidFill>
                  <a:srgbClr val="002060"/>
                </a:solidFill>
                <a:latin typeface="+mj-lt"/>
              </a:rPr>
              <a:t>Barcelona, Spain (need advocate)</a:t>
            </a:r>
          </a:p>
          <a:p>
            <a:pPr lvl="1">
              <a:defRPr/>
            </a:pPr>
            <a:r>
              <a:rPr lang="en-US" sz="2000" b="1" dirty="0">
                <a:solidFill>
                  <a:srgbClr val="002060"/>
                </a:solidFill>
                <a:latin typeface="+mj-lt"/>
              </a:rPr>
              <a:t>Frankfurt, Germany</a:t>
            </a:r>
          </a:p>
          <a:p>
            <a:pPr lvl="1">
              <a:defRPr/>
            </a:pPr>
            <a:r>
              <a:rPr lang="en-US" sz="2000" b="1" dirty="0">
                <a:solidFill>
                  <a:srgbClr val="002060"/>
                </a:solidFill>
                <a:latin typeface="+mj-lt"/>
              </a:rPr>
              <a:t>Tel Aviv, Israel (more likely 2022 as start of new MENA series, see following slides)</a:t>
            </a:r>
          </a:p>
          <a:p>
            <a:pPr lvl="1">
              <a:defRPr/>
            </a:pPr>
            <a:r>
              <a:rPr lang="en-US" sz="2000" b="1" dirty="0">
                <a:solidFill>
                  <a:srgbClr val="002060"/>
                </a:solidFill>
                <a:latin typeface="+mj-lt"/>
              </a:rPr>
              <a:t>Flanders or Brussels, Belgium</a:t>
            </a:r>
          </a:p>
          <a:p>
            <a:pPr lvl="1">
              <a:defRPr/>
            </a:pPr>
            <a:endParaRPr lang="en-US" sz="2000" b="1" dirty="0">
              <a:solidFill>
                <a:srgbClr val="002060"/>
              </a:solidFill>
              <a:latin typeface="+mj-lt"/>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C2EB11-E1C8-4C11-B40F-5852EC9D69EF}"/>
              </a:ext>
            </a:extLst>
          </p:cNvPr>
          <p:cNvSpPr>
            <a:spLocks noGrp="1"/>
          </p:cNvSpPr>
          <p:nvPr>
            <p:ph type="title"/>
          </p:nvPr>
        </p:nvSpPr>
        <p:spPr>
          <a:xfrm>
            <a:off x="2057400" y="274638"/>
            <a:ext cx="6629400" cy="1143000"/>
          </a:xfrm>
        </p:spPr>
        <p:txBody>
          <a:bodyPr/>
          <a:lstStyle/>
          <a:p>
            <a:r>
              <a:rPr lang="en-US" sz="3600" b="1" dirty="0"/>
              <a:t>Middle East-North Africa</a:t>
            </a:r>
          </a:p>
        </p:txBody>
      </p:sp>
      <p:sp>
        <p:nvSpPr>
          <p:cNvPr id="3" name="Content Placeholder 2">
            <a:extLst>
              <a:ext uri="{FF2B5EF4-FFF2-40B4-BE49-F238E27FC236}">
                <a16:creationId xmlns:a16="http://schemas.microsoft.com/office/drawing/2014/main" id="{9BC56683-C790-4F42-871E-FBE94D32CD3A}"/>
              </a:ext>
            </a:extLst>
          </p:cNvPr>
          <p:cNvSpPr>
            <a:spLocks noGrp="1"/>
          </p:cNvSpPr>
          <p:nvPr>
            <p:ph idx="1"/>
          </p:nvPr>
        </p:nvSpPr>
        <p:spPr/>
        <p:txBody>
          <a:bodyPr/>
          <a:lstStyle/>
          <a:p>
            <a:r>
              <a:rPr lang="en-US" sz="2400" b="1" dirty="0">
                <a:solidFill>
                  <a:srgbClr val="002060"/>
                </a:solidFill>
                <a:latin typeface="+mj-lt"/>
              </a:rPr>
              <a:t>We have been approached abut starting a Systems Engineering conference in the Middle East-North Africa area (MENA).</a:t>
            </a:r>
          </a:p>
          <a:p>
            <a:r>
              <a:rPr lang="en-US" sz="2400" b="1" dirty="0">
                <a:solidFill>
                  <a:srgbClr val="002060"/>
                </a:solidFill>
                <a:latin typeface="+mj-lt"/>
              </a:rPr>
              <a:t>We gave an initial go-ahead to look at this</a:t>
            </a:r>
          </a:p>
          <a:p>
            <a:r>
              <a:rPr lang="en-US" sz="2400" b="1" dirty="0">
                <a:solidFill>
                  <a:srgbClr val="002060"/>
                </a:solidFill>
                <a:latin typeface="+mj-lt"/>
              </a:rPr>
              <a:t>As we already have feelers into Israel for 2022, this would be considered the first of a MENA series if we can count on a continued advocate</a:t>
            </a:r>
            <a:r>
              <a:rPr lang="en-US" sz="2400" dirty="0">
                <a:solidFill>
                  <a:srgbClr val="002060"/>
                </a:solidFill>
                <a:latin typeface="+mj-lt"/>
              </a:rPr>
              <a:t>.</a:t>
            </a:r>
          </a:p>
        </p:txBody>
      </p:sp>
    </p:spTree>
    <p:extLst>
      <p:ext uri="{BB962C8B-B14F-4D97-AF65-F5344CB8AC3E}">
        <p14:creationId xmlns:p14="http://schemas.microsoft.com/office/powerpoint/2010/main" val="24959528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a:extLst>
              <a:ext uri="{FF2B5EF4-FFF2-40B4-BE49-F238E27FC236}">
                <a16:creationId xmlns:a16="http://schemas.microsoft.com/office/drawing/2014/main" id="{801FD2AE-E29C-421F-8131-ED180E28CA7B}"/>
              </a:ext>
            </a:extLst>
          </p:cNvPr>
          <p:cNvSpPr>
            <a:spLocks noGrp="1"/>
          </p:cNvSpPr>
          <p:nvPr>
            <p:ph type="title"/>
          </p:nvPr>
        </p:nvSpPr>
        <p:spPr bwMode="auto">
          <a:xfrm>
            <a:off x="1828800" y="274638"/>
            <a:ext cx="68580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3600" b="1"/>
              <a:t>Asian SE Conference</a:t>
            </a:r>
          </a:p>
        </p:txBody>
      </p:sp>
      <p:sp>
        <p:nvSpPr>
          <p:cNvPr id="3" name="Content Placeholder 2">
            <a:extLst>
              <a:ext uri="{FF2B5EF4-FFF2-40B4-BE49-F238E27FC236}">
                <a16:creationId xmlns:a16="http://schemas.microsoft.com/office/drawing/2014/main" id="{AC1A3C6C-9EE7-4404-BBA6-206CF63F35EF}"/>
              </a:ext>
            </a:extLst>
          </p:cNvPr>
          <p:cNvSpPr>
            <a:spLocks noGrp="1"/>
          </p:cNvSpPr>
          <p:nvPr>
            <p:ph idx="1"/>
          </p:nvPr>
        </p:nvSpPr>
        <p:spPr/>
        <p:txBody>
          <a:bodyPr/>
          <a:lstStyle/>
          <a:p>
            <a:pPr>
              <a:defRPr/>
            </a:pPr>
            <a:r>
              <a:rPr lang="en-US" sz="2400" b="1" dirty="0">
                <a:solidFill>
                  <a:srgbClr val="002060"/>
                </a:solidFill>
                <a:latin typeface="+mj-lt"/>
              </a:rPr>
              <a:t>We have been approached on doing a similar conference to ISSE in Asia (China)</a:t>
            </a:r>
          </a:p>
          <a:p>
            <a:pPr>
              <a:defRPr/>
            </a:pPr>
            <a:r>
              <a:rPr lang="en-US" sz="2400" b="1" dirty="0">
                <a:solidFill>
                  <a:srgbClr val="002060"/>
                </a:solidFill>
                <a:latin typeface="+mj-lt"/>
              </a:rPr>
              <a:t>IEEE International Conference on Systems Science and Engineering (ICSSE)</a:t>
            </a:r>
          </a:p>
          <a:p>
            <a:pPr>
              <a:defRPr/>
            </a:pPr>
            <a:r>
              <a:rPr lang="en-US" sz="2400" b="1" dirty="0">
                <a:solidFill>
                  <a:srgbClr val="002060"/>
                </a:solidFill>
                <a:latin typeface="+mj-lt"/>
              </a:rPr>
              <a:t>Proposal Received, reviewed, commented, refined</a:t>
            </a:r>
          </a:p>
          <a:p>
            <a:pPr lvl="1">
              <a:defRPr/>
            </a:pPr>
            <a:r>
              <a:rPr lang="en-US" sz="2000" b="1" dirty="0">
                <a:solidFill>
                  <a:srgbClr val="002060"/>
                </a:solidFill>
                <a:latin typeface="+mj-lt"/>
              </a:rPr>
              <a:t>Systems Council would be 50% partner</a:t>
            </a:r>
          </a:p>
          <a:p>
            <a:pPr lvl="1">
              <a:defRPr/>
            </a:pPr>
            <a:r>
              <a:rPr lang="en-US" sz="2000" b="1" dirty="0" err="1">
                <a:solidFill>
                  <a:srgbClr val="002060"/>
                </a:solidFill>
                <a:latin typeface="+mj-lt"/>
              </a:rPr>
              <a:t>Okjay</a:t>
            </a:r>
            <a:r>
              <a:rPr lang="en-US" sz="2000" b="1" dirty="0">
                <a:solidFill>
                  <a:srgbClr val="002060"/>
                </a:solidFill>
                <a:latin typeface="+mj-lt"/>
              </a:rPr>
              <a:t> </a:t>
            </a:r>
            <a:r>
              <a:rPr lang="en-US" sz="2000" b="1" dirty="0" err="1">
                <a:solidFill>
                  <a:srgbClr val="002060"/>
                </a:solidFill>
                <a:latin typeface="+mj-lt"/>
              </a:rPr>
              <a:t>Kaynak</a:t>
            </a:r>
            <a:r>
              <a:rPr lang="en-US" sz="2000" b="1" dirty="0">
                <a:solidFill>
                  <a:srgbClr val="002060"/>
                </a:solidFill>
                <a:latin typeface="+mj-lt"/>
              </a:rPr>
              <a:t> is principal organizer; Andy Chen has agreed to serve as Chair</a:t>
            </a:r>
          </a:p>
          <a:p>
            <a:pPr lvl="1">
              <a:defRPr/>
            </a:pPr>
            <a:r>
              <a:rPr lang="en-US" sz="2000" b="1" dirty="0">
                <a:solidFill>
                  <a:srgbClr val="002060"/>
                </a:solidFill>
                <a:latin typeface="+mj-lt"/>
              </a:rPr>
              <a:t>Now looking at Fall 2021</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8B6F80-0369-4F40-AB9F-00421032A112}"/>
              </a:ext>
            </a:extLst>
          </p:cNvPr>
          <p:cNvSpPr>
            <a:spLocks noGrp="1"/>
          </p:cNvSpPr>
          <p:nvPr>
            <p:ph type="title"/>
          </p:nvPr>
        </p:nvSpPr>
        <p:spPr>
          <a:xfrm>
            <a:off x="2057400" y="274638"/>
            <a:ext cx="3429000" cy="1143000"/>
          </a:xfrm>
        </p:spPr>
        <p:txBody>
          <a:bodyPr/>
          <a:lstStyle/>
          <a:p>
            <a:pPr>
              <a:defRPr/>
            </a:pPr>
            <a:r>
              <a:rPr lang="en-US" sz="3200" b="1" kern="1200" dirty="0">
                <a:solidFill>
                  <a:srgbClr val="990033"/>
                </a:solidFill>
                <a:latin typeface="Arial" charset="0"/>
              </a:rPr>
              <a:t>Also Announcing--</a:t>
            </a:r>
            <a:endParaRPr lang="en-US" dirty="0"/>
          </a:p>
        </p:txBody>
      </p:sp>
      <p:sp>
        <p:nvSpPr>
          <p:cNvPr id="38915" name="TextBox 2">
            <a:extLst>
              <a:ext uri="{FF2B5EF4-FFF2-40B4-BE49-F238E27FC236}">
                <a16:creationId xmlns:a16="http://schemas.microsoft.com/office/drawing/2014/main" id="{729D5251-6A82-4287-91BF-1BA0A5FB15AD}"/>
              </a:ext>
            </a:extLst>
          </p:cNvPr>
          <p:cNvSpPr txBox="1">
            <a:spLocks noChangeArrowheads="1"/>
          </p:cNvSpPr>
          <p:nvPr/>
        </p:nvSpPr>
        <p:spPr bwMode="auto">
          <a:xfrm>
            <a:off x="1219200" y="2229035"/>
            <a:ext cx="70866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algn="ctr" eaLnBrk="1" hangingPunct="1"/>
            <a:r>
              <a:rPr lang="en-US" altLang="en-US" baseline="30000" dirty="0">
                <a:solidFill>
                  <a:srgbClr val="A50021"/>
                </a:solidFill>
              </a:rPr>
              <a:t>1st</a:t>
            </a:r>
            <a:r>
              <a:rPr lang="en-US" altLang="en-US" dirty="0">
                <a:solidFill>
                  <a:srgbClr val="A50021"/>
                </a:solidFill>
              </a:rPr>
              <a:t> Annual</a:t>
            </a:r>
          </a:p>
          <a:p>
            <a:pPr algn="ctr" eaLnBrk="1" hangingPunct="1"/>
            <a:r>
              <a:rPr lang="en-US" altLang="en-US" sz="3600" dirty="0">
                <a:solidFill>
                  <a:srgbClr val="A50021"/>
                </a:solidFill>
              </a:rPr>
              <a:t>Systems Security Symposium</a:t>
            </a:r>
          </a:p>
          <a:p>
            <a:pPr algn="ctr" eaLnBrk="1" hangingPunct="1"/>
            <a:endParaRPr lang="en-US" altLang="en-US" dirty="0">
              <a:solidFill>
                <a:srgbClr val="A50021"/>
              </a:solidFill>
            </a:endParaRPr>
          </a:p>
          <a:p>
            <a:pPr algn="ctr" eaLnBrk="1" hangingPunct="1"/>
            <a:r>
              <a:rPr lang="en-US" altLang="en-US" sz="4000" dirty="0">
                <a:solidFill>
                  <a:srgbClr val="002060"/>
                </a:solidFill>
              </a:rPr>
              <a:t>April 6 - 9, 2020</a:t>
            </a:r>
          </a:p>
          <a:p>
            <a:pPr algn="ctr" eaLnBrk="1" hangingPunct="1"/>
            <a:endParaRPr lang="en-US" altLang="en-US" dirty="0">
              <a:solidFill>
                <a:srgbClr val="A50021"/>
              </a:solidFill>
            </a:endParaRPr>
          </a:p>
          <a:p>
            <a:pPr algn="ctr" eaLnBrk="1" hangingPunct="1"/>
            <a:r>
              <a:rPr lang="en-US" altLang="en-US" sz="2800" dirty="0">
                <a:solidFill>
                  <a:srgbClr val="A50021"/>
                </a:solidFill>
              </a:rPr>
              <a:t>Marriott Crystal Gateway</a:t>
            </a:r>
          </a:p>
          <a:p>
            <a:pPr algn="ctr" eaLnBrk="1" hangingPunct="1"/>
            <a:r>
              <a:rPr lang="en-US" altLang="en-US" dirty="0">
                <a:solidFill>
                  <a:srgbClr val="A50021"/>
                </a:solidFill>
              </a:rPr>
              <a:t>Washington, DC area</a:t>
            </a:r>
          </a:p>
          <a:p>
            <a:pPr algn="ctr" eaLnBrk="1" hangingPunct="1"/>
            <a:r>
              <a:rPr lang="en-US" altLang="en-US" dirty="0">
                <a:solidFill>
                  <a:srgbClr val="A50021"/>
                </a:solidFill>
              </a:rPr>
              <a:t>(Crystal City, VA)</a:t>
            </a:r>
          </a:p>
          <a:p>
            <a:pPr algn="ctr" eaLnBrk="1" hangingPunct="1"/>
            <a:endParaRPr lang="en-US" altLang="en-US" dirty="0">
              <a:solidFill>
                <a:srgbClr val="A50021"/>
              </a:solidFill>
            </a:endParaRPr>
          </a:p>
          <a:p>
            <a:pPr algn="ctr" eaLnBrk="1" hangingPunct="1"/>
            <a:r>
              <a:rPr lang="en-US" altLang="en-US" i="1" dirty="0">
                <a:solidFill>
                  <a:srgbClr val="002060"/>
                </a:solidFill>
              </a:rPr>
              <a:t>Postponed; may be canceled for 2020</a:t>
            </a:r>
          </a:p>
          <a:p>
            <a:pPr eaLnBrk="1" hangingPunct="1"/>
            <a:endParaRPr lang="en-US" altLang="en-US" dirty="0"/>
          </a:p>
        </p:txBody>
      </p:sp>
      <p:pic>
        <p:nvPicPr>
          <p:cNvPr id="4" name="Picture 3">
            <a:extLst>
              <a:ext uri="{FF2B5EF4-FFF2-40B4-BE49-F238E27FC236}">
                <a16:creationId xmlns:a16="http://schemas.microsoft.com/office/drawing/2014/main" id="{98401D6E-6C5D-4DF5-B9A5-20396C6ED3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19800" y="152400"/>
            <a:ext cx="2965704" cy="2208503"/>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22FC10-382A-4BA9-B876-52002179DBB0}"/>
              </a:ext>
            </a:extLst>
          </p:cNvPr>
          <p:cNvSpPr>
            <a:spLocks noGrp="1"/>
          </p:cNvSpPr>
          <p:nvPr>
            <p:ph type="title"/>
          </p:nvPr>
        </p:nvSpPr>
        <p:spPr>
          <a:xfrm>
            <a:off x="2133600" y="274638"/>
            <a:ext cx="6553200" cy="1143000"/>
          </a:xfrm>
        </p:spPr>
        <p:txBody>
          <a:bodyPr/>
          <a:lstStyle/>
          <a:p>
            <a:r>
              <a:rPr lang="en-US" sz="3600" b="1" dirty="0"/>
              <a:t>IEEE SSS 2020</a:t>
            </a:r>
          </a:p>
        </p:txBody>
      </p:sp>
      <p:sp>
        <p:nvSpPr>
          <p:cNvPr id="3" name="TextBox 2">
            <a:extLst>
              <a:ext uri="{FF2B5EF4-FFF2-40B4-BE49-F238E27FC236}">
                <a16:creationId xmlns:a16="http://schemas.microsoft.com/office/drawing/2014/main" id="{CA39F049-6243-432D-A7CC-F195465A36C1}"/>
              </a:ext>
            </a:extLst>
          </p:cNvPr>
          <p:cNvSpPr txBox="1"/>
          <p:nvPr/>
        </p:nvSpPr>
        <p:spPr>
          <a:xfrm>
            <a:off x="533400" y="1600200"/>
            <a:ext cx="8153400" cy="4893647"/>
          </a:xfrm>
          <a:prstGeom prst="rect">
            <a:avLst/>
          </a:prstGeom>
          <a:noFill/>
        </p:spPr>
        <p:txBody>
          <a:bodyPr wrap="square" rtlCol="0">
            <a:spAutoFit/>
          </a:bodyPr>
          <a:lstStyle/>
          <a:p>
            <a:r>
              <a:rPr lang="en-US" dirty="0"/>
              <a:t>The IEEE-INCOSE-NDIA-</a:t>
            </a:r>
            <a:r>
              <a:rPr lang="en-US" dirty="0" err="1"/>
              <a:t>UVa</a:t>
            </a:r>
            <a:r>
              <a:rPr lang="en-US" dirty="0"/>
              <a:t> Systems Security Symposium seeks research papers and application studies which focus on the development of secure, safe, and resilient systems. This symposium attempts to address the convergence of cybersecurity, safety, and engineering with interest in the effective application of security principles, methods, and tools to complex systems such as cyber-physical systems, autonomous systems, transportation vehicles, medical devices, large IoT systems, and other systems of interest. Preference will be given to papers and case studies which bridge theory to practice. </a:t>
            </a:r>
          </a:p>
          <a:p>
            <a:endParaRPr lang="en-US" dirty="0"/>
          </a:p>
        </p:txBody>
      </p:sp>
    </p:spTree>
    <p:extLst>
      <p:ext uri="{BB962C8B-B14F-4D97-AF65-F5344CB8AC3E}">
        <p14:creationId xmlns:p14="http://schemas.microsoft.com/office/powerpoint/2010/main" val="33261933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22BD94-B74C-4CAF-9999-82BD89E68B46}"/>
              </a:ext>
            </a:extLst>
          </p:cNvPr>
          <p:cNvSpPr>
            <a:spLocks noGrp="1"/>
          </p:cNvSpPr>
          <p:nvPr>
            <p:ph type="title"/>
          </p:nvPr>
        </p:nvSpPr>
        <p:spPr/>
        <p:txBody>
          <a:bodyPr/>
          <a:lstStyle/>
          <a:p>
            <a:r>
              <a:rPr lang="en-US" sz="3600" b="1" dirty="0"/>
              <a:t>IEEE SSS 2020</a:t>
            </a:r>
            <a:endParaRPr lang="en-US" sz="3600" dirty="0"/>
          </a:p>
        </p:txBody>
      </p:sp>
      <p:sp>
        <p:nvSpPr>
          <p:cNvPr id="3" name="Content Placeholder 2">
            <a:extLst>
              <a:ext uri="{FF2B5EF4-FFF2-40B4-BE49-F238E27FC236}">
                <a16:creationId xmlns:a16="http://schemas.microsoft.com/office/drawing/2014/main" id="{99139706-C8A5-44C4-9BF6-70A4C31855A0}"/>
              </a:ext>
            </a:extLst>
          </p:cNvPr>
          <p:cNvSpPr>
            <a:spLocks noGrp="1"/>
          </p:cNvSpPr>
          <p:nvPr>
            <p:ph idx="1"/>
          </p:nvPr>
        </p:nvSpPr>
        <p:spPr>
          <a:xfrm>
            <a:off x="342900" y="1371601"/>
            <a:ext cx="8458200" cy="4267199"/>
          </a:xfrm>
        </p:spPr>
        <p:txBody>
          <a:bodyPr/>
          <a:lstStyle/>
          <a:p>
            <a:r>
              <a:rPr lang="en-US" sz="2000" b="1" dirty="0">
                <a:latin typeface="+mj-lt"/>
              </a:rPr>
              <a:t>Financial sponsors</a:t>
            </a:r>
            <a:r>
              <a:rPr lang="en-US" sz="2000" dirty="0"/>
              <a:t>: </a:t>
            </a:r>
          </a:p>
          <a:p>
            <a:pPr lvl="1"/>
            <a:r>
              <a:rPr lang="en-US" sz="1800" b="1" dirty="0">
                <a:solidFill>
                  <a:srgbClr val="002060"/>
                </a:solidFill>
                <a:latin typeface="+mj-lt"/>
              </a:rPr>
              <a:t>Systems Council 75%; AESS 25%</a:t>
            </a:r>
          </a:p>
          <a:p>
            <a:r>
              <a:rPr lang="en-US" sz="2000" b="1" dirty="0">
                <a:solidFill>
                  <a:srgbClr val="002060"/>
                </a:solidFill>
                <a:latin typeface="+mj-lt"/>
              </a:rPr>
              <a:t>Technical Co-sponsors:</a:t>
            </a:r>
          </a:p>
          <a:p>
            <a:pPr lvl="1"/>
            <a:r>
              <a:rPr lang="en-US" sz="1800" b="1" dirty="0">
                <a:solidFill>
                  <a:srgbClr val="002060"/>
                </a:solidFill>
                <a:latin typeface="+mj-lt"/>
              </a:rPr>
              <a:t>INCOSE (International Council on Systems Engineering)</a:t>
            </a:r>
          </a:p>
          <a:p>
            <a:pPr lvl="1"/>
            <a:r>
              <a:rPr lang="en-US" sz="1800" b="1" dirty="0">
                <a:solidFill>
                  <a:srgbClr val="002060"/>
                </a:solidFill>
                <a:latin typeface="+mj-lt"/>
              </a:rPr>
              <a:t>NDIA (National Defense Industrial Association)</a:t>
            </a:r>
          </a:p>
          <a:p>
            <a:pPr lvl="1"/>
            <a:r>
              <a:rPr lang="en-US" sz="1800" b="1" dirty="0">
                <a:solidFill>
                  <a:srgbClr val="002060"/>
                </a:solidFill>
                <a:latin typeface="+mj-lt"/>
              </a:rPr>
              <a:t>SERC (Systems Engineering Research Center)</a:t>
            </a:r>
          </a:p>
          <a:p>
            <a:pPr lvl="1"/>
            <a:r>
              <a:rPr lang="en-US" sz="1800" b="1" dirty="0" err="1">
                <a:solidFill>
                  <a:srgbClr val="002060"/>
                </a:solidFill>
                <a:latin typeface="+mj-lt"/>
              </a:rPr>
              <a:t>UVa</a:t>
            </a:r>
            <a:r>
              <a:rPr lang="en-US" sz="1800" b="1" dirty="0">
                <a:solidFill>
                  <a:srgbClr val="002060"/>
                </a:solidFill>
                <a:latin typeface="+mj-lt"/>
              </a:rPr>
              <a:t> (University of Virginia)</a:t>
            </a:r>
          </a:p>
          <a:p>
            <a:pPr lvl="1"/>
            <a:r>
              <a:rPr lang="en-US" sz="1800" b="1" dirty="0">
                <a:solidFill>
                  <a:srgbClr val="002060"/>
                </a:solidFill>
                <a:latin typeface="+mj-lt"/>
              </a:rPr>
              <a:t>And in conjunction with Office of Secretary of Defense, Research &amp; Engineering</a:t>
            </a:r>
          </a:p>
          <a:p>
            <a:r>
              <a:rPr lang="en-US" sz="2000" b="1" dirty="0">
                <a:solidFill>
                  <a:srgbClr val="002060"/>
                </a:solidFill>
                <a:latin typeface="+mj-lt"/>
              </a:rPr>
              <a:t>Focus on Five Eyes (US, Canada, UK, Australia, NZ)</a:t>
            </a:r>
          </a:p>
          <a:p>
            <a:pPr lvl="1"/>
            <a:r>
              <a:rPr lang="en-US" sz="1800" b="1" dirty="0">
                <a:solidFill>
                  <a:srgbClr val="002060"/>
                </a:solidFill>
                <a:latin typeface="+mj-lt"/>
              </a:rPr>
              <a:t>Only papers from Five Eyes accepted; </a:t>
            </a:r>
          </a:p>
          <a:p>
            <a:pPr lvl="1"/>
            <a:r>
              <a:rPr lang="en-US" sz="1800" b="1" dirty="0">
                <a:solidFill>
                  <a:srgbClr val="002060"/>
                </a:solidFill>
                <a:latin typeface="+mj-lt"/>
              </a:rPr>
              <a:t>Attendance may also be limited</a:t>
            </a:r>
          </a:p>
        </p:txBody>
      </p:sp>
      <p:pic>
        <p:nvPicPr>
          <p:cNvPr id="5" name="Picture 4">
            <a:extLst>
              <a:ext uri="{FF2B5EF4-FFF2-40B4-BE49-F238E27FC236}">
                <a16:creationId xmlns:a16="http://schemas.microsoft.com/office/drawing/2014/main" id="{C18EA76D-D47F-476E-AFB4-A093C8815D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5669872"/>
            <a:ext cx="1950720" cy="530352"/>
          </a:xfrm>
          <a:prstGeom prst="rect">
            <a:avLst/>
          </a:prstGeom>
        </p:spPr>
      </p:pic>
      <p:pic>
        <p:nvPicPr>
          <p:cNvPr id="7" name="Picture 6">
            <a:extLst>
              <a:ext uri="{FF2B5EF4-FFF2-40B4-BE49-F238E27FC236}">
                <a16:creationId xmlns:a16="http://schemas.microsoft.com/office/drawing/2014/main" id="{91DF5AB9-D86C-4FEA-9C5A-1DF5E4F5DCA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24200" y="5752445"/>
            <a:ext cx="2057400" cy="428737"/>
          </a:xfrm>
          <a:prstGeom prst="rect">
            <a:avLst/>
          </a:prstGeom>
        </p:spPr>
      </p:pic>
      <p:pic>
        <p:nvPicPr>
          <p:cNvPr id="8" name="Picture 7" descr="Connect">
            <a:extLst>
              <a:ext uri="{FF2B5EF4-FFF2-40B4-BE49-F238E27FC236}">
                <a16:creationId xmlns:a16="http://schemas.microsoft.com/office/drawing/2014/main" id="{D67FE283-48C8-41DC-838A-3C768A6C4091}"/>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15000" y="5562600"/>
            <a:ext cx="1021082" cy="697187"/>
          </a:xfrm>
          <a:prstGeom prst="rect">
            <a:avLst/>
          </a:prstGeom>
          <a:noFill/>
          <a:ln>
            <a:noFill/>
          </a:ln>
        </p:spPr>
      </p:pic>
      <p:pic>
        <p:nvPicPr>
          <p:cNvPr id="10" name="Picture 9">
            <a:extLst>
              <a:ext uri="{FF2B5EF4-FFF2-40B4-BE49-F238E27FC236}">
                <a16:creationId xmlns:a16="http://schemas.microsoft.com/office/drawing/2014/main" id="{A17BC324-8964-4F1E-8661-5F8FB3940BC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36082" y="5157934"/>
            <a:ext cx="2781298" cy="1565632"/>
          </a:xfrm>
          <a:prstGeom prst="rect">
            <a:avLst/>
          </a:prstGeom>
        </p:spPr>
      </p:pic>
      <p:pic>
        <p:nvPicPr>
          <p:cNvPr id="12" name="Picture 11">
            <a:extLst>
              <a:ext uri="{FF2B5EF4-FFF2-40B4-BE49-F238E27FC236}">
                <a16:creationId xmlns:a16="http://schemas.microsoft.com/office/drawing/2014/main" id="{DCD2B894-B3A1-4019-8E34-329C7373E37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858000" y="134434"/>
            <a:ext cx="2133600" cy="1061466"/>
          </a:xfrm>
          <a:prstGeom prst="rect">
            <a:avLst/>
          </a:prstGeom>
        </p:spPr>
      </p:pic>
    </p:spTree>
    <p:extLst>
      <p:ext uri="{BB962C8B-B14F-4D97-AF65-F5344CB8AC3E}">
        <p14:creationId xmlns:p14="http://schemas.microsoft.com/office/powerpoint/2010/main" val="33970798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6F9057-E3A4-4C37-A728-8F50F1F06FAD}"/>
              </a:ext>
            </a:extLst>
          </p:cNvPr>
          <p:cNvSpPr>
            <a:spLocks noGrp="1"/>
          </p:cNvSpPr>
          <p:nvPr>
            <p:ph type="title"/>
          </p:nvPr>
        </p:nvSpPr>
        <p:spPr>
          <a:xfrm>
            <a:off x="1905000" y="274638"/>
            <a:ext cx="6781800" cy="1143000"/>
          </a:xfrm>
        </p:spPr>
        <p:txBody>
          <a:bodyPr/>
          <a:lstStyle/>
          <a:p>
            <a:r>
              <a:rPr lang="en-US" sz="3200" b="1" dirty="0"/>
              <a:t>Post-conference Revenues</a:t>
            </a:r>
          </a:p>
        </p:txBody>
      </p:sp>
      <p:graphicFrame>
        <p:nvGraphicFramePr>
          <p:cNvPr id="4" name="Table 3">
            <a:extLst>
              <a:ext uri="{FF2B5EF4-FFF2-40B4-BE49-F238E27FC236}">
                <a16:creationId xmlns:a16="http://schemas.microsoft.com/office/drawing/2014/main" id="{1A00490C-A8F7-41BA-B9AD-45DC2B700EA9}"/>
              </a:ext>
            </a:extLst>
          </p:cNvPr>
          <p:cNvGraphicFramePr>
            <a:graphicFrameLocks noGrp="1"/>
          </p:cNvGraphicFramePr>
          <p:nvPr>
            <p:extLst>
              <p:ext uri="{D42A27DB-BD31-4B8C-83A1-F6EECF244321}">
                <p14:modId xmlns:p14="http://schemas.microsoft.com/office/powerpoint/2010/main" val="2174294138"/>
              </p:ext>
            </p:extLst>
          </p:nvPr>
        </p:nvGraphicFramePr>
        <p:xfrm>
          <a:off x="2514600" y="1417638"/>
          <a:ext cx="4724400" cy="4221159"/>
        </p:xfrm>
        <a:graphic>
          <a:graphicData uri="http://schemas.openxmlformats.org/drawingml/2006/table">
            <a:tbl>
              <a:tblPr>
                <a:tableStyleId>{5C22544A-7EE6-4342-B048-85BDC9FD1C3A}</a:tableStyleId>
              </a:tblPr>
              <a:tblGrid>
                <a:gridCol w="1495235">
                  <a:extLst>
                    <a:ext uri="{9D8B030D-6E8A-4147-A177-3AD203B41FA5}">
                      <a16:colId xmlns:a16="http://schemas.microsoft.com/office/drawing/2014/main" val="3711285210"/>
                    </a:ext>
                  </a:extLst>
                </a:gridCol>
                <a:gridCol w="3229165">
                  <a:extLst>
                    <a:ext uri="{9D8B030D-6E8A-4147-A177-3AD203B41FA5}">
                      <a16:colId xmlns:a16="http://schemas.microsoft.com/office/drawing/2014/main" val="3640630526"/>
                    </a:ext>
                  </a:extLst>
                </a:gridCol>
              </a:tblGrid>
              <a:tr h="682835">
                <a:tc>
                  <a:txBody>
                    <a:bodyPr/>
                    <a:lstStyle/>
                    <a:p>
                      <a:pPr algn="ctr" fontAlgn="b"/>
                      <a:r>
                        <a:rPr lang="en-US" sz="2400" b="1" u="none" strike="noStrike" dirty="0">
                          <a:effectLst/>
                          <a:latin typeface="+mj-lt"/>
                        </a:rPr>
                        <a:t>Year</a:t>
                      </a:r>
                      <a:endParaRPr lang="en-US" sz="2400" b="1" i="0" u="none" strike="noStrike" dirty="0">
                        <a:solidFill>
                          <a:srgbClr val="C00000"/>
                        </a:solidFill>
                        <a:effectLst/>
                        <a:latin typeface="+mj-lt"/>
                      </a:endParaRPr>
                    </a:p>
                  </a:txBody>
                  <a:tcPr marL="9525" marR="9525" marT="9525" marB="0" anchor="b"/>
                </a:tc>
                <a:tc>
                  <a:txBody>
                    <a:bodyPr/>
                    <a:lstStyle/>
                    <a:p>
                      <a:pPr algn="ctr" fontAlgn="b"/>
                      <a:r>
                        <a:rPr lang="en-US" sz="2400" b="1" u="none" strike="noStrike">
                          <a:effectLst/>
                          <a:latin typeface="+mj-lt"/>
                        </a:rPr>
                        <a:t>Net Amount</a:t>
                      </a:r>
                      <a:endParaRPr lang="en-US" sz="2400" b="1" i="0" u="none" strike="noStrike">
                        <a:solidFill>
                          <a:srgbClr val="C00000"/>
                        </a:solidFill>
                        <a:effectLst/>
                        <a:latin typeface="+mj-lt"/>
                      </a:endParaRPr>
                    </a:p>
                  </a:txBody>
                  <a:tcPr marL="9525" marR="9525" marT="9525" marB="0" anchor="b"/>
                </a:tc>
                <a:extLst>
                  <a:ext uri="{0D108BD9-81ED-4DB2-BD59-A6C34878D82A}">
                    <a16:rowId xmlns:a16="http://schemas.microsoft.com/office/drawing/2014/main" val="2085775907"/>
                  </a:ext>
                </a:extLst>
              </a:tr>
              <a:tr h="509022">
                <a:tc>
                  <a:txBody>
                    <a:bodyPr/>
                    <a:lstStyle/>
                    <a:p>
                      <a:pPr algn="ctr" rtl="0" fontAlgn="b"/>
                      <a:r>
                        <a:rPr lang="en-US" sz="2400" b="1" u="none" strike="noStrike" dirty="0">
                          <a:effectLst/>
                          <a:latin typeface="+mj-lt"/>
                        </a:rPr>
                        <a:t>2013</a:t>
                      </a:r>
                      <a:endParaRPr lang="en-US" sz="2400" b="1" i="0" u="none" strike="noStrike" dirty="0">
                        <a:solidFill>
                          <a:srgbClr val="292934"/>
                        </a:solidFill>
                        <a:effectLst/>
                        <a:latin typeface="+mj-lt"/>
                      </a:endParaRPr>
                    </a:p>
                  </a:txBody>
                  <a:tcPr marL="9525" marR="9525" marT="9525" marB="0" anchor="b"/>
                </a:tc>
                <a:tc>
                  <a:txBody>
                    <a:bodyPr/>
                    <a:lstStyle/>
                    <a:p>
                      <a:pPr algn="ctr" rtl="0" fontAlgn="b"/>
                      <a:r>
                        <a:rPr lang="en-US" sz="2400" b="1" u="none" strike="noStrike" dirty="0">
                          <a:effectLst/>
                          <a:latin typeface="+mj-lt"/>
                        </a:rPr>
                        <a:t>$8,111 </a:t>
                      </a:r>
                      <a:endParaRPr lang="en-US" sz="2400" b="1" i="0" u="none" strike="noStrike" dirty="0">
                        <a:solidFill>
                          <a:srgbClr val="292934"/>
                        </a:solidFill>
                        <a:effectLst/>
                        <a:latin typeface="+mj-lt"/>
                      </a:endParaRPr>
                    </a:p>
                  </a:txBody>
                  <a:tcPr marL="9525" marR="9525" marT="9525" marB="0" anchor="b"/>
                </a:tc>
                <a:extLst>
                  <a:ext uri="{0D108BD9-81ED-4DB2-BD59-A6C34878D82A}">
                    <a16:rowId xmlns:a16="http://schemas.microsoft.com/office/drawing/2014/main" val="43164857"/>
                  </a:ext>
                </a:extLst>
              </a:tr>
              <a:tr h="509022">
                <a:tc>
                  <a:txBody>
                    <a:bodyPr/>
                    <a:lstStyle/>
                    <a:p>
                      <a:pPr algn="ctr" rtl="0" fontAlgn="b"/>
                      <a:r>
                        <a:rPr lang="en-US" sz="2400" b="1" u="none" strike="noStrike">
                          <a:effectLst/>
                          <a:latin typeface="+mj-lt"/>
                        </a:rPr>
                        <a:t>2014</a:t>
                      </a:r>
                      <a:endParaRPr lang="en-US" sz="2400" b="1" i="0" u="none" strike="noStrike">
                        <a:solidFill>
                          <a:srgbClr val="292934"/>
                        </a:solidFill>
                        <a:effectLst/>
                        <a:latin typeface="+mj-lt"/>
                      </a:endParaRPr>
                    </a:p>
                  </a:txBody>
                  <a:tcPr marL="9525" marR="9525" marT="9525" marB="0" anchor="b"/>
                </a:tc>
                <a:tc>
                  <a:txBody>
                    <a:bodyPr/>
                    <a:lstStyle/>
                    <a:p>
                      <a:pPr algn="ctr" rtl="0" fontAlgn="b"/>
                      <a:r>
                        <a:rPr lang="en-US" sz="2400" b="1" u="none" strike="noStrike" dirty="0">
                          <a:effectLst/>
                          <a:latin typeface="+mj-lt"/>
                        </a:rPr>
                        <a:t>$6,267</a:t>
                      </a:r>
                      <a:endParaRPr lang="en-US" sz="2400" b="1" i="0" u="none" strike="noStrike" dirty="0">
                        <a:solidFill>
                          <a:srgbClr val="292934"/>
                        </a:solidFill>
                        <a:effectLst/>
                        <a:latin typeface="+mj-lt"/>
                      </a:endParaRPr>
                    </a:p>
                  </a:txBody>
                  <a:tcPr marL="9525" marR="9525" marT="9525" marB="0" anchor="b"/>
                </a:tc>
                <a:extLst>
                  <a:ext uri="{0D108BD9-81ED-4DB2-BD59-A6C34878D82A}">
                    <a16:rowId xmlns:a16="http://schemas.microsoft.com/office/drawing/2014/main" val="4053266969"/>
                  </a:ext>
                </a:extLst>
              </a:tr>
              <a:tr h="509022">
                <a:tc>
                  <a:txBody>
                    <a:bodyPr/>
                    <a:lstStyle/>
                    <a:p>
                      <a:pPr algn="ctr" rtl="0" fontAlgn="b"/>
                      <a:r>
                        <a:rPr lang="en-US" sz="2400" b="1" u="none" strike="noStrike">
                          <a:effectLst/>
                          <a:latin typeface="+mj-lt"/>
                        </a:rPr>
                        <a:t>2015</a:t>
                      </a:r>
                      <a:endParaRPr lang="en-US" sz="2400" b="1" i="0" u="none" strike="noStrike">
                        <a:solidFill>
                          <a:srgbClr val="292934"/>
                        </a:solidFill>
                        <a:effectLst/>
                        <a:latin typeface="+mj-lt"/>
                      </a:endParaRPr>
                    </a:p>
                  </a:txBody>
                  <a:tcPr marL="9525" marR="9525" marT="9525" marB="0" anchor="b"/>
                </a:tc>
                <a:tc>
                  <a:txBody>
                    <a:bodyPr/>
                    <a:lstStyle/>
                    <a:p>
                      <a:pPr algn="ctr" rtl="0" fontAlgn="b"/>
                      <a:r>
                        <a:rPr lang="en-US" sz="2400" b="1" u="none" strike="noStrike" dirty="0">
                          <a:effectLst/>
                          <a:latin typeface="+mj-lt"/>
                        </a:rPr>
                        <a:t>$8,589 </a:t>
                      </a:r>
                      <a:endParaRPr lang="en-US" sz="2400" b="1" i="0" u="none" strike="noStrike" dirty="0">
                        <a:solidFill>
                          <a:srgbClr val="292934"/>
                        </a:solidFill>
                        <a:effectLst/>
                        <a:latin typeface="+mj-lt"/>
                      </a:endParaRPr>
                    </a:p>
                  </a:txBody>
                  <a:tcPr marL="9525" marR="9525" marT="9525" marB="0" anchor="b"/>
                </a:tc>
                <a:extLst>
                  <a:ext uri="{0D108BD9-81ED-4DB2-BD59-A6C34878D82A}">
                    <a16:rowId xmlns:a16="http://schemas.microsoft.com/office/drawing/2014/main" val="2782866314"/>
                  </a:ext>
                </a:extLst>
              </a:tr>
              <a:tr h="509022">
                <a:tc>
                  <a:txBody>
                    <a:bodyPr/>
                    <a:lstStyle/>
                    <a:p>
                      <a:pPr algn="ctr" rtl="0" fontAlgn="b"/>
                      <a:r>
                        <a:rPr lang="en-US" sz="2400" b="1" u="none" strike="noStrike">
                          <a:effectLst/>
                          <a:latin typeface="+mj-lt"/>
                        </a:rPr>
                        <a:t>2016</a:t>
                      </a:r>
                      <a:endParaRPr lang="en-US" sz="2400" b="1" i="0" u="none" strike="noStrike">
                        <a:solidFill>
                          <a:srgbClr val="292934"/>
                        </a:solidFill>
                        <a:effectLst/>
                        <a:latin typeface="+mj-lt"/>
                      </a:endParaRPr>
                    </a:p>
                  </a:txBody>
                  <a:tcPr marL="9525" marR="9525" marT="9525" marB="0" anchor="b"/>
                </a:tc>
                <a:tc>
                  <a:txBody>
                    <a:bodyPr/>
                    <a:lstStyle/>
                    <a:p>
                      <a:pPr algn="ctr" rtl="0" fontAlgn="b"/>
                      <a:r>
                        <a:rPr lang="en-US" sz="2400" b="1" u="none" strike="noStrike" dirty="0">
                          <a:effectLst/>
                          <a:latin typeface="+mj-lt"/>
                        </a:rPr>
                        <a:t>$13,500 </a:t>
                      </a:r>
                      <a:endParaRPr lang="en-US" sz="2400" b="1" i="0" u="none" strike="noStrike" dirty="0">
                        <a:solidFill>
                          <a:srgbClr val="292934"/>
                        </a:solidFill>
                        <a:effectLst/>
                        <a:latin typeface="+mj-lt"/>
                      </a:endParaRPr>
                    </a:p>
                  </a:txBody>
                  <a:tcPr marL="9525" marR="9525" marT="9525" marB="0" anchor="b"/>
                </a:tc>
                <a:extLst>
                  <a:ext uri="{0D108BD9-81ED-4DB2-BD59-A6C34878D82A}">
                    <a16:rowId xmlns:a16="http://schemas.microsoft.com/office/drawing/2014/main" val="4016652233"/>
                  </a:ext>
                </a:extLst>
              </a:tr>
              <a:tr h="509022">
                <a:tc>
                  <a:txBody>
                    <a:bodyPr/>
                    <a:lstStyle/>
                    <a:p>
                      <a:pPr algn="ctr" rtl="0" fontAlgn="b"/>
                      <a:r>
                        <a:rPr lang="en-US" sz="2400" b="1" u="none" strike="noStrike">
                          <a:effectLst/>
                          <a:latin typeface="+mj-lt"/>
                        </a:rPr>
                        <a:t>2017</a:t>
                      </a:r>
                      <a:endParaRPr lang="en-US" sz="2400" b="1" i="0" u="none" strike="noStrike">
                        <a:solidFill>
                          <a:srgbClr val="292934"/>
                        </a:solidFill>
                        <a:effectLst/>
                        <a:latin typeface="+mj-lt"/>
                      </a:endParaRPr>
                    </a:p>
                  </a:txBody>
                  <a:tcPr marL="9525" marR="9525" marT="9525" marB="0" anchor="b"/>
                </a:tc>
                <a:tc>
                  <a:txBody>
                    <a:bodyPr/>
                    <a:lstStyle/>
                    <a:p>
                      <a:pPr algn="ctr" rtl="0" fontAlgn="b"/>
                      <a:r>
                        <a:rPr lang="en-US" sz="2400" b="1" u="none" strike="noStrike" dirty="0">
                          <a:effectLst/>
                          <a:latin typeface="+mj-lt"/>
                        </a:rPr>
                        <a:t>$23,184 </a:t>
                      </a:r>
                      <a:endParaRPr lang="en-US" sz="2400" b="1" i="0" u="none" strike="noStrike" dirty="0">
                        <a:solidFill>
                          <a:srgbClr val="292934"/>
                        </a:solidFill>
                        <a:effectLst/>
                        <a:latin typeface="+mj-lt"/>
                      </a:endParaRPr>
                    </a:p>
                  </a:txBody>
                  <a:tcPr marL="9525" marR="9525" marT="9525" marB="0" anchor="b"/>
                </a:tc>
                <a:extLst>
                  <a:ext uri="{0D108BD9-81ED-4DB2-BD59-A6C34878D82A}">
                    <a16:rowId xmlns:a16="http://schemas.microsoft.com/office/drawing/2014/main" val="92017169"/>
                  </a:ext>
                </a:extLst>
              </a:tr>
              <a:tr h="496607">
                <a:tc>
                  <a:txBody>
                    <a:bodyPr/>
                    <a:lstStyle/>
                    <a:p>
                      <a:pPr algn="ctr" rtl="0" fontAlgn="b"/>
                      <a:r>
                        <a:rPr lang="en-US" sz="2400" b="1" u="none" strike="noStrike">
                          <a:effectLst/>
                          <a:latin typeface="+mj-lt"/>
                        </a:rPr>
                        <a:t>2018</a:t>
                      </a:r>
                      <a:endParaRPr lang="en-US" sz="2400" b="1" i="0" u="none" strike="noStrike">
                        <a:solidFill>
                          <a:srgbClr val="292934"/>
                        </a:solidFill>
                        <a:effectLst/>
                        <a:latin typeface="+mj-lt"/>
                      </a:endParaRPr>
                    </a:p>
                  </a:txBody>
                  <a:tcPr marL="9525" marR="9525" marT="9525" marB="0" anchor="b"/>
                </a:tc>
                <a:tc>
                  <a:txBody>
                    <a:bodyPr/>
                    <a:lstStyle/>
                    <a:p>
                      <a:pPr algn="ctr" rtl="0" fontAlgn="b"/>
                      <a:r>
                        <a:rPr lang="en-US" sz="2400" b="1" u="none" strike="noStrike" dirty="0">
                          <a:effectLst/>
                          <a:latin typeface="+mj-lt"/>
                        </a:rPr>
                        <a:t>$64,942 </a:t>
                      </a:r>
                      <a:endParaRPr lang="en-US" sz="2400" b="1" i="0" u="none" strike="noStrike" dirty="0">
                        <a:solidFill>
                          <a:srgbClr val="292934"/>
                        </a:solidFill>
                        <a:effectLst/>
                        <a:latin typeface="+mj-lt"/>
                      </a:endParaRPr>
                    </a:p>
                  </a:txBody>
                  <a:tcPr marL="9525" marR="9525" marT="9525" marB="0" anchor="b"/>
                </a:tc>
                <a:extLst>
                  <a:ext uri="{0D108BD9-81ED-4DB2-BD59-A6C34878D82A}">
                    <a16:rowId xmlns:a16="http://schemas.microsoft.com/office/drawing/2014/main" val="666309608"/>
                  </a:ext>
                </a:extLst>
              </a:tr>
              <a:tr h="496607">
                <a:tc>
                  <a:txBody>
                    <a:bodyPr/>
                    <a:lstStyle/>
                    <a:p>
                      <a:pPr algn="ctr" rtl="0" fontAlgn="b"/>
                      <a:r>
                        <a:rPr lang="en-US" sz="2400" b="1" u="none" strike="noStrike" dirty="0">
                          <a:solidFill>
                            <a:srgbClr val="00B050"/>
                          </a:solidFill>
                          <a:effectLst/>
                          <a:latin typeface="+mj-lt"/>
                        </a:rPr>
                        <a:t>Total</a:t>
                      </a:r>
                      <a:endParaRPr lang="en-US" sz="2400" b="1" i="0" u="none" strike="noStrike" dirty="0">
                        <a:solidFill>
                          <a:srgbClr val="00B050"/>
                        </a:solidFill>
                        <a:effectLst/>
                        <a:latin typeface="+mj-lt"/>
                      </a:endParaRPr>
                    </a:p>
                  </a:txBody>
                  <a:tcPr marL="9525" marR="9525" marT="9525" marB="0" anchor="b"/>
                </a:tc>
                <a:tc>
                  <a:txBody>
                    <a:bodyPr/>
                    <a:lstStyle/>
                    <a:p>
                      <a:pPr algn="ctr" rtl="0" fontAlgn="b"/>
                      <a:r>
                        <a:rPr lang="en-US" sz="2400" b="1" u="none" strike="noStrike" dirty="0">
                          <a:solidFill>
                            <a:srgbClr val="00B050"/>
                          </a:solidFill>
                          <a:effectLst/>
                          <a:latin typeface="+mj-lt"/>
                        </a:rPr>
                        <a:t>$124,593 </a:t>
                      </a:r>
                      <a:endParaRPr lang="en-US" sz="2400" b="1" i="0" u="none" strike="noStrike" dirty="0">
                        <a:solidFill>
                          <a:srgbClr val="00B050"/>
                        </a:solidFill>
                        <a:effectLst/>
                        <a:latin typeface="+mj-lt"/>
                      </a:endParaRPr>
                    </a:p>
                  </a:txBody>
                  <a:tcPr marL="9525" marR="9525" marT="9525" marB="0" anchor="b"/>
                </a:tc>
                <a:extLst>
                  <a:ext uri="{0D108BD9-81ED-4DB2-BD59-A6C34878D82A}">
                    <a16:rowId xmlns:a16="http://schemas.microsoft.com/office/drawing/2014/main" val="469894354"/>
                  </a:ext>
                </a:extLst>
              </a:tr>
            </a:tbl>
          </a:graphicData>
        </a:graphic>
      </p:graphicFrame>
    </p:spTree>
    <p:extLst>
      <p:ext uri="{BB962C8B-B14F-4D97-AF65-F5344CB8AC3E}">
        <p14:creationId xmlns:p14="http://schemas.microsoft.com/office/powerpoint/2010/main" val="14124521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D0A664-72C0-44A3-8351-5B6B367C66EB}"/>
              </a:ext>
            </a:extLst>
          </p:cNvPr>
          <p:cNvSpPr>
            <a:spLocks noGrp="1"/>
          </p:cNvSpPr>
          <p:nvPr>
            <p:ph type="title"/>
          </p:nvPr>
        </p:nvSpPr>
        <p:spPr>
          <a:xfrm>
            <a:off x="2209800" y="274638"/>
            <a:ext cx="6477000" cy="1143000"/>
          </a:xfrm>
        </p:spPr>
        <p:txBody>
          <a:bodyPr/>
          <a:lstStyle/>
          <a:p>
            <a:r>
              <a:rPr lang="en-US" sz="3200" b="1" dirty="0"/>
              <a:t>Technically Co-sponsored Conferences</a:t>
            </a:r>
          </a:p>
        </p:txBody>
      </p:sp>
      <p:sp>
        <p:nvSpPr>
          <p:cNvPr id="4" name="Rectangle 3">
            <a:extLst>
              <a:ext uri="{FF2B5EF4-FFF2-40B4-BE49-F238E27FC236}">
                <a16:creationId xmlns:a16="http://schemas.microsoft.com/office/drawing/2014/main" id="{30FC1DFF-B631-4CF9-99A0-7D4F9699F123}"/>
              </a:ext>
            </a:extLst>
          </p:cNvPr>
          <p:cNvSpPr/>
          <p:nvPr/>
        </p:nvSpPr>
        <p:spPr>
          <a:xfrm>
            <a:off x="419100" y="1524000"/>
            <a:ext cx="8305800" cy="6524863"/>
          </a:xfrm>
          <a:prstGeom prst="rect">
            <a:avLst/>
          </a:prstGeom>
        </p:spPr>
        <p:txBody>
          <a:bodyPr wrap="square">
            <a:spAutoFit/>
          </a:bodyPr>
          <a:lstStyle/>
          <a:p>
            <a:pPr marL="171450" indent="-171450" fontAlgn="b">
              <a:buFont typeface="Arial" panose="020B0604020202020204" pitchFamily="34" charset="0"/>
              <a:buChar char="•"/>
            </a:pPr>
            <a:r>
              <a:rPr lang="en-US" dirty="0">
                <a:solidFill>
                  <a:srgbClr val="002060"/>
                </a:solidFill>
                <a:latin typeface="Calibri" panose="020F0502020204030204" pitchFamily="34" charset="0"/>
              </a:rPr>
              <a:t>2018 Systems and Information Engineering Design Symposium (SIEDS)</a:t>
            </a:r>
          </a:p>
          <a:p>
            <a:pPr marL="171450" indent="-171450" fontAlgn="b">
              <a:buFont typeface="Arial" panose="020B0604020202020204" pitchFamily="34" charset="0"/>
              <a:buChar char="•"/>
            </a:pPr>
            <a:r>
              <a:rPr lang="en-US" dirty="0">
                <a:solidFill>
                  <a:srgbClr val="002060"/>
                </a:solidFill>
                <a:latin typeface="Calibri" panose="020F0502020204030204" pitchFamily="34" charset="0"/>
              </a:rPr>
              <a:t>2018 IEEE 24th International Conference on Embedded and Real-Time Computing Systems and Applications (RTCSA)</a:t>
            </a:r>
          </a:p>
          <a:p>
            <a:pPr marL="171450" indent="-171450" fontAlgn="b">
              <a:buFont typeface="Arial" panose="020B0604020202020204" pitchFamily="34" charset="0"/>
              <a:buChar char="•"/>
            </a:pPr>
            <a:r>
              <a:rPr lang="en-US" dirty="0">
                <a:solidFill>
                  <a:srgbClr val="002060"/>
                </a:solidFill>
                <a:latin typeface="Calibri" panose="020F0502020204030204" pitchFamily="34" charset="0"/>
              </a:rPr>
              <a:t>2018 IEEE Green Energy and Smart Systems Conference (IGESSC)</a:t>
            </a:r>
          </a:p>
          <a:p>
            <a:pPr marL="171450" indent="-171450" fontAlgn="b">
              <a:buFont typeface="Arial" panose="020B0604020202020204" pitchFamily="34" charset="0"/>
              <a:buChar char="•"/>
            </a:pPr>
            <a:r>
              <a:rPr lang="en-US" dirty="0">
                <a:solidFill>
                  <a:srgbClr val="002060"/>
                </a:solidFill>
                <a:latin typeface="Calibri" panose="020F0502020204030204" pitchFamily="34" charset="0"/>
              </a:rPr>
              <a:t>2018 15th International Joint Conference on e-Business and Telecommunications (ICETE)</a:t>
            </a:r>
          </a:p>
          <a:p>
            <a:pPr marL="171450" indent="-171450" fontAlgn="b">
              <a:buFont typeface="Arial" panose="020B0604020202020204" pitchFamily="34" charset="0"/>
              <a:buChar char="•"/>
            </a:pPr>
            <a:r>
              <a:rPr lang="en-US" dirty="0">
                <a:solidFill>
                  <a:srgbClr val="002060"/>
                </a:solidFill>
                <a:latin typeface="Calibri" panose="020F0502020204030204" pitchFamily="34" charset="0"/>
              </a:rPr>
              <a:t>2018 7th IEEE Non-Volatile Memory Systems and Applications Symposium (NVMSA)</a:t>
            </a:r>
          </a:p>
          <a:p>
            <a:pPr marL="171450" indent="-171450" fontAlgn="b">
              <a:buFont typeface="Arial" panose="020B0604020202020204" pitchFamily="34" charset="0"/>
              <a:buChar char="•"/>
            </a:pPr>
            <a:r>
              <a:rPr lang="en-US" dirty="0">
                <a:solidFill>
                  <a:srgbClr val="002060"/>
                </a:solidFill>
                <a:latin typeface="Calibri" panose="020F0502020204030204" pitchFamily="34" charset="0"/>
              </a:rPr>
              <a:t>2018 4th International Conference on Event-Based Control, Communication and Signal Processing (EBCCSP)</a:t>
            </a:r>
          </a:p>
          <a:p>
            <a:pPr marL="1085850" lvl="2" indent="-171450" fontAlgn="b">
              <a:buFont typeface="Arial" panose="020B0604020202020204" pitchFamily="34" charset="0"/>
              <a:buChar char="•"/>
            </a:pPr>
            <a:r>
              <a:rPr lang="en-US" dirty="0">
                <a:solidFill>
                  <a:srgbClr val="002060"/>
                </a:solidFill>
                <a:latin typeface="Calibri" panose="020F0502020204030204" pitchFamily="34" charset="0"/>
              </a:rPr>
              <a:t>2019 listing is similar</a:t>
            </a:r>
          </a:p>
          <a:p>
            <a:pPr fontAlgn="b"/>
            <a:endParaRPr lang="en-US" sz="1000" b="0" dirty="0">
              <a:solidFill>
                <a:srgbClr val="000000"/>
              </a:solidFill>
              <a:latin typeface="Calibri" panose="020F0502020204030204" pitchFamily="34" charset="0"/>
            </a:endParaRPr>
          </a:p>
          <a:p>
            <a:pPr fontAlgn="b"/>
            <a:endParaRPr lang="en-US" b="0" dirty="0">
              <a:solidFill>
                <a:srgbClr val="000000"/>
              </a:solidFill>
              <a:latin typeface="Calibri" panose="020F0502020204030204" pitchFamily="34" charset="0"/>
            </a:endParaRPr>
          </a:p>
          <a:p>
            <a:pPr fontAlgn="b"/>
            <a:endParaRPr lang="en-US" b="0" dirty="0">
              <a:solidFill>
                <a:srgbClr val="000000"/>
              </a:solidFill>
              <a:latin typeface="Calibri" panose="020F0502020204030204" pitchFamily="34" charset="0"/>
            </a:endParaRPr>
          </a:p>
          <a:p>
            <a:pPr fontAlgn="b"/>
            <a:endParaRPr lang="en-US" b="0" dirty="0">
              <a:solidFill>
                <a:srgbClr val="000000"/>
              </a:solidFill>
              <a:latin typeface="Calibri" panose="020F0502020204030204" pitchFamily="34" charset="0"/>
            </a:endParaRPr>
          </a:p>
          <a:p>
            <a:pPr fontAlgn="b"/>
            <a:endParaRPr lang="en-US" b="0" dirty="0">
              <a:solidFill>
                <a:srgbClr val="000000"/>
              </a:solidFill>
              <a:latin typeface="Calibri" panose="020F0502020204030204" pitchFamily="34" charset="0"/>
            </a:endParaRPr>
          </a:p>
        </p:txBody>
      </p:sp>
    </p:spTree>
    <p:extLst>
      <p:ext uri="{BB962C8B-B14F-4D97-AF65-F5344CB8AC3E}">
        <p14:creationId xmlns:p14="http://schemas.microsoft.com/office/powerpoint/2010/main" val="19905834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H:\My Stuff\RCR Pictures\Humor Toons\!That's All Folks.jpg">
            <a:extLst>
              <a:ext uri="{FF2B5EF4-FFF2-40B4-BE49-F238E27FC236}">
                <a16:creationId xmlns:a16="http://schemas.microsoft.com/office/drawing/2014/main" id="{6B1D50D9-5A1A-4882-9A73-2EAA5B4088A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838200"/>
            <a:ext cx="60960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C13D1D4D-5EB9-4571-BF2C-94EDB35422CF}"/>
              </a:ext>
            </a:extLst>
          </p:cNvPr>
          <p:cNvGraphicFramePr>
            <a:graphicFrameLocks noGrp="1"/>
          </p:cNvGraphicFramePr>
          <p:nvPr/>
        </p:nvGraphicFramePr>
        <p:xfrm>
          <a:off x="0" y="0"/>
          <a:ext cx="9144000" cy="68580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a:extLst>
              <a:ext uri="{FF2B5EF4-FFF2-40B4-BE49-F238E27FC236}">
                <a16:creationId xmlns:a16="http://schemas.microsoft.com/office/drawing/2014/main" id="{B705E808-5302-41C1-9018-822895532A1D}"/>
              </a:ext>
            </a:extLst>
          </p:cNvPr>
          <p:cNvSpPr>
            <a:spLocks noGrp="1"/>
          </p:cNvSpPr>
          <p:nvPr>
            <p:ph type="title"/>
          </p:nvPr>
        </p:nvSpPr>
        <p:spPr bwMode="auto">
          <a:xfrm>
            <a:off x="2057400" y="274638"/>
            <a:ext cx="66294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3600" b="1"/>
              <a:t>INCOSE Cooperation</a:t>
            </a:r>
          </a:p>
        </p:txBody>
      </p:sp>
      <p:sp>
        <p:nvSpPr>
          <p:cNvPr id="3" name="Content Placeholder 2">
            <a:extLst>
              <a:ext uri="{FF2B5EF4-FFF2-40B4-BE49-F238E27FC236}">
                <a16:creationId xmlns:a16="http://schemas.microsoft.com/office/drawing/2014/main" id="{78623F7D-87C3-4439-AF0F-B0E52FFA3CF7}"/>
              </a:ext>
            </a:extLst>
          </p:cNvPr>
          <p:cNvSpPr>
            <a:spLocks noGrp="1"/>
          </p:cNvSpPr>
          <p:nvPr>
            <p:ph idx="1"/>
          </p:nvPr>
        </p:nvSpPr>
        <p:spPr>
          <a:xfrm>
            <a:off x="533400" y="1447800"/>
            <a:ext cx="8001000" cy="4678363"/>
          </a:xfrm>
        </p:spPr>
        <p:txBody>
          <a:bodyPr/>
          <a:lstStyle/>
          <a:p>
            <a:pPr>
              <a:defRPr/>
            </a:pPr>
            <a:r>
              <a:rPr lang="en-US" sz="2400" b="1" dirty="0">
                <a:solidFill>
                  <a:srgbClr val="002060"/>
                </a:solidFill>
                <a:latin typeface="+mj-lt"/>
              </a:rPr>
              <a:t>INCOSE = International Council on Systems Engineering</a:t>
            </a:r>
          </a:p>
          <a:p>
            <a:pPr>
              <a:defRPr/>
            </a:pPr>
            <a:r>
              <a:rPr lang="en-US" sz="2400" b="1" dirty="0">
                <a:solidFill>
                  <a:srgbClr val="002060"/>
                </a:solidFill>
                <a:latin typeface="+mj-lt"/>
              </a:rPr>
              <a:t>Started several years ago by having an INCOSE track at </a:t>
            </a:r>
            <a:r>
              <a:rPr lang="en-US" sz="2400" b="1" dirty="0" err="1">
                <a:solidFill>
                  <a:srgbClr val="002060"/>
                </a:solidFill>
                <a:latin typeface="+mj-lt"/>
              </a:rPr>
              <a:t>SysCon</a:t>
            </a:r>
            <a:endParaRPr lang="en-US" sz="2400" b="1" dirty="0">
              <a:solidFill>
                <a:srgbClr val="002060"/>
              </a:solidFill>
              <a:latin typeface="+mj-lt"/>
            </a:endParaRPr>
          </a:p>
          <a:p>
            <a:pPr lvl="1">
              <a:defRPr/>
            </a:pPr>
            <a:r>
              <a:rPr lang="en-US" sz="2000" b="1" dirty="0">
                <a:solidFill>
                  <a:srgbClr val="002060"/>
                </a:solidFill>
                <a:latin typeface="+mj-lt"/>
              </a:rPr>
              <a:t>Papers selected &amp; vetted  by INCOSE, presented in separate track</a:t>
            </a:r>
          </a:p>
          <a:p>
            <a:pPr lvl="1">
              <a:defRPr/>
            </a:pPr>
            <a:r>
              <a:rPr lang="en-US" sz="2000" b="1" dirty="0">
                <a:solidFill>
                  <a:srgbClr val="002060"/>
                </a:solidFill>
                <a:latin typeface="+mj-lt"/>
              </a:rPr>
              <a:t>INCOSE members received the $200 IEEE discount</a:t>
            </a:r>
          </a:p>
          <a:p>
            <a:pPr>
              <a:defRPr/>
            </a:pPr>
            <a:r>
              <a:rPr lang="en-US" sz="2400" b="1" dirty="0">
                <a:solidFill>
                  <a:srgbClr val="002060"/>
                </a:solidFill>
                <a:latin typeface="+mj-lt"/>
              </a:rPr>
              <a:t>Agreed recently to give INCOSE technical co-sponsorship of </a:t>
            </a:r>
            <a:r>
              <a:rPr lang="en-US" sz="2400" b="1" dirty="0" err="1">
                <a:solidFill>
                  <a:srgbClr val="002060"/>
                </a:solidFill>
                <a:latin typeface="+mj-lt"/>
              </a:rPr>
              <a:t>SysCon</a:t>
            </a:r>
            <a:endParaRPr lang="en-US" sz="2400" b="1" dirty="0">
              <a:solidFill>
                <a:srgbClr val="002060"/>
              </a:solidFill>
              <a:latin typeface="+mj-lt"/>
            </a:endParaRPr>
          </a:p>
          <a:p>
            <a:pPr lvl="1">
              <a:defRPr/>
            </a:pPr>
            <a:r>
              <a:rPr lang="en-US" sz="2000" b="1" dirty="0">
                <a:solidFill>
                  <a:srgbClr val="002060"/>
                </a:solidFill>
                <a:latin typeface="+mj-lt"/>
              </a:rPr>
              <a:t>Haven’t done this yet with ISSE</a:t>
            </a:r>
          </a:p>
          <a:p>
            <a:pPr>
              <a:defRPr/>
            </a:pPr>
            <a:r>
              <a:rPr lang="en-US" sz="2400" b="1" dirty="0">
                <a:solidFill>
                  <a:srgbClr val="002060"/>
                </a:solidFill>
                <a:latin typeface="+mj-lt"/>
              </a:rPr>
              <a:t>Allow INCOSE to offer the CSEP* exam at the conference</a:t>
            </a:r>
          </a:p>
          <a:p>
            <a:pPr>
              <a:defRPr/>
            </a:pPr>
            <a:endParaRPr lang="en-US" sz="2400" b="1" dirty="0">
              <a:solidFill>
                <a:srgbClr val="002060"/>
              </a:solidFill>
              <a:latin typeface="+mj-lt"/>
            </a:endParaRPr>
          </a:p>
        </p:txBody>
      </p:sp>
      <p:sp>
        <p:nvSpPr>
          <p:cNvPr id="4100" name="TextBox 3">
            <a:extLst>
              <a:ext uri="{FF2B5EF4-FFF2-40B4-BE49-F238E27FC236}">
                <a16:creationId xmlns:a16="http://schemas.microsoft.com/office/drawing/2014/main" id="{07381B7D-582E-487F-B64F-E302831CF6B0}"/>
              </a:ext>
            </a:extLst>
          </p:cNvPr>
          <p:cNvSpPr txBox="1">
            <a:spLocks noChangeArrowheads="1"/>
          </p:cNvSpPr>
          <p:nvPr/>
        </p:nvSpPr>
        <p:spPr bwMode="auto">
          <a:xfrm>
            <a:off x="2971800" y="5699125"/>
            <a:ext cx="52578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panose="020B0604020202020204" pitchFamily="34" charset="0"/>
              </a:defRPr>
            </a:lvl1pPr>
            <a:lvl2pPr marL="742950" indent="-285750" eaLnBrk="0" hangingPunct="0">
              <a:defRPr sz="2400" b="1">
                <a:solidFill>
                  <a:schemeClr val="tx1"/>
                </a:solidFill>
                <a:latin typeface="Arial" panose="020B0604020202020204" pitchFamily="34" charset="0"/>
              </a:defRPr>
            </a:lvl2pPr>
            <a:lvl3pPr marL="1143000" indent="-228600" eaLnBrk="0" hangingPunct="0">
              <a:defRPr sz="2400" b="1">
                <a:solidFill>
                  <a:schemeClr val="tx1"/>
                </a:solidFill>
                <a:latin typeface="Arial" panose="020B0604020202020204" pitchFamily="34" charset="0"/>
              </a:defRPr>
            </a:lvl3pPr>
            <a:lvl4pPr marL="1600200" indent="-228600" eaLnBrk="0" hangingPunct="0">
              <a:defRPr sz="2400" b="1">
                <a:solidFill>
                  <a:schemeClr val="tx1"/>
                </a:solidFill>
                <a:latin typeface="Arial" panose="020B0604020202020204" pitchFamily="34" charset="0"/>
              </a:defRPr>
            </a:lvl4pPr>
            <a:lvl5pPr marL="2057400" indent="-228600" eaLnBrk="0" hangingPunct="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eaLnBrk="1" hangingPunct="1"/>
            <a:r>
              <a:rPr lang="en-US" altLang="en-US" sz="1600"/>
              <a:t>*Certified Systems Engineering Professional</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a:extLst>
              <a:ext uri="{FF2B5EF4-FFF2-40B4-BE49-F238E27FC236}">
                <a16:creationId xmlns:a16="http://schemas.microsoft.com/office/drawing/2014/main" id="{96A46033-93FF-4291-BE38-FFEE6EA60255}"/>
              </a:ext>
            </a:extLst>
          </p:cNvPr>
          <p:cNvSpPr>
            <a:spLocks noGrp="1"/>
          </p:cNvSpPr>
          <p:nvPr>
            <p:ph type="title"/>
          </p:nvPr>
        </p:nvSpPr>
        <p:spPr bwMode="auto">
          <a:xfrm>
            <a:off x="908050" y="0"/>
            <a:ext cx="8229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3200" b="1" dirty="0" err="1">
                <a:solidFill>
                  <a:srgbClr val="C00000"/>
                </a:solidFill>
                <a:cs typeface="Arial" panose="020B0604020202020204" pitchFamily="34" charset="0"/>
              </a:rPr>
              <a:t>SysCon</a:t>
            </a:r>
            <a:r>
              <a:rPr lang="en-US" altLang="en-US" sz="3200" b="1" dirty="0">
                <a:solidFill>
                  <a:srgbClr val="C00000"/>
                </a:solidFill>
                <a:cs typeface="Arial" panose="020B0604020202020204" pitchFamily="34" charset="0"/>
              </a:rPr>
              <a:t> 2018 Statistics</a:t>
            </a:r>
          </a:p>
        </p:txBody>
      </p:sp>
      <p:sp>
        <p:nvSpPr>
          <p:cNvPr id="29699" name="Content Placeholder 2">
            <a:extLst>
              <a:ext uri="{FF2B5EF4-FFF2-40B4-BE49-F238E27FC236}">
                <a16:creationId xmlns:a16="http://schemas.microsoft.com/office/drawing/2014/main" id="{4E2C3DD9-FEBE-438A-8C6C-55C385121117}"/>
              </a:ext>
            </a:extLst>
          </p:cNvPr>
          <p:cNvSpPr>
            <a:spLocks noGrp="1"/>
          </p:cNvSpPr>
          <p:nvPr>
            <p:ph idx="1"/>
          </p:nvPr>
        </p:nvSpPr>
        <p:spPr bwMode="auto">
          <a:xfrm>
            <a:off x="304800" y="1447800"/>
            <a:ext cx="8610600" cy="12954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r>
              <a:rPr lang="en-US" altLang="en-US" sz="2400" b="1" dirty="0">
                <a:solidFill>
                  <a:srgbClr val="002060"/>
                </a:solidFill>
                <a:latin typeface="Arial" charset="0"/>
                <a:cs typeface="Arial" charset="0"/>
              </a:rPr>
              <a:t>251 abstracts submitted </a:t>
            </a:r>
          </a:p>
          <a:p>
            <a:pPr lvl="1">
              <a:defRPr/>
            </a:pPr>
            <a:r>
              <a:rPr lang="en-US" altLang="en-US" sz="2000" b="1" dirty="0">
                <a:solidFill>
                  <a:srgbClr val="002060"/>
                </a:solidFill>
                <a:latin typeface="Arial" charset="0"/>
                <a:cs typeface="Arial" charset="0"/>
              </a:rPr>
              <a:t>133 final papers (53% acceptance) </a:t>
            </a:r>
          </a:p>
          <a:p>
            <a:pPr>
              <a:defRPr/>
            </a:pPr>
            <a:r>
              <a:rPr lang="en-US" altLang="en-US" sz="2400" b="1" dirty="0">
                <a:solidFill>
                  <a:srgbClr val="002060"/>
                </a:solidFill>
                <a:latin typeface="Arial" charset="0"/>
                <a:cs typeface="Arial" charset="0"/>
              </a:rPr>
              <a:t>7 tutorials</a:t>
            </a:r>
          </a:p>
          <a:p>
            <a:pPr>
              <a:defRPr/>
            </a:pPr>
            <a:r>
              <a:rPr lang="en-US" altLang="en-US" sz="2400" b="1" dirty="0">
                <a:solidFill>
                  <a:srgbClr val="002060"/>
                </a:solidFill>
                <a:latin typeface="Arial" charset="0"/>
                <a:cs typeface="Arial" charset="0"/>
              </a:rPr>
              <a:t>200 attendees, 27 countries</a:t>
            </a:r>
          </a:p>
          <a:p>
            <a:pPr marL="0" indent="0">
              <a:buFontTx/>
              <a:buNone/>
              <a:defRPr/>
            </a:pPr>
            <a:endParaRPr lang="en-US" altLang="en-US" sz="2400" b="1" dirty="0">
              <a:solidFill>
                <a:srgbClr val="002060"/>
              </a:solidFill>
              <a:latin typeface="Arial" charset="0"/>
              <a:cs typeface="Arial" charset="0"/>
            </a:endParaRPr>
          </a:p>
        </p:txBody>
      </p:sp>
      <p:sp>
        <p:nvSpPr>
          <p:cNvPr id="5124" name="TextBox 3">
            <a:extLst>
              <a:ext uri="{FF2B5EF4-FFF2-40B4-BE49-F238E27FC236}">
                <a16:creationId xmlns:a16="http://schemas.microsoft.com/office/drawing/2014/main" id="{5EA2451D-91F6-4964-AA41-13EA0FCF3439}"/>
              </a:ext>
            </a:extLst>
          </p:cNvPr>
          <p:cNvSpPr txBox="1">
            <a:spLocks noChangeArrowheads="1"/>
          </p:cNvSpPr>
          <p:nvPr/>
        </p:nvSpPr>
        <p:spPr bwMode="auto">
          <a:xfrm>
            <a:off x="673100" y="3276600"/>
            <a:ext cx="251460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panose="020B0604020202020204" pitchFamily="34" charset="0"/>
              </a:defRPr>
            </a:lvl1pPr>
            <a:lvl2pPr marL="742950" indent="-285750" eaLnBrk="0" hangingPunct="0">
              <a:defRPr sz="2400" b="1">
                <a:solidFill>
                  <a:schemeClr val="tx1"/>
                </a:solidFill>
                <a:latin typeface="Arial" panose="020B0604020202020204" pitchFamily="34" charset="0"/>
              </a:defRPr>
            </a:lvl2pPr>
            <a:lvl3pPr marL="1143000" indent="-228600" eaLnBrk="0" hangingPunct="0">
              <a:defRPr sz="2400" b="1">
                <a:solidFill>
                  <a:schemeClr val="tx1"/>
                </a:solidFill>
                <a:latin typeface="Arial" panose="020B0604020202020204" pitchFamily="34" charset="0"/>
              </a:defRPr>
            </a:lvl3pPr>
            <a:lvl4pPr marL="1600200" indent="-228600" eaLnBrk="0" hangingPunct="0">
              <a:defRPr sz="2400" b="1">
                <a:solidFill>
                  <a:schemeClr val="tx1"/>
                </a:solidFill>
                <a:latin typeface="Arial" panose="020B0604020202020204" pitchFamily="34" charset="0"/>
              </a:defRPr>
            </a:lvl4pPr>
            <a:lvl5pPr marL="2057400" indent="-228600" eaLnBrk="0" hangingPunct="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en-US" altLang="en-US">
                <a:solidFill>
                  <a:srgbClr val="002060"/>
                </a:solidFill>
              </a:rPr>
              <a:t>USA: 86</a:t>
            </a:r>
          </a:p>
          <a:p>
            <a:r>
              <a:rPr lang="en-US" altLang="en-US">
                <a:solidFill>
                  <a:srgbClr val="002060"/>
                </a:solidFill>
              </a:rPr>
              <a:t>UK: 1</a:t>
            </a:r>
          </a:p>
          <a:p>
            <a:r>
              <a:rPr lang="en-US" altLang="en-US">
                <a:solidFill>
                  <a:srgbClr val="002060"/>
                </a:solidFill>
              </a:rPr>
              <a:t>UAE: 1</a:t>
            </a:r>
          </a:p>
          <a:p>
            <a:r>
              <a:rPr lang="en-US" altLang="en-US">
                <a:solidFill>
                  <a:srgbClr val="002060"/>
                </a:solidFill>
              </a:rPr>
              <a:t>Turkey: 2</a:t>
            </a:r>
          </a:p>
          <a:p>
            <a:r>
              <a:rPr lang="en-US" altLang="en-US">
                <a:solidFill>
                  <a:srgbClr val="002060"/>
                </a:solidFill>
              </a:rPr>
              <a:t>Thailand: 1</a:t>
            </a:r>
          </a:p>
          <a:p>
            <a:r>
              <a:rPr lang="en-US" altLang="en-US">
                <a:solidFill>
                  <a:srgbClr val="002060"/>
                </a:solidFill>
              </a:rPr>
              <a:t>Sweden: 1</a:t>
            </a:r>
          </a:p>
          <a:p>
            <a:r>
              <a:rPr lang="en-US" altLang="en-US">
                <a:solidFill>
                  <a:srgbClr val="002060"/>
                </a:solidFill>
              </a:rPr>
              <a:t>Spain: 1</a:t>
            </a:r>
          </a:p>
          <a:p>
            <a:r>
              <a:rPr lang="en-US" altLang="en-US">
                <a:solidFill>
                  <a:srgbClr val="002060"/>
                </a:solidFill>
              </a:rPr>
              <a:t>Pakistan: 1</a:t>
            </a:r>
          </a:p>
          <a:p>
            <a:r>
              <a:rPr lang="en-US" altLang="en-US">
                <a:solidFill>
                  <a:srgbClr val="002060"/>
                </a:solidFill>
              </a:rPr>
              <a:t>Netherlands: 2</a:t>
            </a:r>
          </a:p>
        </p:txBody>
      </p:sp>
      <p:sp>
        <p:nvSpPr>
          <p:cNvPr id="5125" name="TextBox 4">
            <a:extLst>
              <a:ext uri="{FF2B5EF4-FFF2-40B4-BE49-F238E27FC236}">
                <a16:creationId xmlns:a16="http://schemas.microsoft.com/office/drawing/2014/main" id="{D62930AF-4E47-4235-BD2B-E3F9250FF1F3}"/>
              </a:ext>
            </a:extLst>
          </p:cNvPr>
          <p:cNvSpPr txBox="1">
            <a:spLocks noChangeArrowheads="1"/>
          </p:cNvSpPr>
          <p:nvPr/>
        </p:nvSpPr>
        <p:spPr bwMode="auto">
          <a:xfrm>
            <a:off x="3429000" y="3276600"/>
            <a:ext cx="236220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panose="020B0604020202020204" pitchFamily="34" charset="0"/>
              </a:defRPr>
            </a:lvl1pPr>
            <a:lvl2pPr marL="742950" indent="-285750" eaLnBrk="0" hangingPunct="0">
              <a:defRPr sz="2400" b="1">
                <a:solidFill>
                  <a:schemeClr val="tx1"/>
                </a:solidFill>
                <a:latin typeface="Arial" panose="020B0604020202020204" pitchFamily="34" charset="0"/>
              </a:defRPr>
            </a:lvl2pPr>
            <a:lvl3pPr marL="1143000" indent="-228600" eaLnBrk="0" hangingPunct="0">
              <a:defRPr sz="2400" b="1">
                <a:solidFill>
                  <a:schemeClr val="tx1"/>
                </a:solidFill>
                <a:latin typeface="Arial" panose="020B0604020202020204" pitchFamily="34" charset="0"/>
              </a:defRPr>
            </a:lvl3pPr>
            <a:lvl4pPr marL="1600200" indent="-228600" eaLnBrk="0" hangingPunct="0">
              <a:defRPr sz="2400" b="1">
                <a:solidFill>
                  <a:schemeClr val="tx1"/>
                </a:solidFill>
                <a:latin typeface="Arial" panose="020B0604020202020204" pitchFamily="34" charset="0"/>
              </a:defRPr>
            </a:lvl4pPr>
            <a:lvl5pPr marL="2057400" indent="-228600" eaLnBrk="0" hangingPunct="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eaLnBrk="1" hangingPunct="1"/>
            <a:r>
              <a:rPr lang="en-US" altLang="en-US">
                <a:solidFill>
                  <a:srgbClr val="002060"/>
                </a:solidFill>
              </a:rPr>
              <a:t>Philippines: 1</a:t>
            </a:r>
          </a:p>
          <a:p>
            <a:pPr eaLnBrk="1" hangingPunct="1"/>
            <a:r>
              <a:rPr lang="en-US" altLang="en-US">
                <a:solidFill>
                  <a:srgbClr val="002060"/>
                </a:solidFill>
              </a:rPr>
              <a:t>Japan: 2</a:t>
            </a:r>
          </a:p>
          <a:p>
            <a:pPr eaLnBrk="1" hangingPunct="1"/>
            <a:r>
              <a:rPr lang="en-US" altLang="en-US">
                <a:solidFill>
                  <a:srgbClr val="002060"/>
                </a:solidFill>
              </a:rPr>
              <a:t>Israel: 4</a:t>
            </a:r>
          </a:p>
          <a:p>
            <a:pPr eaLnBrk="1" hangingPunct="1"/>
            <a:r>
              <a:rPr lang="en-US" altLang="en-US">
                <a:solidFill>
                  <a:srgbClr val="002060"/>
                </a:solidFill>
              </a:rPr>
              <a:t>Kuwait: 1</a:t>
            </a:r>
          </a:p>
          <a:p>
            <a:pPr eaLnBrk="1" hangingPunct="1"/>
            <a:r>
              <a:rPr lang="en-US" altLang="en-US">
                <a:solidFill>
                  <a:srgbClr val="002060"/>
                </a:solidFill>
              </a:rPr>
              <a:t>Pakistan: 2</a:t>
            </a:r>
          </a:p>
          <a:p>
            <a:pPr eaLnBrk="1" hangingPunct="1"/>
            <a:r>
              <a:rPr lang="en-US" altLang="en-US">
                <a:solidFill>
                  <a:srgbClr val="002060"/>
                </a:solidFill>
              </a:rPr>
              <a:t>India: 3</a:t>
            </a:r>
          </a:p>
          <a:p>
            <a:pPr eaLnBrk="1" hangingPunct="1"/>
            <a:r>
              <a:rPr lang="en-US" altLang="en-US">
                <a:solidFill>
                  <a:srgbClr val="002060"/>
                </a:solidFill>
              </a:rPr>
              <a:t>Germany: 13</a:t>
            </a:r>
          </a:p>
          <a:p>
            <a:pPr eaLnBrk="1" hangingPunct="1"/>
            <a:r>
              <a:rPr lang="en-US" altLang="en-US">
                <a:solidFill>
                  <a:srgbClr val="002060"/>
                </a:solidFill>
              </a:rPr>
              <a:t>France: 6</a:t>
            </a:r>
          </a:p>
          <a:p>
            <a:pPr eaLnBrk="1" hangingPunct="1"/>
            <a:r>
              <a:rPr lang="en-US" altLang="en-US">
                <a:solidFill>
                  <a:srgbClr val="002060"/>
                </a:solidFill>
              </a:rPr>
              <a:t>Hong Kong: 1</a:t>
            </a:r>
          </a:p>
        </p:txBody>
      </p:sp>
      <p:sp>
        <p:nvSpPr>
          <p:cNvPr id="5126" name="TextBox 5">
            <a:extLst>
              <a:ext uri="{FF2B5EF4-FFF2-40B4-BE49-F238E27FC236}">
                <a16:creationId xmlns:a16="http://schemas.microsoft.com/office/drawing/2014/main" id="{989C5CAD-2BCD-48F5-B2ED-86B404926EF2}"/>
              </a:ext>
            </a:extLst>
          </p:cNvPr>
          <p:cNvSpPr txBox="1">
            <a:spLocks noChangeArrowheads="1"/>
          </p:cNvSpPr>
          <p:nvPr/>
        </p:nvSpPr>
        <p:spPr bwMode="auto">
          <a:xfrm>
            <a:off x="6248400" y="3290888"/>
            <a:ext cx="3505200" cy="409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panose="020B0604020202020204" pitchFamily="34" charset="0"/>
              </a:defRPr>
            </a:lvl1pPr>
            <a:lvl2pPr marL="742950" indent="-285750" eaLnBrk="0" hangingPunct="0">
              <a:defRPr sz="2400" b="1">
                <a:solidFill>
                  <a:schemeClr val="tx1"/>
                </a:solidFill>
                <a:latin typeface="Arial" panose="020B0604020202020204" pitchFamily="34" charset="0"/>
              </a:defRPr>
            </a:lvl2pPr>
            <a:lvl3pPr marL="1143000" indent="-228600" eaLnBrk="0" hangingPunct="0">
              <a:defRPr sz="2400" b="1">
                <a:solidFill>
                  <a:schemeClr val="tx1"/>
                </a:solidFill>
                <a:latin typeface="Arial" panose="020B0604020202020204" pitchFamily="34" charset="0"/>
              </a:defRPr>
            </a:lvl3pPr>
            <a:lvl4pPr marL="1600200" indent="-228600" eaLnBrk="0" hangingPunct="0">
              <a:defRPr sz="2400" b="1">
                <a:solidFill>
                  <a:schemeClr val="tx1"/>
                </a:solidFill>
                <a:latin typeface="Arial" panose="020B0604020202020204" pitchFamily="34" charset="0"/>
              </a:defRPr>
            </a:lvl4pPr>
            <a:lvl5pPr marL="2057400" indent="-228600" eaLnBrk="0" hangingPunct="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eaLnBrk="1" hangingPunct="1"/>
            <a:r>
              <a:rPr lang="en-US" altLang="en-US">
                <a:solidFill>
                  <a:srgbClr val="002060"/>
                </a:solidFill>
              </a:rPr>
              <a:t>Greece: 2</a:t>
            </a:r>
          </a:p>
          <a:p>
            <a:pPr eaLnBrk="1" hangingPunct="1"/>
            <a:r>
              <a:rPr lang="en-US" altLang="en-US">
                <a:solidFill>
                  <a:srgbClr val="002060"/>
                </a:solidFill>
              </a:rPr>
              <a:t>Russia: 4</a:t>
            </a:r>
          </a:p>
          <a:p>
            <a:pPr eaLnBrk="1" hangingPunct="1"/>
            <a:r>
              <a:rPr lang="en-US" altLang="en-US">
                <a:solidFill>
                  <a:srgbClr val="002060"/>
                </a:solidFill>
              </a:rPr>
              <a:t>China: 4</a:t>
            </a:r>
          </a:p>
          <a:p>
            <a:pPr eaLnBrk="1" hangingPunct="1"/>
            <a:r>
              <a:rPr lang="en-US" altLang="en-US">
                <a:solidFill>
                  <a:srgbClr val="002060"/>
                </a:solidFill>
              </a:rPr>
              <a:t>Canada: 25</a:t>
            </a:r>
          </a:p>
          <a:p>
            <a:pPr eaLnBrk="1" hangingPunct="1"/>
            <a:r>
              <a:rPr lang="en-US" altLang="en-US">
                <a:solidFill>
                  <a:srgbClr val="002060"/>
                </a:solidFill>
              </a:rPr>
              <a:t>France: 6</a:t>
            </a:r>
          </a:p>
          <a:p>
            <a:pPr eaLnBrk="1" hangingPunct="1"/>
            <a:r>
              <a:rPr lang="en-US" altLang="en-US">
                <a:solidFill>
                  <a:srgbClr val="002060"/>
                </a:solidFill>
              </a:rPr>
              <a:t>Brazil: 6</a:t>
            </a:r>
          </a:p>
          <a:p>
            <a:pPr eaLnBrk="1" hangingPunct="1"/>
            <a:r>
              <a:rPr lang="en-US" altLang="en-US">
                <a:solidFill>
                  <a:srgbClr val="002060"/>
                </a:solidFill>
              </a:rPr>
              <a:t>Austria: 2</a:t>
            </a:r>
          </a:p>
          <a:p>
            <a:pPr eaLnBrk="1" hangingPunct="1"/>
            <a:r>
              <a:rPr lang="en-US" altLang="en-US">
                <a:solidFill>
                  <a:srgbClr val="002060"/>
                </a:solidFill>
              </a:rPr>
              <a:t>Australia: 6</a:t>
            </a:r>
          </a:p>
          <a:p>
            <a:pPr eaLnBrk="1" hangingPunct="1"/>
            <a:r>
              <a:rPr lang="en-US" altLang="en-US">
                <a:solidFill>
                  <a:srgbClr val="002060"/>
                </a:solidFill>
              </a:rPr>
              <a:t>Singapore: 1</a:t>
            </a:r>
          </a:p>
          <a:p>
            <a:pPr eaLnBrk="1" hangingPunct="1"/>
            <a:endParaRPr lang="en-US" altLang="en-US" sz="2000">
              <a:solidFill>
                <a:srgbClr val="002060"/>
              </a:solidFill>
            </a:endParaRPr>
          </a:p>
          <a:p>
            <a:pPr eaLnBrk="1" hangingPunct="1"/>
            <a:endParaRPr lang="en-US" altLang="en-US"/>
          </a:p>
        </p:txBody>
      </p:sp>
      <p:sp>
        <p:nvSpPr>
          <p:cNvPr id="5127" name="TextBox 1">
            <a:extLst>
              <a:ext uri="{FF2B5EF4-FFF2-40B4-BE49-F238E27FC236}">
                <a16:creationId xmlns:a16="http://schemas.microsoft.com/office/drawing/2014/main" id="{D9B2703A-DDF8-4289-A2B4-2EA974C42C48}"/>
              </a:ext>
            </a:extLst>
          </p:cNvPr>
          <p:cNvSpPr txBox="1">
            <a:spLocks noChangeArrowheads="1"/>
          </p:cNvSpPr>
          <p:nvPr/>
        </p:nvSpPr>
        <p:spPr bwMode="auto">
          <a:xfrm>
            <a:off x="2514600" y="685800"/>
            <a:ext cx="4800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panose="020B0604020202020204" pitchFamily="34" charset="0"/>
              </a:defRPr>
            </a:lvl1pPr>
            <a:lvl2pPr marL="742950" indent="-285750" eaLnBrk="0" hangingPunct="0">
              <a:defRPr sz="2400" b="1">
                <a:solidFill>
                  <a:schemeClr val="tx1"/>
                </a:solidFill>
                <a:latin typeface="Arial" panose="020B0604020202020204" pitchFamily="34" charset="0"/>
              </a:defRPr>
            </a:lvl2pPr>
            <a:lvl3pPr marL="1143000" indent="-228600" eaLnBrk="0" hangingPunct="0">
              <a:defRPr sz="2400" b="1">
                <a:solidFill>
                  <a:schemeClr val="tx1"/>
                </a:solidFill>
                <a:latin typeface="Arial" panose="020B0604020202020204" pitchFamily="34" charset="0"/>
              </a:defRPr>
            </a:lvl3pPr>
            <a:lvl4pPr marL="1600200" indent="-228600" eaLnBrk="0" hangingPunct="0">
              <a:defRPr sz="2400" b="1">
                <a:solidFill>
                  <a:schemeClr val="tx1"/>
                </a:solidFill>
                <a:latin typeface="Arial" panose="020B0604020202020204" pitchFamily="34" charset="0"/>
              </a:defRPr>
            </a:lvl4pPr>
            <a:lvl5pPr marL="2057400" indent="-228600" eaLnBrk="0" hangingPunct="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eaLnBrk="1" hangingPunct="1"/>
            <a:r>
              <a:rPr lang="en-US" altLang="en-US">
                <a:solidFill>
                  <a:srgbClr val="C00000"/>
                </a:solidFill>
              </a:rPr>
              <a:t>April 23-26 2018, Vancouver</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a:extLst>
              <a:ext uri="{FF2B5EF4-FFF2-40B4-BE49-F238E27FC236}">
                <a16:creationId xmlns:a16="http://schemas.microsoft.com/office/drawing/2014/main" id="{8A3ADF73-F9DB-4ED0-ACE8-B6FA76A42C93}"/>
              </a:ext>
            </a:extLst>
          </p:cNvPr>
          <p:cNvSpPr>
            <a:spLocks noGrp="1"/>
          </p:cNvSpPr>
          <p:nvPr>
            <p:ph type="title"/>
          </p:nvPr>
        </p:nvSpPr>
        <p:spPr bwMode="auto">
          <a:xfrm>
            <a:off x="908050" y="0"/>
            <a:ext cx="8229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3200" b="1" dirty="0" err="1">
                <a:solidFill>
                  <a:srgbClr val="C00000"/>
                </a:solidFill>
                <a:latin typeface="Arial" panose="020B0604020202020204" pitchFamily="34" charset="0"/>
                <a:cs typeface="Arial" panose="020B0604020202020204" pitchFamily="34" charset="0"/>
              </a:rPr>
              <a:t>SysCon</a:t>
            </a:r>
            <a:r>
              <a:rPr lang="en-US" altLang="en-US" sz="3200" b="1" dirty="0">
                <a:solidFill>
                  <a:srgbClr val="C00000"/>
                </a:solidFill>
                <a:latin typeface="Arial" panose="020B0604020202020204" pitchFamily="34" charset="0"/>
                <a:cs typeface="Arial" panose="020B0604020202020204" pitchFamily="34" charset="0"/>
              </a:rPr>
              <a:t> 2019 Statistics</a:t>
            </a:r>
          </a:p>
        </p:txBody>
      </p:sp>
      <p:sp>
        <p:nvSpPr>
          <p:cNvPr id="31747" name="Content Placeholder 2">
            <a:extLst>
              <a:ext uri="{FF2B5EF4-FFF2-40B4-BE49-F238E27FC236}">
                <a16:creationId xmlns:a16="http://schemas.microsoft.com/office/drawing/2014/main" id="{F99CCF72-E16E-4789-8FE0-DA6C42368ABB}"/>
              </a:ext>
            </a:extLst>
          </p:cNvPr>
          <p:cNvSpPr>
            <a:spLocks noGrp="1"/>
          </p:cNvSpPr>
          <p:nvPr>
            <p:ph idx="1"/>
          </p:nvPr>
        </p:nvSpPr>
        <p:spPr bwMode="auto">
          <a:xfrm>
            <a:off x="381000" y="1298576"/>
            <a:ext cx="8610600" cy="1295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2400" b="1" dirty="0">
                <a:solidFill>
                  <a:srgbClr val="002060"/>
                </a:solidFill>
                <a:latin typeface="Arial" panose="020B0604020202020204" pitchFamily="34" charset="0"/>
                <a:cs typeface="Arial" panose="020B0604020202020204" pitchFamily="34" charset="0"/>
              </a:rPr>
              <a:t>250 abstracts submitted; 186 academic, 47 practitioner 6 INCOSE</a:t>
            </a:r>
          </a:p>
          <a:p>
            <a:pPr lvl="1"/>
            <a:r>
              <a:rPr lang="en-US" altLang="en-US" sz="2000" b="1" dirty="0">
                <a:solidFill>
                  <a:srgbClr val="002060"/>
                </a:solidFill>
                <a:latin typeface="Arial" panose="020B0604020202020204" pitchFamily="34" charset="0"/>
                <a:cs typeface="Arial" panose="020B0604020202020204" pitchFamily="34" charset="0"/>
              </a:rPr>
              <a:t>143 final papers (57% acceptance) </a:t>
            </a:r>
          </a:p>
          <a:p>
            <a:r>
              <a:rPr lang="en-US" altLang="en-US" sz="2400" b="1" dirty="0">
                <a:solidFill>
                  <a:srgbClr val="002060"/>
                </a:solidFill>
                <a:latin typeface="Arial" panose="020B0604020202020204" pitchFamily="34" charset="0"/>
                <a:cs typeface="Arial" panose="020B0604020202020204" pitchFamily="34" charset="0"/>
              </a:rPr>
              <a:t>3 tutorials</a:t>
            </a:r>
          </a:p>
          <a:p>
            <a:r>
              <a:rPr lang="en-US" altLang="en-US" sz="2400" b="1" dirty="0">
                <a:solidFill>
                  <a:srgbClr val="002060"/>
                </a:solidFill>
                <a:latin typeface="Arial" panose="020B0604020202020204" pitchFamily="34" charset="0"/>
                <a:cs typeface="Arial" panose="020B0604020202020204" pitchFamily="34" charset="0"/>
              </a:rPr>
              <a:t>200 attendees, 28 countries</a:t>
            </a:r>
          </a:p>
          <a:p>
            <a:endParaRPr lang="en-US" altLang="en-US" sz="2400" b="1" dirty="0">
              <a:solidFill>
                <a:srgbClr val="002060"/>
              </a:solidFill>
              <a:latin typeface="Arial" panose="020B0604020202020204" pitchFamily="34" charset="0"/>
              <a:cs typeface="Arial" panose="020B0604020202020204" pitchFamily="34" charset="0"/>
            </a:endParaRPr>
          </a:p>
        </p:txBody>
      </p:sp>
      <p:sp>
        <p:nvSpPr>
          <p:cNvPr id="31748" name="TextBox 3">
            <a:extLst>
              <a:ext uri="{FF2B5EF4-FFF2-40B4-BE49-F238E27FC236}">
                <a16:creationId xmlns:a16="http://schemas.microsoft.com/office/drawing/2014/main" id="{B44A1D49-E06A-47E1-8D8D-A59A4B5E5CFD}"/>
              </a:ext>
            </a:extLst>
          </p:cNvPr>
          <p:cNvSpPr txBox="1">
            <a:spLocks noChangeArrowheads="1"/>
          </p:cNvSpPr>
          <p:nvPr/>
        </p:nvSpPr>
        <p:spPr bwMode="auto">
          <a:xfrm>
            <a:off x="897693" y="3330575"/>
            <a:ext cx="1905000" cy="3786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eaLnBrk="1" hangingPunct="1"/>
            <a:r>
              <a:rPr lang="en-US" altLang="en-US" dirty="0">
                <a:solidFill>
                  <a:srgbClr val="002060"/>
                </a:solidFill>
              </a:rPr>
              <a:t>Australia</a:t>
            </a:r>
          </a:p>
          <a:p>
            <a:pPr eaLnBrk="1" hangingPunct="1"/>
            <a:r>
              <a:rPr lang="en-US" altLang="en-US" dirty="0">
                <a:solidFill>
                  <a:srgbClr val="002060"/>
                </a:solidFill>
              </a:rPr>
              <a:t>Brazil</a:t>
            </a:r>
          </a:p>
          <a:p>
            <a:pPr eaLnBrk="1" hangingPunct="1"/>
            <a:r>
              <a:rPr lang="en-US" altLang="en-US" dirty="0">
                <a:solidFill>
                  <a:srgbClr val="002060"/>
                </a:solidFill>
              </a:rPr>
              <a:t>Canada</a:t>
            </a:r>
          </a:p>
          <a:p>
            <a:pPr eaLnBrk="1" hangingPunct="1"/>
            <a:r>
              <a:rPr lang="en-US" altLang="en-US" dirty="0">
                <a:solidFill>
                  <a:srgbClr val="002060"/>
                </a:solidFill>
              </a:rPr>
              <a:t>China</a:t>
            </a:r>
          </a:p>
          <a:p>
            <a:pPr eaLnBrk="1" hangingPunct="1"/>
            <a:r>
              <a:rPr lang="en-US" altLang="en-US" dirty="0">
                <a:solidFill>
                  <a:srgbClr val="002060"/>
                </a:solidFill>
              </a:rPr>
              <a:t>France </a:t>
            </a:r>
          </a:p>
          <a:p>
            <a:pPr eaLnBrk="1" hangingPunct="1"/>
            <a:r>
              <a:rPr lang="en-US" altLang="en-US" dirty="0">
                <a:solidFill>
                  <a:srgbClr val="002060"/>
                </a:solidFill>
              </a:rPr>
              <a:t>Germany</a:t>
            </a:r>
          </a:p>
          <a:p>
            <a:pPr eaLnBrk="1" hangingPunct="1"/>
            <a:r>
              <a:rPr lang="en-US" altLang="en-US" dirty="0">
                <a:solidFill>
                  <a:srgbClr val="002060"/>
                </a:solidFill>
              </a:rPr>
              <a:t>Greece</a:t>
            </a:r>
          </a:p>
          <a:p>
            <a:pPr eaLnBrk="1" hangingPunct="1"/>
            <a:r>
              <a:rPr lang="en-US" altLang="en-US" dirty="0">
                <a:solidFill>
                  <a:srgbClr val="002060"/>
                </a:solidFill>
              </a:rPr>
              <a:t>Hong Kong</a:t>
            </a:r>
          </a:p>
          <a:p>
            <a:pPr eaLnBrk="1" hangingPunct="1"/>
            <a:r>
              <a:rPr lang="en-US" altLang="en-US" dirty="0">
                <a:solidFill>
                  <a:srgbClr val="002060"/>
                </a:solidFill>
              </a:rPr>
              <a:t>India</a:t>
            </a:r>
          </a:p>
          <a:p>
            <a:pPr eaLnBrk="1" hangingPunct="1"/>
            <a:endParaRPr lang="en-US" altLang="en-US" dirty="0">
              <a:solidFill>
                <a:srgbClr val="002060"/>
              </a:solidFill>
            </a:endParaRPr>
          </a:p>
        </p:txBody>
      </p:sp>
      <p:sp>
        <p:nvSpPr>
          <p:cNvPr id="31749" name="TextBox 4">
            <a:extLst>
              <a:ext uri="{FF2B5EF4-FFF2-40B4-BE49-F238E27FC236}">
                <a16:creationId xmlns:a16="http://schemas.microsoft.com/office/drawing/2014/main" id="{8A543D7C-F9BE-4A26-B013-13C7E128882E}"/>
              </a:ext>
            </a:extLst>
          </p:cNvPr>
          <p:cNvSpPr txBox="1">
            <a:spLocks noChangeArrowheads="1"/>
          </p:cNvSpPr>
          <p:nvPr/>
        </p:nvSpPr>
        <p:spPr bwMode="auto">
          <a:xfrm>
            <a:off x="3124201" y="3330575"/>
            <a:ext cx="236220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eaLnBrk="1" hangingPunct="1"/>
            <a:r>
              <a:rPr lang="en-US" altLang="en-US" dirty="0">
                <a:solidFill>
                  <a:srgbClr val="002060"/>
                </a:solidFill>
              </a:rPr>
              <a:t>Israel</a:t>
            </a:r>
          </a:p>
          <a:p>
            <a:pPr eaLnBrk="1" hangingPunct="1"/>
            <a:r>
              <a:rPr lang="en-US" altLang="en-US" dirty="0">
                <a:solidFill>
                  <a:srgbClr val="002060"/>
                </a:solidFill>
              </a:rPr>
              <a:t>Italy</a:t>
            </a:r>
          </a:p>
          <a:p>
            <a:pPr eaLnBrk="1" hangingPunct="1"/>
            <a:r>
              <a:rPr lang="en-US" altLang="en-US" dirty="0">
                <a:solidFill>
                  <a:srgbClr val="002060"/>
                </a:solidFill>
              </a:rPr>
              <a:t>Japan</a:t>
            </a:r>
          </a:p>
          <a:p>
            <a:pPr eaLnBrk="1" hangingPunct="1"/>
            <a:r>
              <a:rPr lang="en-US" altLang="en-US" dirty="0">
                <a:solidFill>
                  <a:srgbClr val="002060"/>
                </a:solidFill>
              </a:rPr>
              <a:t>Kuwait</a:t>
            </a:r>
          </a:p>
          <a:p>
            <a:pPr eaLnBrk="1" hangingPunct="1"/>
            <a:r>
              <a:rPr lang="en-US" altLang="en-US" dirty="0">
                <a:solidFill>
                  <a:srgbClr val="002060"/>
                </a:solidFill>
              </a:rPr>
              <a:t>Malaysia</a:t>
            </a:r>
          </a:p>
          <a:p>
            <a:pPr eaLnBrk="1" hangingPunct="1"/>
            <a:r>
              <a:rPr lang="en-US" altLang="en-US" dirty="0">
                <a:solidFill>
                  <a:srgbClr val="002060"/>
                </a:solidFill>
              </a:rPr>
              <a:t>Netherlands</a:t>
            </a:r>
          </a:p>
          <a:p>
            <a:pPr eaLnBrk="1" hangingPunct="1"/>
            <a:r>
              <a:rPr lang="en-US" altLang="en-US" dirty="0">
                <a:solidFill>
                  <a:srgbClr val="002060"/>
                </a:solidFill>
              </a:rPr>
              <a:t>Pakistan</a:t>
            </a:r>
          </a:p>
          <a:p>
            <a:pPr eaLnBrk="1" hangingPunct="1"/>
            <a:r>
              <a:rPr lang="en-US" altLang="en-US" dirty="0">
                <a:solidFill>
                  <a:srgbClr val="002060"/>
                </a:solidFill>
              </a:rPr>
              <a:t>Philippines</a:t>
            </a:r>
          </a:p>
          <a:p>
            <a:pPr eaLnBrk="1" hangingPunct="1"/>
            <a:r>
              <a:rPr lang="en-US" altLang="en-US" dirty="0">
                <a:solidFill>
                  <a:srgbClr val="002060"/>
                </a:solidFill>
              </a:rPr>
              <a:t>Russia</a:t>
            </a:r>
          </a:p>
        </p:txBody>
      </p:sp>
      <p:sp>
        <p:nvSpPr>
          <p:cNvPr id="31750" name="TextBox 5">
            <a:extLst>
              <a:ext uri="{FF2B5EF4-FFF2-40B4-BE49-F238E27FC236}">
                <a16:creationId xmlns:a16="http://schemas.microsoft.com/office/drawing/2014/main" id="{C9540DC8-5304-4017-9F13-C59A5CA98842}"/>
              </a:ext>
            </a:extLst>
          </p:cNvPr>
          <p:cNvSpPr txBox="1">
            <a:spLocks noChangeArrowheads="1"/>
          </p:cNvSpPr>
          <p:nvPr/>
        </p:nvSpPr>
        <p:spPr bwMode="auto">
          <a:xfrm>
            <a:off x="5469385" y="3124200"/>
            <a:ext cx="3505200" cy="4462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eaLnBrk="1" hangingPunct="1"/>
            <a:r>
              <a:rPr lang="en-US" altLang="en-US" dirty="0">
                <a:solidFill>
                  <a:srgbClr val="002060"/>
                </a:solidFill>
              </a:rPr>
              <a:t>Singapore</a:t>
            </a:r>
          </a:p>
          <a:p>
            <a:pPr eaLnBrk="1" hangingPunct="1"/>
            <a:r>
              <a:rPr lang="en-US" altLang="en-US" dirty="0">
                <a:solidFill>
                  <a:srgbClr val="002060"/>
                </a:solidFill>
              </a:rPr>
              <a:t>South Africa</a:t>
            </a:r>
          </a:p>
          <a:p>
            <a:pPr eaLnBrk="1" hangingPunct="1"/>
            <a:r>
              <a:rPr lang="en-US" altLang="en-US" dirty="0">
                <a:solidFill>
                  <a:srgbClr val="002060"/>
                </a:solidFill>
              </a:rPr>
              <a:t>South Korea</a:t>
            </a:r>
          </a:p>
          <a:p>
            <a:pPr eaLnBrk="1" hangingPunct="1"/>
            <a:r>
              <a:rPr lang="en-US" altLang="en-US" dirty="0">
                <a:solidFill>
                  <a:srgbClr val="002060"/>
                </a:solidFill>
              </a:rPr>
              <a:t>Spain</a:t>
            </a:r>
          </a:p>
          <a:p>
            <a:pPr eaLnBrk="1" hangingPunct="1"/>
            <a:r>
              <a:rPr lang="en-US" altLang="en-US" dirty="0">
                <a:solidFill>
                  <a:srgbClr val="002060"/>
                </a:solidFill>
              </a:rPr>
              <a:t>Sweden</a:t>
            </a:r>
          </a:p>
          <a:p>
            <a:pPr eaLnBrk="1" hangingPunct="1"/>
            <a:r>
              <a:rPr lang="en-US" altLang="en-US" dirty="0">
                <a:solidFill>
                  <a:srgbClr val="002060"/>
                </a:solidFill>
              </a:rPr>
              <a:t>Thailand</a:t>
            </a:r>
          </a:p>
          <a:p>
            <a:pPr eaLnBrk="1" hangingPunct="1"/>
            <a:r>
              <a:rPr lang="en-US" altLang="en-US" dirty="0">
                <a:solidFill>
                  <a:srgbClr val="002060"/>
                </a:solidFill>
              </a:rPr>
              <a:t>Turkey</a:t>
            </a:r>
          </a:p>
          <a:p>
            <a:pPr eaLnBrk="1" hangingPunct="1"/>
            <a:r>
              <a:rPr lang="en-US" altLang="en-US" dirty="0">
                <a:solidFill>
                  <a:srgbClr val="002060"/>
                </a:solidFill>
              </a:rPr>
              <a:t>United Arab Emirates</a:t>
            </a:r>
          </a:p>
          <a:p>
            <a:pPr eaLnBrk="1" hangingPunct="1"/>
            <a:r>
              <a:rPr lang="en-US" altLang="en-US" dirty="0">
                <a:solidFill>
                  <a:srgbClr val="002060"/>
                </a:solidFill>
              </a:rPr>
              <a:t>United Kingdom</a:t>
            </a:r>
          </a:p>
          <a:p>
            <a:pPr eaLnBrk="1" hangingPunct="1"/>
            <a:r>
              <a:rPr lang="en-US" altLang="en-US" dirty="0">
                <a:solidFill>
                  <a:srgbClr val="002060"/>
                </a:solidFill>
              </a:rPr>
              <a:t>United States</a:t>
            </a:r>
          </a:p>
          <a:p>
            <a:pPr eaLnBrk="1" hangingPunct="1"/>
            <a:endParaRPr lang="en-US" altLang="en-US" sz="2000" dirty="0">
              <a:solidFill>
                <a:srgbClr val="002060"/>
              </a:solidFill>
            </a:endParaRPr>
          </a:p>
          <a:p>
            <a:pPr eaLnBrk="1" hangingPunct="1"/>
            <a:endParaRPr lang="en-US" altLang="en-US" dirty="0"/>
          </a:p>
        </p:txBody>
      </p:sp>
      <p:sp>
        <p:nvSpPr>
          <p:cNvPr id="2" name="TextBox 1">
            <a:extLst>
              <a:ext uri="{FF2B5EF4-FFF2-40B4-BE49-F238E27FC236}">
                <a16:creationId xmlns:a16="http://schemas.microsoft.com/office/drawing/2014/main" id="{43C17D6D-5F7E-400C-A40C-911F084FAB0B}"/>
              </a:ext>
            </a:extLst>
          </p:cNvPr>
          <p:cNvSpPr txBox="1"/>
          <p:nvPr/>
        </p:nvSpPr>
        <p:spPr>
          <a:xfrm>
            <a:off x="6096000" y="1921514"/>
            <a:ext cx="1219200" cy="830997"/>
          </a:xfrm>
          <a:prstGeom prst="rect">
            <a:avLst/>
          </a:prstGeom>
          <a:noFill/>
        </p:spPr>
        <p:txBody>
          <a:bodyPr wrap="square" rtlCol="0">
            <a:spAutoFit/>
          </a:bodyPr>
          <a:lstStyle/>
          <a:p>
            <a:r>
              <a:rPr lang="en-US" dirty="0">
                <a:solidFill>
                  <a:srgbClr val="00B0F0"/>
                </a:solidFill>
              </a:rPr>
              <a:t>10 no-shows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8E38AA-8313-400F-8542-279D33F5CF17}"/>
              </a:ext>
            </a:extLst>
          </p:cNvPr>
          <p:cNvSpPr>
            <a:spLocks noGrp="1"/>
          </p:cNvSpPr>
          <p:nvPr>
            <p:ph type="title"/>
          </p:nvPr>
        </p:nvSpPr>
        <p:spPr>
          <a:xfrm>
            <a:off x="990600" y="115888"/>
            <a:ext cx="8229600" cy="1143000"/>
          </a:xfrm>
        </p:spPr>
        <p:txBody>
          <a:bodyPr/>
          <a:lstStyle/>
          <a:p>
            <a:pPr>
              <a:defRPr/>
            </a:pPr>
            <a:endParaRPr lang="en-US" dirty="0"/>
          </a:p>
        </p:txBody>
      </p:sp>
      <p:sp>
        <p:nvSpPr>
          <p:cNvPr id="6147" name="Rectangle 3">
            <a:extLst>
              <a:ext uri="{FF2B5EF4-FFF2-40B4-BE49-F238E27FC236}">
                <a16:creationId xmlns:a16="http://schemas.microsoft.com/office/drawing/2014/main" id="{7DDA8C6C-D2FA-43AA-8256-D95353201FEB}"/>
              </a:ext>
            </a:extLst>
          </p:cNvPr>
          <p:cNvSpPr>
            <a:spLocks noChangeArrowheads="1"/>
          </p:cNvSpPr>
          <p:nvPr/>
        </p:nvSpPr>
        <p:spPr bwMode="auto">
          <a:xfrm>
            <a:off x="685800" y="1447800"/>
            <a:ext cx="7848600" cy="4954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panose="020B0604020202020204" pitchFamily="34" charset="0"/>
              </a:defRPr>
            </a:lvl1pPr>
            <a:lvl2pPr marL="742950" indent="-285750" eaLnBrk="0" hangingPunct="0">
              <a:defRPr sz="2400" b="1">
                <a:solidFill>
                  <a:schemeClr val="tx1"/>
                </a:solidFill>
                <a:latin typeface="Arial" panose="020B0604020202020204" pitchFamily="34" charset="0"/>
              </a:defRPr>
            </a:lvl2pPr>
            <a:lvl3pPr marL="1143000" indent="-228600" eaLnBrk="0" hangingPunct="0">
              <a:defRPr sz="2400" b="1">
                <a:solidFill>
                  <a:schemeClr val="tx1"/>
                </a:solidFill>
                <a:latin typeface="Arial" panose="020B0604020202020204" pitchFamily="34" charset="0"/>
              </a:defRPr>
            </a:lvl3pPr>
            <a:lvl4pPr marL="1600200" indent="-228600" eaLnBrk="0" hangingPunct="0">
              <a:defRPr sz="2400" b="1">
                <a:solidFill>
                  <a:schemeClr val="tx1"/>
                </a:solidFill>
                <a:latin typeface="Arial" panose="020B0604020202020204" pitchFamily="34" charset="0"/>
              </a:defRPr>
            </a:lvl4pPr>
            <a:lvl5pPr marL="2057400" indent="-228600" eaLnBrk="0" hangingPunct="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algn="ctr" eaLnBrk="1" hangingPunct="1"/>
            <a:r>
              <a:rPr lang="en-US" altLang="en-US" sz="3600" baseline="30000" dirty="0">
                <a:solidFill>
                  <a:srgbClr val="A50021"/>
                </a:solidFill>
              </a:rPr>
              <a:t>5th</a:t>
            </a:r>
            <a:r>
              <a:rPr lang="en-US" altLang="en-US" sz="3600" dirty="0">
                <a:solidFill>
                  <a:srgbClr val="A50021"/>
                </a:solidFill>
              </a:rPr>
              <a:t> Annual</a:t>
            </a:r>
          </a:p>
          <a:p>
            <a:pPr algn="ctr" eaLnBrk="1" hangingPunct="1"/>
            <a:r>
              <a:rPr lang="en-US" altLang="en-US" sz="3600" dirty="0">
                <a:solidFill>
                  <a:srgbClr val="A50021"/>
                </a:solidFill>
              </a:rPr>
              <a:t>International Symposium on Systems Engineering </a:t>
            </a:r>
          </a:p>
          <a:p>
            <a:pPr algn="ctr" eaLnBrk="1" hangingPunct="1"/>
            <a:r>
              <a:rPr lang="en-US" altLang="en-US" sz="3600" dirty="0">
                <a:solidFill>
                  <a:srgbClr val="A50021"/>
                </a:solidFill>
              </a:rPr>
              <a:t>(ISSE 2019)</a:t>
            </a:r>
          </a:p>
          <a:p>
            <a:pPr algn="ctr" eaLnBrk="1" hangingPunct="1"/>
            <a:endParaRPr lang="en-US" altLang="en-US" dirty="0">
              <a:solidFill>
                <a:srgbClr val="A50021"/>
              </a:solidFill>
            </a:endParaRPr>
          </a:p>
          <a:p>
            <a:pPr algn="ctr" eaLnBrk="1" hangingPunct="1"/>
            <a:r>
              <a:rPr lang="en-US" altLang="en-US" sz="4000" dirty="0">
                <a:solidFill>
                  <a:srgbClr val="002060"/>
                </a:solidFill>
              </a:rPr>
              <a:t>October 1 - 3, 2019</a:t>
            </a:r>
          </a:p>
          <a:p>
            <a:pPr algn="ctr" eaLnBrk="1" hangingPunct="1"/>
            <a:endParaRPr lang="en-US" altLang="en-US" dirty="0">
              <a:solidFill>
                <a:srgbClr val="A50021"/>
              </a:solidFill>
            </a:endParaRPr>
          </a:p>
          <a:p>
            <a:pPr algn="ctr" eaLnBrk="1" hangingPunct="1"/>
            <a:r>
              <a:rPr lang="en-US" altLang="en-US" sz="2800" dirty="0">
                <a:solidFill>
                  <a:srgbClr val="A50021"/>
                </a:solidFill>
              </a:rPr>
              <a:t>Principal Hotel George St</a:t>
            </a:r>
          </a:p>
          <a:p>
            <a:pPr algn="ctr" eaLnBrk="1" hangingPunct="1"/>
            <a:r>
              <a:rPr lang="en-US" altLang="en-US" sz="3200" dirty="0">
                <a:solidFill>
                  <a:srgbClr val="A50021"/>
                </a:solidFill>
              </a:rPr>
              <a:t>Edinburgh, Scotland</a:t>
            </a:r>
          </a:p>
          <a:p>
            <a:pPr algn="ctr" eaLnBrk="1" hangingPunct="1"/>
            <a:endParaRPr lang="en-US" altLang="en-US" dirty="0">
              <a:solidFill>
                <a:srgbClr val="A5002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A30D76-6B60-4C2E-AD36-7EC8E7E7D537}"/>
              </a:ext>
            </a:extLst>
          </p:cNvPr>
          <p:cNvSpPr>
            <a:spLocks noGrp="1"/>
          </p:cNvSpPr>
          <p:nvPr>
            <p:ph type="title"/>
          </p:nvPr>
        </p:nvSpPr>
        <p:spPr/>
        <p:txBody>
          <a:bodyPr/>
          <a:lstStyle/>
          <a:p>
            <a:r>
              <a:rPr lang="en-US" sz="3600" b="1" dirty="0"/>
              <a:t>ISSE Issues</a:t>
            </a:r>
          </a:p>
        </p:txBody>
      </p:sp>
      <p:sp>
        <p:nvSpPr>
          <p:cNvPr id="3" name="Content Placeholder 2">
            <a:extLst>
              <a:ext uri="{FF2B5EF4-FFF2-40B4-BE49-F238E27FC236}">
                <a16:creationId xmlns:a16="http://schemas.microsoft.com/office/drawing/2014/main" id="{20EC7E7C-6B59-44D2-A401-41D449D56479}"/>
              </a:ext>
            </a:extLst>
          </p:cNvPr>
          <p:cNvSpPr>
            <a:spLocks noGrp="1"/>
          </p:cNvSpPr>
          <p:nvPr>
            <p:ph idx="1"/>
          </p:nvPr>
        </p:nvSpPr>
        <p:spPr>
          <a:xfrm>
            <a:off x="457200" y="1295400"/>
            <a:ext cx="8229600" cy="4830763"/>
          </a:xfrm>
        </p:spPr>
        <p:txBody>
          <a:bodyPr/>
          <a:lstStyle/>
          <a:p>
            <a:r>
              <a:rPr lang="en-US" sz="2400" b="1" dirty="0">
                <a:solidFill>
                  <a:srgbClr val="002060"/>
                </a:solidFill>
                <a:latin typeface="+mj-lt"/>
              </a:rPr>
              <a:t>George Hotel was sold to IHG earlier this year</a:t>
            </a:r>
          </a:p>
          <a:p>
            <a:pPr lvl="1"/>
            <a:r>
              <a:rPr lang="en-US" sz="2000" b="1" dirty="0">
                <a:solidFill>
                  <a:srgbClr val="002060"/>
                </a:solidFill>
                <a:latin typeface="+mj-lt"/>
              </a:rPr>
              <a:t>Contracts folks moved out of hotel</a:t>
            </a:r>
          </a:p>
          <a:p>
            <a:pPr lvl="1"/>
            <a:r>
              <a:rPr lang="en-US" sz="2000" b="1" dirty="0">
                <a:solidFill>
                  <a:srgbClr val="002060"/>
                </a:solidFill>
                <a:latin typeface="+mj-lt"/>
              </a:rPr>
              <a:t>Contracts rep changed several times</a:t>
            </a:r>
          </a:p>
          <a:p>
            <a:pPr lvl="1"/>
            <a:r>
              <a:rPr lang="en-US" sz="2000" b="1" dirty="0">
                <a:solidFill>
                  <a:srgbClr val="002060"/>
                </a:solidFill>
                <a:latin typeface="+mj-lt"/>
              </a:rPr>
              <a:t>Contract delayed tremendously</a:t>
            </a:r>
          </a:p>
          <a:p>
            <a:pPr lvl="1"/>
            <a:r>
              <a:rPr lang="en-US" sz="2000" b="1" dirty="0">
                <a:solidFill>
                  <a:srgbClr val="002060"/>
                </a:solidFill>
                <a:latin typeface="+mj-lt"/>
              </a:rPr>
              <a:t>not signed as of June 2019 </a:t>
            </a:r>
          </a:p>
          <a:p>
            <a:pPr lvl="1"/>
            <a:r>
              <a:rPr lang="en-US" sz="2000" b="1" dirty="0">
                <a:solidFill>
                  <a:srgbClr val="002060"/>
                </a:solidFill>
                <a:latin typeface="+mj-lt"/>
              </a:rPr>
              <a:t>Finally signed August 15, 2019</a:t>
            </a:r>
          </a:p>
          <a:p>
            <a:pPr lvl="1"/>
            <a:r>
              <a:rPr lang="en-US" sz="2000" b="1" dirty="0">
                <a:solidFill>
                  <a:srgbClr val="002060"/>
                </a:solidFill>
                <a:latin typeface="+mj-lt"/>
              </a:rPr>
              <a:t> - - -and advance invoice incorrect, hotel asked for advance payment for hotel rooms, in process of being corrected</a:t>
            </a:r>
          </a:p>
          <a:p>
            <a:r>
              <a:rPr lang="en-US" sz="2400" b="1" dirty="0">
                <a:solidFill>
                  <a:srgbClr val="002060"/>
                </a:solidFill>
                <a:latin typeface="+mj-lt"/>
              </a:rPr>
              <a:t>No hotel link for reservations until Aug 20</a:t>
            </a:r>
          </a:p>
          <a:p>
            <a:r>
              <a:rPr lang="en-US" sz="2400" b="1" dirty="0">
                <a:solidFill>
                  <a:srgbClr val="002060"/>
                </a:solidFill>
                <a:latin typeface="+mj-lt"/>
              </a:rPr>
              <a:t>Final details forthcoming, but only 85 attendees</a:t>
            </a:r>
          </a:p>
          <a:p>
            <a:endParaRPr lang="en-US" sz="2400" b="1" dirty="0">
              <a:solidFill>
                <a:srgbClr val="002060"/>
              </a:solidFill>
              <a:latin typeface="+mj-lt"/>
            </a:endParaRPr>
          </a:p>
        </p:txBody>
      </p:sp>
    </p:spTree>
    <p:extLst>
      <p:ext uri="{BB962C8B-B14F-4D97-AF65-F5344CB8AC3E}">
        <p14:creationId xmlns:p14="http://schemas.microsoft.com/office/powerpoint/2010/main" val="17597484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F87E40-2405-4720-B54A-CF11CC040E39}"/>
              </a:ext>
            </a:extLst>
          </p:cNvPr>
          <p:cNvSpPr>
            <a:spLocks noGrp="1"/>
          </p:cNvSpPr>
          <p:nvPr>
            <p:ph type="title"/>
          </p:nvPr>
        </p:nvSpPr>
        <p:spPr>
          <a:xfrm>
            <a:off x="2667000" y="274638"/>
            <a:ext cx="6019800" cy="1143000"/>
          </a:xfrm>
        </p:spPr>
        <p:txBody>
          <a:bodyPr/>
          <a:lstStyle/>
          <a:p>
            <a:pPr>
              <a:spcBef>
                <a:spcPct val="50000"/>
              </a:spcBef>
              <a:defRPr/>
            </a:pPr>
            <a:endParaRPr lang="en-US" sz="3600" b="1" kern="1200" dirty="0">
              <a:solidFill>
                <a:srgbClr val="990033"/>
              </a:solidFill>
              <a:ea typeface="+mn-ea"/>
              <a:cs typeface="+mn-cs"/>
            </a:endParaRPr>
          </a:p>
        </p:txBody>
      </p:sp>
      <p:sp>
        <p:nvSpPr>
          <p:cNvPr id="7171" name="TextBox 3">
            <a:extLst>
              <a:ext uri="{FF2B5EF4-FFF2-40B4-BE49-F238E27FC236}">
                <a16:creationId xmlns:a16="http://schemas.microsoft.com/office/drawing/2014/main" id="{7F162336-3DDE-48AA-8DA1-085FFD0D6A56}"/>
              </a:ext>
            </a:extLst>
          </p:cNvPr>
          <p:cNvSpPr txBox="1">
            <a:spLocks noChangeArrowheads="1"/>
          </p:cNvSpPr>
          <p:nvPr/>
        </p:nvSpPr>
        <p:spPr bwMode="auto">
          <a:xfrm>
            <a:off x="442913" y="1752600"/>
            <a:ext cx="8153400" cy="5139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panose="020B0604020202020204" pitchFamily="34" charset="0"/>
              </a:defRPr>
            </a:lvl1pPr>
            <a:lvl2pPr marL="742950" indent="-285750" eaLnBrk="0" hangingPunct="0">
              <a:defRPr sz="2400" b="1">
                <a:solidFill>
                  <a:schemeClr val="tx1"/>
                </a:solidFill>
                <a:latin typeface="Arial" panose="020B0604020202020204" pitchFamily="34" charset="0"/>
              </a:defRPr>
            </a:lvl2pPr>
            <a:lvl3pPr marL="1143000" indent="-228600" eaLnBrk="0" hangingPunct="0">
              <a:defRPr sz="2400" b="1">
                <a:solidFill>
                  <a:schemeClr val="tx1"/>
                </a:solidFill>
                <a:latin typeface="Arial" panose="020B0604020202020204" pitchFamily="34" charset="0"/>
              </a:defRPr>
            </a:lvl3pPr>
            <a:lvl4pPr marL="1600200" indent="-228600" eaLnBrk="0" hangingPunct="0">
              <a:defRPr sz="2400" b="1">
                <a:solidFill>
                  <a:schemeClr val="tx1"/>
                </a:solidFill>
                <a:latin typeface="Arial" panose="020B0604020202020204" pitchFamily="34" charset="0"/>
              </a:defRPr>
            </a:lvl4pPr>
            <a:lvl5pPr marL="2057400" indent="-228600" eaLnBrk="0" hangingPunct="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algn="ctr"/>
            <a:r>
              <a:rPr lang="en-US" altLang="en-US" sz="3200" dirty="0">
                <a:solidFill>
                  <a:srgbClr val="A50021"/>
                </a:solidFill>
              </a:rPr>
              <a:t>14</a:t>
            </a:r>
            <a:r>
              <a:rPr lang="en-US" altLang="en-US" sz="3200" baseline="30000" dirty="0">
                <a:solidFill>
                  <a:srgbClr val="A50021"/>
                </a:solidFill>
              </a:rPr>
              <a:t>th</a:t>
            </a:r>
            <a:r>
              <a:rPr lang="en-US" altLang="en-US" sz="3200" dirty="0">
                <a:solidFill>
                  <a:srgbClr val="A50021"/>
                </a:solidFill>
              </a:rPr>
              <a:t> Annual</a:t>
            </a:r>
          </a:p>
          <a:p>
            <a:pPr algn="ctr"/>
            <a:r>
              <a:rPr lang="en-US" altLang="en-US" sz="3600" dirty="0">
                <a:solidFill>
                  <a:srgbClr val="A50021"/>
                </a:solidFill>
              </a:rPr>
              <a:t>International Systems Conference</a:t>
            </a:r>
          </a:p>
          <a:p>
            <a:pPr algn="ctr"/>
            <a:endParaRPr lang="en-US" altLang="en-US" sz="3200" dirty="0">
              <a:solidFill>
                <a:srgbClr val="A50021"/>
              </a:solidFill>
            </a:endParaRPr>
          </a:p>
          <a:p>
            <a:pPr algn="ctr"/>
            <a:r>
              <a:rPr lang="en-US" altLang="en-US" sz="4000" dirty="0">
                <a:solidFill>
                  <a:srgbClr val="002060"/>
                </a:solidFill>
              </a:rPr>
              <a:t>April 20 - 23, 2020</a:t>
            </a:r>
          </a:p>
          <a:p>
            <a:pPr algn="ctr"/>
            <a:endParaRPr lang="en-US" altLang="en-US" sz="3200" dirty="0">
              <a:solidFill>
                <a:srgbClr val="A50021"/>
              </a:solidFill>
            </a:endParaRPr>
          </a:p>
          <a:p>
            <a:pPr algn="ctr"/>
            <a:r>
              <a:rPr lang="en-US" altLang="en-US" sz="2800" dirty="0">
                <a:solidFill>
                  <a:srgbClr val="A50021"/>
                </a:solidFill>
              </a:rPr>
              <a:t>Marriott Chateau Champlain</a:t>
            </a:r>
          </a:p>
          <a:p>
            <a:pPr algn="ctr"/>
            <a:r>
              <a:rPr lang="en-US" altLang="en-US" sz="3200" dirty="0">
                <a:solidFill>
                  <a:srgbClr val="A50021"/>
                </a:solidFill>
              </a:rPr>
              <a:t>Montreal, QC Canada</a:t>
            </a:r>
          </a:p>
          <a:p>
            <a:pPr algn="ctr"/>
            <a:endParaRPr lang="en-US" altLang="en-US" sz="3200" dirty="0">
              <a:solidFill>
                <a:srgbClr val="A50021"/>
              </a:solidFill>
            </a:endParaRPr>
          </a:p>
          <a:p>
            <a:pPr algn="ctr"/>
            <a:r>
              <a:rPr lang="en-US" altLang="en-US" sz="3200" i="1" dirty="0">
                <a:solidFill>
                  <a:srgbClr val="002060"/>
                </a:solidFill>
              </a:rPr>
              <a:t>Postponed due to Covid-19, then canceled</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C4E9A0E7-0453-4742-A959-380ABC717013}"/>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3600" b="1"/>
              <a:t>Future SysCons</a:t>
            </a:r>
          </a:p>
        </p:txBody>
      </p:sp>
      <p:sp>
        <p:nvSpPr>
          <p:cNvPr id="3" name="Content Placeholder 2">
            <a:extLst>
              <a:ext uri="{FF2B5EF4-FFF2-40B4-BE49-F238E27FC236}">
                <a16:creationId xmlns:a16="http://schemas.microsoft.com/office/drawing/2014/main" id="{FE8385D7-A68C-4A48-94E6-7A6C8948D4F8}"/>
              </a:ext>
            </a:extLst>
          </p:cNvPr>
          <p:cNvSpPr>
            <a:spLocks noGrp="1"/>
          </p:cNvSpPr>
          <p:nvPr>
            <p:ph idx="1"/>
          </p:nvPr>
        </p:nvSpPr>
        <p:spPr/>
        <p:txBody>
          <a:bodyPr/>
          <a:lstStyle/>
          <a:p>
            <a:pPr>
              <a:defRPr/>
            </a:pPr>
            <a:r>
              <a:rPr lang="en-US" sz="2400" b="1" dirty="0">
                <a:solidFill>
                  <a:srgbClr val="002060"/>
                </a:solidFill>
                <a:latin typeface="+mj-lt"/>
              </a:rPr>
              <a:t>March 22-25, 2021, JW Marriott, Vancouver</a:t>
            </a:r>
          </a:p>
          <a:p>
            <a:pPr>
              <a:defRPr/>
            </a:pPr>
            <a:r>
              <a:rPr lang="en-US" sz="2400" b="1" dirty="0">
                <a:solidFill>
                  <a:srgbClr val="002060"/>
                </a:solidFill>
                <a:latin typeface="+mj-lt"/>
              </a:rPr>
              <a:t>April 2022: Options:</a:t>
            </a:r>
          </a:p>
          <a:p>
            <a:pPr lvl="1">
              <a:defRPr/>
            </a:pPr>
            <a:r>
              <a:rPr lang="en-US" sz="2000" b="1" dirty="0">
                <a:solidFill>
                  <a:srgbClr val="002060"/>
                </a:solidFill>
                <a:latin typeface="+mj-lt"/>
              </a:rPr>
              <a:t>Hyatt Grand Cypress, Orlando </a:t>
            </a:r>
          </a:p>
          <a:p>
            <a:pPr lvl="1">
              <a:defRPr/>
            </a:pPr>
            <a:r>
              <a:rPr lang="en-US" sz="2000" b="1" dirty="0">
                <a:solidFill>
                  <a:srgbClr val="002060"/>
                </a:solidFill>
                <a:latin typeface="+mj-lt"/>
              </a:rPr>
              <a:t>Hotel in San Diego</a:t>
            </a:r>
          </a:p>
          <a:p>
            <a:pPr lvl="1">
              <a:defRPr/>
            </a:pPr>
            <a:r>
              <a:rPr lang="en-US" sz="2000" b="1" dirty="0">
                <a:solidFill>
                  <a:srgbClr val="002060"/>
                </a:solidFill>
                <a:latin typeface="+mj-lt"/>
              </a:rPr>
              <a:t>Gaylord Hotel, National Harbor MD</a:t>
            </a:r>
          </a:p>
          <a:p>
            <a:pPr>
              <a:defRPr/>
            </a:pPr>
            <a:r>
              <a:rPr lang="en-US" sz="2400" b="1" dirty="0">
                <a:solidFill>
                  <a:srgbClr val="002060"/>
                </a:solidFill>
                <a:latin typeface="+mj-lt"/>
              </a:rPr>
              <a:t>Plan to continue a 3-year rotation between these NA cities until a solid reason presents itself to change; that may be here. Is a $219 room rate too high?</a:t>
            </a:r>
          </a:p>
        </p:txBody>
      </p:sp>
    </p:spTree>
  </p:cSld>
  <p:clrMapOvr>
    <a:masterClrMapping/>
  </p:clrMapOvr>
</p:sld>
</file>

<file path=ppt/theme/theme1.xml><?xml version="1.0" encoding="utf-8"?>
<a:theme xmlns:a="http://schemas.openxmlformats.org/drawingml/2006/main" name="NDIA CHENG IAC">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Arial" charset="0"/>
          </a:defRPr>
        </a:defPPr>
      </a:lstStyle>
    </a:lnDef>
  </a:objectDefaults>
  <a:extraClrSchemeLst>
    <a:extraClrScheme>
      <a:clrScheme name="NDIA CHENG IAC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NDIA CHENG IAC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NDIA CHENG IAC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NDIA CHENG IAC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NDIA CHENG IAC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NDIA CHENG IAC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NDIA CHENG IAC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Transfers 2001:Navy Advisory Council:NDIA CHENG IAC.ppt</Template>
  <TotalTime>4685</TotalTime>
  <Words>975</Words>
  <Application>Microsoft Office PowerPoint</Application>
  <PresentationFormat>On-screen Show (4:3)</PresentationFormat>
  <Paragraphs>195</Paragraphs>
  <Slides>18</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Calibri</vt:lpstr>
      <vt:lpstr>Times New Roman</vt:lpstr>
      <vt:lpstr>NDIA CHENG IAC</vt:lpstr>
      <vt:lpstr>PowerPoint Presentation</vt:lpstr>
      <vt:lpstr>PowerPoint Presentation</vt:lpstr>
      <vt:lpstr>INCOSE Cooperation</vt:lpstr>
      <vt:lpstr>SysCon 2018 Statistics</vt:lpstr>
      <vt:lpstr>SysCon 2019 Statistics</vt:lpstr>
      <vt:lpstr>PowerPoint Presentation</vt:lpstr>
      <vt:lpstr>ISSE Issues</vt:lpstr>
      <vt:lpstr>PowerPoint Presentation</vt:lpstr>
      <vt:lpstr>Future SysCons</vt:lpstr>
      <vt:lpstr>Future ISSE</vt:lpstr>
      <vt:lpstr>Middle East-North Africa</vt:lpstr>
      <vt:lpstr>Asian SE Conference</vt:lpstr>
      <vt:lpstr>Also Announcing--</vt:lpstr>
      <vt:lpstr>IEEE SSS 2020</vt:lpstr>
      <vt:lpstr>IEEE SSS 2020</vt:lpstr>
      <vt:lpstr>Post-conference Revenues</vt:lpstr>
      <vt:lpstr>Technically Co-sponsored Conferences</vt:lpstr>
      <vt:lpstr>PowerPoint Presentation</vt:lpstr>
    </vt:vector>
  </TitlesOfParts>
  <Company>self</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the</dc:title>
  <dc:creator>Bob Rassa</dc:creator>
  <cp:lastModifiedBy>Bob Rassa</cp:lastModifiedBy>
  <cp:revision>328</cp:revision>
  <cp:lastPrinted>2001-05-28T02:48:03Z</cp:lastPrinted>
  <dcterms:created xsi:type="dcterms:W3CDTF">2001-05-28T01:38:39Z</dcterms:created>
  <dcterms:modified xsi:type="dcterms:W3CDTF">2020-04-24T00:03:46Z</dcterms:modified>
</cp:coreProperties>
</file>