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1" r:id="rId4"/>
    <p:sldId id="264" r:id="rId5"/>
    <p:sldId id="258" r:id="rId6"/>
    <p:sldId id="263" r:id="rId7"/>
    <p:sldId id="259" r:id="rId8"/>
    <p:sldId id="262"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6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17457" y="6159501"/>
            <a:ext cx="9144000" cy="698500"/>
          </a:xfrm>
          <a:prstGeom prst="rect">
            <a:avLst/>
          </a:prstGeom>
        </p:spPr>
      </p:pic>
      <p:pic>
        <p:nvPicPr>
          <p:cNvPr id="25" name="Picture 24">
            <a:extLst>
              <a:ext uri="{FF2B5EF4-FFF2-40B4-BE49-F238E27FC236}">
                <a16:creationId xmlns="" xmlns:a16="http://schemas.microsoft.com/office/drawing/2014/main" id="{D98F30F1-E6D7-48A7-ABFD-5D9AF5D164E6}"/>
              </a:ext>
            </a:extLst>
          </p:cNvPr>
          <p:cNvPicPr>
            <a:picLocks noChangeAspect="1"/>
          </p:cNvPicPr>
          <p:nvPr userDrawn="1"/>
        </p:nvPicPr>
        <p:blipFill>
          <a:blip r:embed="rId10"/>
          <a:srcRect/>
          <a:stretch/>
        </p:blipFill>
        <p:spPr>
          <a:xfrm>
            <a:off x="628650" y="5853560"/>
            <a:ext cx="746066" cy="6551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3"/>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825627"/>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825627"/>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9"/>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9"/>
            <a:ext cx="3886200" cy="2780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825627"/>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5"/>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7"/>
            <a:ext cx="3886200" cy="1833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847707"/>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5"/>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1" y="1825625"/>
            <a:ext cx="3019523"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4788818"/>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7"/>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825627"/>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3"/>
            <a:ext cx="3886200" cy="1611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825626"/>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313" y="615950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4"/>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8"/>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9" name="Picture 18">
            <a:extLst>
              <a:ext uri="{FF2B5EF4-FFF2-40B4-BE49-F238E27FC236}">
                <a16:creationId xmlns="" xmlns:a16="http://schemas.microsoft.com/office/drawing/2014/main" id="{8C7B3F3F-2431-40C0-BE14-99863075C7D8}"/>
              </a:ext>
            </a:extLst>
          </p:cNvPr>
          <p:cNvPicPr>
            <a:picLocks noChangeAspect="1"/>
          </p:cNvPicPr>
          <p:nvPr userDrawn="1"/>
        </p:nvPicPr>
        <p:blipFill>
          <a:blip r:embed="rId10"/>
          <a:srcRect/>
          <a:stretch/>
        </p:blipFill>
        <p:spPr>
          <a:xfrm>
            <a:off x="628650" y="5853560"/>
            <a:ext cx="746066" cy="65519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6"/>
            <a:ext cx="4970872" cy="2887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4713403"/>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9"/>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ACDF47-5687-4D0A-AEE2-69CE6EFF9DE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9F92E7AD-13A5-4AE5-9202-1BC73C912FC8}"/>
              </a:ext>
            </a:extLst>
          </p:cNvPr>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43348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1821" y="5797549"/>
            <a:ext cx="1208500" cy="674511"/>
          </a:xfrm>
          <a:prstGeom prst="rect">
            <a:avLst/>
          </a:prstGeom>
        </p:spPr>
      </p:pic>
      <p:sp>
        <p:nvSpPr>
          <p:cNvPr id="4" name="Title 3">
            <a:extLst>
              <a:ext uri="{FF2B5EF4-FFF2-40B4-BE49-F238E27FC236}">
                <a16:creationId xmlns="" xmlns:a16="http://schemas.microsoft.com/office/drawing/2014/main" id="{5F15D6A7-20E3-476C-AA16-3D404FB1A7EA}"/>
              </a:ext>
            </a:extLst>
          </p:cNvPr>
          <p:cNvSpPr>
            <a:spLocks noGrp="1"/>
          </p:cNvSpPr>
          <p:nvPr>
            <p:ph type="title"/>
          </p:nvPr>
        </p:nvSpPr>
        <p:spPr/>
        <p:txBody>
          <a:bodyPr/>
          <a:lstStyle/>
          <a:p>
            <a:r>
              <a:rPr lang="en-US"/>
              <a:t>Click to edit Master title style</a:t>
            </a:r>
          </a:p>
        </p:txBody>
      </p:sp>
      <p:pic>
        <p:nvPicPr>
          <p:cNvPr id="23" name="Picture 22">
            <a:extLst>
              <a:ext uri="{FF2B5EF4-FFF2-40B4-BE49-F238E27FC236}">
                <a16:creationId xmlns="" xmlns:a16="http://schemas.microsoft.com/office/drawing/2014/main" id="{2E48903F-E997-47FC-9023-11A5377277BA}"/>
              </a:ext>
            </a:extLst>
          </p:cNvPr>
          <p:cNvPicPr>
            <a:picLocks noChangeAspect="1"/>
          </p:cNvPicPr>
          <p:nvPr userDrawn="1"/>
        </p:nvPicPr>
        <p:blipFill>
          <a:blip r:embed="rId10"/>
          <a:srcRect/>
          <a:stretch/>
        </p:blipFill>
        <p:spPr>
          <a:xfrm>
            <a:off x="628650" y="5853560"/>
            <a:ext cx="746066" cy="655190"/>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5"/>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1821" y="5797549"/>
            <a:ext cx="1208500" cy="674511"/>
          </a:xfrm>
          <a:prstGeom prst="rect">
            <a:avLst/>
          </a:prstGeom>
        </p:spPr>
      </p:pic>
      <p:pic>
        <p:nvPicPr>
          <p:cNvPr id="19" name="Picture 18">
            <a:extLst>
              <a:ext uri="{FF2B5EF4-FFF2-40B4-BE49-F238E27FC236}">
                <a16:creationId xmlns="" xmlns:a16="http://schemas.microsoft.com/office/drawing/2014/main" id="{4D52AFEE-78B7-4E14-8968-7908A0B29B89}"/>
              </a:ext>
            </a:extLst>
          </p:cNvPr>
          <p:cNvPicPr>
            <a:picLocks noChangeAspect="1"/>
          </p:cNvPicPr>
          <p:nvPr userDrawn="1"/>
        </p:nvPicPr>
        <p:blipFill>
          <a:blip r:embed="rId10"/>
          <a:srcRect/>
          <a:stretch/>
        </p:blipFill>
        <p:spPr>
          <a:xfrm>
            <a:off x="628650" y="5853560"/>
            <a:ext cx="746066" cy="655190"/>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6" name="Picture 15">
            <a:extLst>
              <a:ext uri="{FF2B5EF4-FFF2-40B4-BE49-F238E27FC236}">
                <a16:creationId xmlns="" xmlns:a16="http://schemas.microsoft.com/office/drawing/2014/main" id="{E97E5456-48E2-4C18-A2E3-8D6DD24DD4A3}"/>
              </a:ext>
            </a:extLst>
          </p:cNvPr>
          <p:cNvPicPr>
            <a:picLocks noChangeAspect="1"/>
          </p:cNvPicPr>
          <p:nvPr userDrawn="1"/>
        </p:nvPicPr>
        <p:blipFill>
          <a:blip r:embed="rId5"/>
          <a:srcRect/>
          <a:stretch/>
        </p:blipFill>
        <p:spPr>
          <a:xfrm>
            <a:off x="628650" y="5853560"/>
            <a:ext cx="746066" cy="655190"/>
          </a:xfrm>
          <a:prstGeom prst="rect">
            <a:avLst/>
          </a:prstGeom>
        </p:spPr>
      </p:pic>
    </p:spTree>
    <p:extLst>
      <p:ext uri="{BB962C8B-B14F-4D97-AF65-F5344CB8AC3E}">
        <p14:creationId xmlns:p14="http://schemas.microsoft.com/office/powerpoint/2010/main" val="42384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a:xfrm>
            <a:off x="385321" y="6205394"/>
            <a:ext cx="486659" cy="365125"/>
          </a:xfrm>
          <a:prstGeom prst="rect">
            <a:avLst/>
          </a:prstGeom>
        </p:spPr>
        <p:txBody>
          <a:bodyPr/>
          <a:lstStyle>
            <a:lvl1pPr>
              <a:defRPr>
                <a:solidFill>
                  <a:srgbClr val="0066A1"/>
                </a:solidFill>
              </a:defRPr>
            </a:lvl1pPr>
          </a:lstStyle>
          <a:p>
            <a:fld id="{3DD97BEB-BAEF-0344-9D5C-EC73E478698A}" type="slidenum">
              <a:rPr lang="en-US" smtClean="0"/>
              <a:pPr/>
              <a:t>‹#›</a:t>
            </a:fld>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7771" t="7771"/>
          <a:stretch/>
        </p:blipFill>
        <p:spPr>
          <a:xfrm>
            <a:off x="-2793" y="-3048"/>
            <a:ext cx="3263645" cy="332868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a:xfrm>
            <a:off x="385321" y="6205394"/>
            <a:ext cx="486659" cy="365125"/>
          </a:xfrm>
          <a:prstGeom prst="rect">
            <a:avLst/>
          </a:prstGeom>
        </p:spPr>
        <p:txBody>
          <a:bodyPr/>
          <a:lstStyle/>
          <a:p>
            <a:fld id="{3DD97BEB-BAEF-0344-9D5C-EC73E478698A}" type="slidenum">
              <a:rPr lang="en-US" smtClean="0"/>
              <a:pPr/>
              <a:t>‹#›</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198217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1106199"/>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825625"/>
            <a:ext cx="3886200" cy="379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5"/>
          </p:nvPr>
        </p:nvSpPr>
        <p:spPr>
          <a:xfrm>
            <a:off x="385321" y="6205394"/>
            <a:ext cx="486659" cy="365125"/>
          </a:xfrm>
          <a:prstGeom prst="rect">
            <a:avLst/>
          </a:prstGeom>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9"/>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56181"/>
            <a:ext cx="7886700" cy="553336"/>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428826"/>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13961" y="5982007"/>
            <a:ext cx="1215715" cy="354989"/>
          </a:xfrm>
          <a:prstGeom prst="rect">
            <a:avLst/>
          </a:prstGeom>
        </p:spPr>
      </p:pic>
      <p:pic>
        <p:nvPicPr>
          <p:cNvPr id="13" name="Picture 1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5" name="Picture 4">
            <a:extLst>
              <a:ext uri="{FF2B5EF4-FFF2-40B4-BE49-F238E27FC236}">
                <a16:creationId xmlns="" xmlns:a16="http://schemas.microsoft.com/office/drawing/2014/main" id="{C15FA0E6-81B1-4763-8C92-FB6B77739D0E}"/>
              </a:ext>
            </a:extLst>
          </p:cNvPr>
          <p:cNvPicPr>
            <a:picLocks noChangeAspect="1"/>
          </p:cNvPicPr>
          <p:nvPr/>
        </p:nvPicPr>
        <p:blipFill>
          <a:blip r:embed="rId25"/>
          <a:srcRect/>
          <a:stretch/>
        </p:blipFill>
        <p:spPr>
          <a:xfrm>
            <a:off x="628650" y="5853560"/>
            <a:ext cx="746066" cy="655190"/>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61" r:id="rId3"/>
    <p:sldLayoutId id="2147483683" r:id="rId4"/>
    <p:sldLayoutId id="2147483663" r:id="rId5"/>
    <p:sldLayoutId id="2147483684" r:id="rId6"/>
    <p:sldLayoutId id="2147483673" r:id="rId7"/>
    <p:sldLayoutId id="2147483662" r:id="rId8"/>
    <p:sldLayoutId id="2147483675" r:id="rId9"/>
    <p:sldLayoutId id="2147483664" r:id="rId10"/>
    <p:sldLayoutId id="2147483674" r:id="rId11"/>
    <p:sldLayoutId id="2147483665" r:id="rId12"/>
    <p:sldLayoutId id="2147483676" r:id="rId13"/>
    <p:sldLayoutId id="2147483677" r:id="rId14"/>
    <p:sldLayoutId id="2147483678" r:id="rId15"/>
    <p:sldLayoutId id="2147483679" r:id="rId16"/>
    <p:sldLayoutId id="2147483667" r:id="rId17"/>
    <p:sldLayoutId id="2147483680" r:id="rId18"/>
    <p:sldLayoutId id="2147483682" r:id="rId19"/>
    <p:sldLayoutId id="2147483681" r:id="rId20"/>
    <p:sldLayoutId id="2147483687" r:id="rId21"/>
  </p:sldLayoutIdLst>
  <p:hf hdr="0" ftr="0" dt="0"/>
  <p:txStyles>
    <p:title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4A131C-F095-48E5-8B44-E138AD540F6F}"/>
              </a:ext>
            </a:extLst>
          </p:cNvPr>
          <p:cNvSpPr>
            <a:spLocks noGrp="1"/>
          </p:cNvSpPr>
          <p:nvPr>
            <p:ph type="ctrTitle"/>
          </p:nvPr>
        </p:nvSpPr>
        <p:spPr>
          <a:xfrm>
            <a:off x="506505" y="3185514"/>
            <a:ext cx="8287871" cy="998290"/>
          </a:xfrm>
        </p:spPr>
        <p:txBody>
          <a:bodyPr>
            <a:noAutofit/>
          </a:bodyPr>
          <a:lstStyle/>
          <a:p>
            <a:r>
              <a:rPr lang="en-US" sz="3600" dirty="0"/>
              <a:t>IEEE Systems Council</a:t>
            </a:r>
            <a:br>
              <a:rPr lang="en-US" sz="3600" dirty="0"/>
            </a:br>
            <a:r>
              <a:rPr lang="en-US" sz="3200" dirty="0" smtClean="0"/>
              <a:t>IEEE </a:t>
            </a:r>
            <a:r>
              <a:rPr lang="en-US" sz="3200" dirty="0"/>
              <a:t>Consumer Electronics </a:t>
            </a:r>
            <a:r>
              <a:rPr lang="en-US" sz="3200" dirty="0" smtClean="0"/>
              <a:t>Society</a:t>
            </a:r>
            <a:r>
              <a:rPr lang="en-US" sz="3200" dirty="0"/>
              <a:t> </a:t>
            </a:r>
            <a:r>
              <a:rPr lang="en-US" sz="3200" dirty="0" smtClean="0"/>
              <a:t>(IEEE </a:t>
            </a:r>
            <a:r>
              <a:rPr lang="en-US" sz="3200" dirty="0" err="1" smtClean="0"/>
              <a:t>CESoc</a:t>
            </a:r>
            <a:r>
              <a:rPr lang="en-US" sz="3200" dirty="0" smtClean="0"/>
              <a:t>)</a:t>
            </a:r>
            <a:endParaRPr lang="en-US" sz="3600" dirty="0"/>
          </a:p>
        </p:txBody>
      </p:sp>
      <p:sp>
        <p:nvSpPr>
          <p:cNvPr id="3" name="Subtitle 2">
            <a:extLst>
              <a:ext uri="{FF2B5EF4-FFF2-40B4-BE49-F238E27FC236}">
                <a16:creationId xmlns="" xmlns:a16="http://schemas.microsoft.com/office/drawing/2014/main" id="{7E1FB642-C925-470D-A2D9-02A0B8114332}"/>
              </a:ext>
            </a:extLst>
          </p:cNvPr>
          <p:cNvSpPr>
            <a:spLocks noGrp="1"/>
          </p:cNvSpPr>
          <p:nvPr>
            <p:ph type="subTitle" idx="1"/>
          </p:nvPr>
        </p:nvSpPr>
        <p:spPr>
          <a:xfrm>
            <a:off x="628650" y="4309631"/>
            <a:ext cx="7772400" cy="1453768"/>
          </a:xfrm>
        </p:spPr>
        <p:txBody>
          <a:bodyPr>
            <a:normAutofit fontScale="85000" lnSpcReduction="20000"/>
          </a:bodyPr>
          <a:lstStyle/>
          <a:p>
            <a:r>
              <a:rPr lang="en-US" altLang="zh-TW" dirty="0" smtClean="0">
                <a:solidFill>
                  <a:schemeClr val="tx1"/>
                </a:solidFill>
              </a:rPr>
              <a:t>Presenter : </a:t>
            </a:r>
            <a:r>
              <a:rPr lang="en-US" dirty="0" smtClean="0">
                <a:solidFill>
                  <a:schemeClr val="tx1"/>
                </a:solidFill>
              </a:rPr>
              <a:t>Chih-Peng Fan</a:t>
            </a:r>
            <a:endParaRPr lang="en-US" dirty="0">
              <a:solidFill>
                <a:schemeClr val="tx1"/>
              </a:solidFill>
            </a:endParaRPr>
          </a:p>
          <a:p>
            <a:endParaRPr lang="en-US" sz="1300" dirty="0">
              <a:solidFill>
                <a:schemeClr val="tx1"/>
              </a:solidFill>
            </a:endParaRPr>
          </a:p>
          <a:p>
            <a:r>
              <a:rPr lang="en-US" dirty="0" smtClean="0">
                <a:solidFill>
                  <a:schemeClr val="tx1"/>
                </a:solidFill>
              </a:rPr>
              <a:t>April 24, 2020</a:t>
            </a:r>
            <a:endParaRPr lang="en-US" dirty="0">
              <a:solidFill>
                <a:schemeClr val="tx1"/>
              </a:solidFill>
            </a:endParaRPr>
          </a:p>
          <a:p>
            <a:r>
              <a:rPr lang="en-US" dirty="0" smtClean="0">
                <a:solidFill>
                  <a:schemeClr val="tx1"/>
                </a:solidFill>
              </a:rPr>
              <a:t>National Chung </a:t>
            </a:r>
            <a:r>
              <a:rPr lang="en-US" dirty="0" err="1" smtClean="0">
                <a:solidFill>
                  <a:schemeClr val="tx1"/>
                </a:solidFill>
              </a:rPr>
              <a:t>Hsing</a:t>
            </a:r>
            <a:r>
              <a:rPr lang="en-US" dirty="0" smtClean="0">
                <a:solidFill>
                  <a:schemeClr val="tx1"/>
                </a:solidFill>
              </a:rPr>
              <a:t> University, Taichung, Taiwan (R.O.C)</a:t>
            </a:r>
            <a:endParaRPr lang="en-US" dirty="0">
              <a:solidFill>
                <a:schemeClr val="tx1"/>
              </a:solidFill>
            </a:endParaRPr>
          </a:p>
        </p:txBody>
      </p:sp>
      <p:sp>
        <p:nvSpPr>
          <p:cNvPr id="4" name="Slide Number Placeholder 3">
            <a:extLst>
              <a:ext uri="{FF2B5EF4-FFF2-40B4-BE49-F238E27FC236}">
                <a16:creationId xmlns="" xmlns:a16="http://schemas.microsoft.com/office/drawing/2014/main" id="{6C164347-7EB9-4FB8-B116-8BBBB3E66A49}"/>
              </a:ext>
            </a:extLst>
          </p:cNvPr>
          <p:cNvSpPr>
            <a:spLocks noGrp="1"/>
          </p:cNvSpPr>
          <p:nvPr>
            <p:ph type="sldNum" sz="quarter" idx="4294967295"/>
          </p:nvPr>
        </p:nvSpPr>
        <p:spPr>
          <a:xfrm>
            <a:off x="385321" y="6205394"/>
            <a:ext cx="486659" cy="365125"/>
          </a:xfrm>
          <a:prstGeom prst="rect">
            <a:avLst/>
          </a:prstGeom>
        </p:spPr>
        <p:txBody>
          <a:bodyPr/>
          <a:lstStyle/>
          <a:p>
            <a:fld id="{3DD97BEB-BAEF-0344-9D5C-EC73E478698A}" type="slidenum">
              <a:rPr lang="en-US" smtClean="0"/>
              <a:pPr/>
              <a:t>1</a:t>
            </a:fld>
            <a:endParaRPr lang="en-US"/>
          </a:p>
        </p:txBody>
      </p:sp>
      <p:pic>
        <p:nvPicPr>
          <p:cNvPr id="5" name="Pag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1130" y="4280199"/>
            <a:ext cx="609600" cy="609600"/>
          </a:xfrm>
          <a:prstGeom prst="rect">
            <a:avLst/>
          </a:prstGeom>
        </p:spPr>
      </p:pic>
    </p:spTree>
    <p:extLst>
      <p:ext uri="{BB962C8B-B14F-4D97-AF65-F5344CB8AC3E}">
        <p14:creationId xmlns:p14="http://schemas.microsoft.com/office/powerpoint/2010/main" val="21633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B76B3-D2D7-4587-8C49-BE97BC3F7749}"/>
              </a:ext>
            </a:extLst>
          </p:cNvPr>
          <p:cNvSpPr>
            <a:spLocks noGrp="1"/>
          </p:cNvSpPr>
          <p:nvPr>
            <p:ph type="title"/>
          </p:nvPr>
        </p:nvSpPr>
        <p:spPr>
          <a:xfrm>
            <a:off x="628650" y="306348"/>
            <a:ext cx="7886700" cy="553336"/>
          </a:xfrm>
        </p:spPr>
        <p:txBody>
          <a:bodyPr/>
          <a:lstStyle/>
          <a:p>
            <a:pPr algn="ctr"/>
            <a:r>
              <a:rPr lang="en-US" dirty="0"/>
              <a:t>Mission, Vision and Field of Interest</a:t>
            </a:r>
          </a:p>
        </p:txBody>
      </p:sp>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2</a:t>
            </a:fld>
            <a:endParaRPr lang="en-US"/>
          </a:p>
        </p:txBody>
      </p:sp>
      <p:sp>
        <p:nvSpPr>
          <p:cNvPr id="3" name="矩形 2"/>
          <p:cNvSpPr/>
          <p:nvPr/>
        </p:nvSpPr>
        <p:spPr>
          <a:xfrm>
            <a:off x="148153" y="3712150"/>
            <a:ext cx="8504565" cy="1846659"/>
          </a:xfrm>
          <a:prstGeom prst="rect">
            <a:avLst/>
          </a:prstGeom>
        </p:spPr>
        <p:txBody>
          <a:bodyPr wrap="square">
            <a:spAutoFit/>
          </a:bodyPr>
          <a:lstStyle/>
          <a:p>
            <a:pPr algn="just"/>
            <a:r>
              <a:rPr lang="en-US" altLang="zh-TW" sz="2400" b="1" dirty="0" smtClean="0">
                <a:effectLst>
                  <a:outerShdw blurRad="38100" dist="38100" dir="2700000" algn="tl">
                    <a:srgbClr val="000000">
                      <a:alpha val="43137"/>
                    </a:srgbClr>
                  </a:outerShdw>
                </a:effectLst>
              </a:rPr>
              <a:t>F</a:t>
            </a:r>
            <a:r>
              <a:rPr lang="zh-TW" altLang="en-US" sz="2400" b="1" dirty="0" smtClean="0">
                <a:effectLst>
                  <a:outerShdw blurRad="38100" dist="38100" dir="2700000" algn="tl">
                    <a:srgbClr val="000000">
                      <a:alpha val="43137"/>
                    </a:srgbClr>
                  </a:outerShdw>
                </a:effectLst>
              </a:rPr>
              <a:t>ield </a:t>
            </a:r>
            <a:r>
              <a:rPr lang="zh-TW" altLang="en-US" sz="2400" b="1" dirty="0">
                <a:effectLst>
                  <a:outerShdw blurRad="38100" dist="38100" dir="2700000" algn="tl">
                    <a:srgbClr val="000000">
                      <a:alpha val="43137"/>
                    </a:srgbClr>
                  </a:outerShdw>
                </a:effectLst>
              </a:rPr>
              <a:t>of </a:t>
            </a:r>
            <a:r>
              <a:rPr lang="en-US" altLang="zh-TW" sz="2400" b="1" dirty="0" smtClean="0">
                <a:effectLst>
                  <a:outerShdw blurRad="38100" dist="38100" dir="2700000" algn="tl">
                    <a:srgbClr val="000000">
                      <a:alpha val="43137"/>
                    </a:srgbClr>
                  </a:outerShdw>
                </a:effectLst>
              </a:rPr>
              <a:t>I</a:t>
            </a:r>
            <a:r>
              <a:rPr lang="zh-TW" altLang="en-US" sz="2400" b="1" dirty="0" smtClean="0">
                <a:effectLst>
                  <a:outerShdw blurRad="38100" dist="38100" dir="2700000" algn="tl">
                    <a:srgbClr val="000000">
                      <a:alpha val="43137"/>
                    </a:srgbClr>
                  </a:outerShdw>
                </a:effectLst>
              </a:rPr>
              <a:t>nterest </a:t>
            </a:r>
            <a:r>
              <a:rPr lang="zh-TW" altLang="en-US" sz="2400" b="1" dirty="0">
                <a:effectLst>
                  <a:outerShdw blurRad="38100" dist="38100" dir="2700000" algn="tl">
                    <a:srgbClr val="000000">
                      <a:alpha val="43137"/>
                    </a:srgbClr>
                  </a:outerShdw>
                </a:effectLst>
              </a:rPr>
              <a:t>of </a:t>
            </a:r>
            <a:r>
              <a:rPr lang="en-US" altLang="zh-TW" sz="2400" b="1" dirty="0" smtClean="0">
                <a:effectLst>
                  <a:outerShdw blurRad="38100" dist="38100" dir="2700000" algn="tl">
                    <a:srgbClr val="000000">
                      <a:alpha val="43137"/>
                    </a:srgbClr>
                  </a:outerShdw>
                </a:effectLst>
              </a:rPr>
              <a:t>IEEE</a:t>
            </a:r>
            <a:r>
              <a:rPr lang="zh-TW" altLang="en-US" sz="2400" b="1" dirty="0" smtClean="0">
                <a:effectLst>
                  <a:outerShdw blurRad="38100" dist="38100" dir="2700000" algn="tl">
                    <a:srgbClr val="000000">
                      <a:alpha val="43137"/>
                    </a:srgbClr>
                  </a:outerShdw>
                </a:effectLst>
              </a:rPr>
              <a:t> CESoc </a:t>
            </a:r>
            <a:r>
              <a:rPr lang="zh-TW" altLang="en-US" sz="2400" b="1" dirty="0">
                <a:solidFill>
                  <a:srgbClr val="00B050"/>
                </a:solidFill>
              </a:rPr>
              <a:t>is engineering and research aspects of the theory, design, construction, manufacture or end-use of mass-market electronics, systems, software and services for consumers.</a:t>
            </a:r>
          </a:p>
          <a:p>
            <a:r>
              <a:rPr lang="zh-TW" altLang="en-US" dirty="0" smtClean="0"/>
              <a:t>                                                                                 </a:t>
            </a:r>
            <a:r>
              <a:rPr lang="en-US" altLang="zh-TW" dirty="0" smtClean="0"/>
              <a:t>(</a:t>
            </a:r>
            <a:r>
              <a:rPr lang="zh-TW" altLang="en-US" sz="1200" dirty="0" smtClean="0"/>
              <a:t>Website </a:t>
            </a:r>
            <a:r>
              <a:rPr lang="zh-TW" altLang="en-US" sz="1200" dirty="0"/>
              <a:t>URL: </a:t>
            </a:r>
            <a:r>
              <a:rPr lang="en-US" altLang="zh-TW" sz="1200" dirty="0"/>
              <a:t>https://</a:t>
            </a:r>
            <a:r>
              <a:rPr lang="en-US" altLang="zh-TW" sz="1200" dirty="0" smtClean="0"/>
              <a:t>cesoc.ieee.org/about/field-of-interest.html)</a:t>
            </a:r>
            <a:endParaRPr lang="zh-TW" altLang="en-US" sz="1200" dirty="0"/>
          </a:p>
        </p:txBody>
      </p:sp>
      <p:sp>
        <p:nvSpPr>
          <p:cNvPr id="5" name="矩形 4"/>
          <p:cNvSpPr/>
          <p:nvPr/>
        </p:nvSpPr>
        <p:spPr>
          <a:xfrm>
            <a:off x="98382" y="980193"/>
            <a:ext cx="9045618" cy="461665"/>
          </a:xfrm>
          <a:prstGeom prst="rect">
            <a:avLst/>
          </a:prstGeom>
        </p:spPr>
        <p:txBody>
          <a:bodyPr wrap="none">
            <a:spAutoFit/>
          </a:bodyPr>
          <a:lstStyle/>
          <a:p>
            <a:r>
              <a:rPr lang="en-US" altLang="zh-TW" sz="2400" b="1" dirty="0" smtClean="0">
                <a:effectLst>
                  <a:outerShdw blurRad="38100" dist="38100" dir="2700000" algn="tl">
                    <a:srgbClr val="000000">
                      <a:alpha val="43137"/>
                    </a:srgbClr>
                  </a:outerShdw>
                </a:effectLst>
              </a:rPr>
              <a:t>Mission </a:t>
            </a:r>
            <a:r>
              <a:rPr lang="zh-TW" altLang="en-US" sz="2400" b="1" dirty="0" smtClean="0">
                <a:effectLst>
                  <a:outerShdw blurRad="38100" dist="38100" dir="2700000" algn="tl">
                    <a:srgbClr val="000000">
                      <a:alpha val="43137"/>
                    </a:srgbClr>
                  </a:outerShdw>
                </a:effectLst>
              </a:rPr>
              <a:t>of </a:t>
            </a:r>
            <a:r>
              <a:rPr lang="en-US" altLang="zh-TW" sz="2400" b="1" dirty="0">
                <a:effectLst>
                  <a:outerShdw blurRad="38100" dist="38100" dir="2700000" algn="tl">
                    <a:srgbClr val="000000">
                      <a:alpha val="43137"/>
                    </a:srgbClr>
                  </a:outerShdw>
                </a:effectLst>
              </a:rPr>
              <a:t>IEEE</a:t>
            </a:r>
            <a:r>
              <a:rPr lang="zh-TW" altLang="en-US" sz="2400" b="1" dirty="0">
                <a:effectLst>
                  <a:outerShdw blurRad="38100" dist="38100" dir="2700000" algn="tl">
                    <a:srgbClr val="000000">
                      <a:alpha val="43137"/>
                    </a:srgbClr>
                  </a:outerShdw>
                </a:effectLst>
              </a:rPr>
              <a:t> CESoc </a:t>
            </a:r>
            <a:r>
              <a:rPr lang="en-US" altLang="zh-TW" sz="2400" b="1" dirty="0">
                <a:effectLst>
                  <a:outerShdw blurRad="38100" dist="38100" dir="2700000" algn="tl">
                    <a:srgbClr val="000000">
                      <a:alpha val="43137"/>
                    </a:srgbClr>
                  </a:outerShdw>
                </a:effectLst>
              </a:rPr>
              <a:t>is  </a:t>
            </a:r>
            <a:r>
              <a:rPr lang="en-US" altLang="zh-TW" sz="2000" dirty="0" smtClean="0">
                <a:solidFill>
                  <a:srgbClr val="00B050"/>
                </a:solidFill>
              </a:rPr>
              <a:t>"</a:t>
            </a:r>
            <a:r>
              <a:rPr lang="en-US" altLang="zh-TW" sz="2400" b="1" dirty="0" err="1" smtClean="0">
                <a:solidFill>
                  <a:srgbClr val="00B050"/>
                </a:solidFill>
              </a:rPr>
              <a:t>CESoc</a:t>
            </a:r>
            <a:r>
              <a:rPr lang="en-US" altLang="zh-TW" sz="2400" b="1" dirty="0" smtClean="0">
                <a:solidFill>
                  <a:srgbClr val="00B050"/>
                </a:solidFill>
              </a:rPr>
              <a:t> </a:t>
            </a:r>
            <a:r>
              <a:rPr lang="en-US" altLang="zh-TW" sz="2400" b="1" dirty="0">
                <a:solidFill>
                  <a:srgbClr val="00B050"/>
                </a:solidFill>
              </a:rPr>
              <a:t>brings consumer technologies to life</a:t>
            </a:r>
            <a:r>
              <a:rPr lang="en-US" altLang="zh-TW" sz="2000" dirty="0">
                <a:solidFill>
                  <a:srgbClr val="00B050"/>
                </a:solidFill>
              </a:rPr>
              <a:t>"</a:t>
            </a:r>
            <a:endParaRPr lang="zh-TW" altLang="en-US" sz="2000" dirty="0">
              <a:solidFill>
                <a:srgbClr val="00B050"/>
              </a:solidFill>
            </a:endParaRPr>
          </a:p>
        </p:txBody>
      </p:sp>
      <p:sp>
        <p:nvSpPr>
          <p:cNvPr id="11" name="矩形 10"/>
          <p:cNvSpPr/>
          <p:nvPr/>
        </p:nvSpPr>
        <p:spPr>
          <a:xfrm>
            <a:off x="4668596" y="1562368"/>
            <a:ext cx="4210228" cy="276999"/>
          </a:xfrm>
          <a:prstGeom prst="rect">
            <a:avLst/>
          </a:prstGeom>
        </p:spPr>
        <p:txBody>
          <a:bodyPr wrap="square">
            <a:spAutoFit/>
          </a:bodyPr>
          <a:lstStyle/>
          <a:p>
            <a:r>
              <a:rPr lang="en-US" altLang="zh-TW" sz="1200" dirty="0" smtClean="0"/>
              <a:t>(</a:t>
            </a:r>
            <a:r>
              <a:rPr lang="zh-TW" altLang="en-US" sz="1200" dirty="0" smtClean="0"/>
              <a:t>Website </a:t>
            </a:r>
            <a:r>
              <a:rPr lang="zh-TW" altLang="en-US" sz="1200" dirty="0"/>
              <a:t>URL: </a:t>
            </a:r>
            <a:r>
              <a:rPr lang="zh-TW" altLang="en-US" sz="1200" dirty="0" smtClean="0"/>
              <a:t> </a:t>
            </a:r>
            <a:r>
              <a:rPr lang="en-US" altLang="zh-TW" sz="1200" dirty="0"/>
              <a:t>https://</a:t>
            </a:r>
            <a:r>
              <a:rPr lang="en-US" altLang="zh-TW" sz="1200" dirty="0" smtClean="0"/>
              <a:t>cesoc.ieee.org/about/our-mission.html)</a:t>
            </a:r>
            <a:endParaRPr lang="en-US" altLang="zh-TW" sz="1200" dirty="0"/>
          </a:p>
        </p:txBody>
      </p:sp>
      <p:sp>
        <p:nvSpPr>
          <p:cNvPr id="7" name="矩形 6"/>
          <p:cNvSpPr/>
          <p:nvPr/>
        </p:nvSpPr>
        <p:spPr>
          <a:xfrm>
            <a:off x="160603" y="2270802"/>
            <a:ext cx="8479666" cy="923330"/>
          </a:xfrm>
          <a:prstGeom prst="rect">
            <a:avLst/>
          </a:prstGeom>
        </p:spPr>
        <p:txBody>
          <a:bodyPr wrap="square">
            <a:spAutoFit/>
          </a:bodyPr>
          <a:lstStyle/>
          <a:p>
            <a:pPr algn="just"/>
            <a:r>
              <a:rPr lang="zh-TW" altLang="en-US" b="1" dirty="0">
                <a:ea typeface="+mj-ea"/>
              </a:rPr>
              <a:t>CESoc is the leading forum for the global technical exchange of engineering and scientific information on advancements in consumer technologies for the betterment of humanity, and for the professional development of its members</a:t>
            </a:r>
            <a:r>
              <a:rPr lang="zh-TW" altLang="en-US" b="1" dirty="0" smtClean="0">
                <a:ea typeface="+mj-ea"/>
              </a:rPr>
              <a:t>.</a:t>
            </a:r>
            <a:endParaRPr lang="zh-TW" altLang="en-US" b="1" dirty="0">
              <a:ea typeface="+mj-ea"/>
            </a:endParaRPr>
          </a:p>
        </p:txBody>
      </p:sp>
      <p:pic>
        <p:nvPicPr>
          <p:cNvPr id="8" name="Pag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1008" y="5558809"/>
            <a:ext cx="609600" cy="609600"/>
          </a:xfrm>
          <a:prstGeom prst="rect">
            <a:avLst/>
          </a:prstGeom>
        </p:spPr>
      </p:pic>
    </p:spTree>
    <p:extLst>
      <p:ext uri="{BB962C8B-B14F-4D97-AF65-F5344CB8AC3E}">
        <p14:creationId xmlns:p14="http://schemas.microsoft.com/office/powerpoint/2010/main" val="192466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3</a:t>
            </a:fld>
            <a:endParaRPr lang="en-US"/>
          </a:p>
        </p:txBody>
      </p:sp>
      <p:sp>
        <p:nvSpPr>
          <p:cNvPr id="12" name="Title 1">
            <a:extLst>
              <a:ext uri="{FF2B5EF4-FFF2-40B4-BE49-F238E27FC236}">
                <a16:creationId xmlns="" xmlns:a16="http://schemas.microsoft.com/office/drawing/2014/main" id="{5BAB76B3-D2D7-4587-8C49-BE97BC3F7749}"/>
              </a:ext>
            </a:extLst>
          </p:cNvPr>
          <p:cNvSpPr>
            <a:spLocks noGrp="1"/>
          </p:cNvSpPr>
          <p:nvPr>
            <p:ph type="title"/>
          </p:nvPr>
        </p:nvSpPr>
        <p:spPr>
          <a:xfrm>
            <a:off x="628650" y="318928"/>
            <a:ext cx="7886700" cy="553336"/>
          </a:xfrm>
        </p:spPr>
        <p:txBody>
          <a:bodyPr/>
          <a:lstStyle/>
          <a:p>
            <a:pPr algn="ctr"/>
            <a:r>
              <a:rPr lang="en-US" dirty="0" smtClean="0"/>
              <a:t>IEEE </a:t>
            </a:r>
            <a:r>
              <a:rPr lang="en-US" dirty="0" err="1" smtClean="0"/>
              <a:t>CESoc</a:t>
            </a:r>
            <a:r>
              <a:rPr lang="en-US" dirty="0" smtClean="0"/>
              <a:t> </a:t>
            </a:r>
            <a:r>
              <a:rPr lang="en-US" dirty="0"/>
              <a:t>Activities</a:t>
            </a:r>
          </a:p>
        </p:txBody>
      </p:sp>
      <p:sp>
        <p:nvSpPr>
          <p:cNvPr id="7" name="矩形 6"/>
          <p:cNvSpPr/>
          <p:nvPr/>
        </p:nvSpPr>
        <p:spPr>
          <a:xfrm>
            <a:off x="206748" y="1099682"/>
            <a:ext cx="8730504" cy="1692771"/>
          </a:xfrm>
          <a:prstGeom prst="rect">
            <a:avLst/>
          </a:prstGeom>
        </p:spPr>
        <p:txBody>
          <a:bodyPr wrap="square">
            <a:spAutoFit/>
          </a:bodyPr>
          <a:lstStyle/>
          <a:p>
            <a:pPr marL="285750" indent="-285750" algn="just">
              <a:buFont typeface="Wingdings" panose="05000000000000000000" pitchFamily="2" charset="2"/>
              <a:buChar char="ü"/>
            </a:pPr>
            <a:r>
              <a:rPr lang="zh-TW" altLang="en-US" b="1" dirty="0">
                <a:effectLst>
                  <a:outerShdw blurRad="38100" dist="38100" dir="2700000" algn="tl">
                    <a:srgbClr val="000000">
                      <a:alpha val="43137"/>
                    </a:srgbClr>
                  </a:outerShdw>
                </a:effectLst>
              </a:rPr>
              <a:t>Conferences</a:t>
            </a:r>
            <a:r>
              <a:rPr lang="zh-TW" altLang="en-US" dirty="0"/>
              <a:t> – CESoc has one flagship conference (ICCE) and 6 regional flagship conferences (ICCE-Asia, ICCE-Taiwan, IEEE GEM, ISCT (former ISCE), ICCE-Berlin, and GCCE). Conferences are an important part of our Society as they enable the exchange of new information and the formation of social networks. </a:t>
            </a:r>
            <a:endParaRPr lang="en-US" altLang="zh-TW" dirty="0" smtClean="0"/>
          </a:p>
          <a:p>
            <a:endParaRPr lang="zh-TW" altLang="en-US" sz="1600" dirty="0"/>
          </a:p>
          <a:p>
            <a:pPr algn="ctr"/>
            <a:r>
              <a:rPr lang="zh-TW" altLang="en-US" sz="1600" dirty="0" smtClean="0"/>
              <a:t>           (</a:t>
            </a:r>
            <a:r>
              <a:rPr lang="zh-TW" altLang="en-US" sz="1600" dirty="0"/>
              <a:t>Website URL: </a:t>
            </a:r>
            <a:r>
              <a:rPr lang="zh-TW" altLang="en-US" sz="1600" dirty="0" smtClean="0"/>
              <a:t>https</a:t>
            </a:r>
            <a:r>
              <a:rPr lang="zh-TW" altLang="en-US" sz="1600" dirty="0"/>
              <a:t>://cesoc.ieee.org/conferences.html</a:t>
            </a:r>
            <a:r>
              <a:rPr lang="zh-TW" altLang="en-US" sz="1600" dirty="0" smtClean="0"/>
              <a:t>)</a:t>
            </a:r>
            <a:endParaRPr lang="zh-TW" altLang="en-US" sz="1600" dirty="0"/>
          </a:p>
        </p:txBody>
      </p:sp>
      <p:sp>
        <p:nvSpPr>
          <p:cNvPr id="15" name="矩形 14"/>
          <p:cNvSpPr/>
          <p:nvPr/>
        </p:nvSpPr>
        <p:spPr>
          <a:xfrm>
            <a:off x="278465" y="3128266"/>
            <a:ext cx="7270376" cy="2585323"/>
          </a:xfrm>
          <a:prstGeom prst="rect">
            <a:avLst/>
          </a:prstGeom>
        </p:spPr>
        <p:txBody>
          <a:bodyPr wrap="square">
            <a:spAutoFit/>
          </a:bodyPr>
          <a:lstStyle/>
          <a:p>
            <a:pPr marL="285750" indent="-285750">
              <a:buFont typeface="Wingdings" panose="05000000000000000000" pitchFamily="2" charset="2"/>
              <a:buChar char="ü"/>
            </a:pPr>
            <a:r>
              <a:rPr lang="zh-TW" altLang="en-US" b="1" dirty="0">
                <a:effectLst>
                  <a:outerShdw blurRad="38100" dist="38100" dir="2700000" algn="tl">
                    <a:srgbClr val="000000">
                      <a:alpha val="43137"/>
                    </a:srgbClr>
                  </a:outerShdw>
                </a:effectLst>
              </a:rPr>
              <a:t>Publications</a:t>
            </a:r>
            <a:r>
              <a:rPr lang="zh-TW" altLang="en-US" dirty="0"/>
              <a:t> – </a:t>
            </a:r>
            <a:r>
              <a:rPr lang="en-US" altLang="zh-TW" dirty="0"/>
              <a:t> </a:t>
            </a:r>
            <a:r>
              <a:rPr lang="zh-TW" altLang="en-US" dirty="0" smtClean="0"/>
              <a:t>The </a:t>
            </a:r>
            <a:r>
              <a:rPr lang="zh-TW" altLang="en-US" dirty="0"/>
              <a:t>8 CESoc sponsored publications are</a:t>
            </a:r>
            <a:r>
              <a:rPr lang="zh-TW" altLang="en-US" dirty="0" smtClean="0"/>
              <a:t>:</a:t>
            </a:r>
            <a:endParaRPr lang="en-US" altLang="zh-TW" dirty="0" smtClean="0"/>
          </a:p>
          <a:p>
            <a:r>
              <a:rPr lang="zh-TW" altLang="en-US" dirty="0" smtClean="0"/>
              <a:t>      IEEE </a:t>
            </a:r>
            <a:r>
              <a:rPr lang="zh-TW" altLang="en-US" dirty="0"/>
              <a:t>Consumer Electronics Magazine</a:t>
            </a:r>
          </a:p>
          <a:p>
            <a:r>
              <a:rPr lang="zh-TW" altLang="en-US" dirty="0" smtClean="0"/>
              <a:t>      IEEE </a:t>
            </a:r>
            <a:r>
              <a:rPr lang="zh-TW" altLang="en-US" dirty="0"/>
              <a:t>Transactions on Consumer Electronics</a:t>
            </a:r>
          </a:p>
          <a:p>
            <a:r>
              <a:rPr lang="zh-TW" altLang="en-US" dirty="0" smtClean="0"/>
              <a:t>      IEEE </a:t>
            </a:r>
            <a:r>
              <a:rPr lang="zh-TW" altLang="en-US" dirty="0"/>
              <a:t>Transactions on Haptics</a:t>
            </a:r>
          </a:p>
          <a:p>
            <a:r>
              <a:rPr lang="zh-TW" altLang="en-US" dirty="0" smtClean="0"/>
              <a:t>      IEEE </a:t>
            </a:r>
            <a:r>
              <a:rPr lang="zh-TW" altLang="en-US" dirty="0"/>
              <a:t>Transactions on Computational Intelligence and AI in Games</a:t>
            </a:r>
          </a:p>
          <a:p>
            <a:r>
              <a:rPr lang="zh-TW" altLang="en-US" dirty="0" smtClean="0"/>
              <a:t>      IEEE </a:t>
            </a:r>
            <a:r>
              <a:rPr lang="zh-TW" altLang="en-US" dirty="0"/>
              <a:t>Transactions on Autonomous Mental Development</a:t>
            </a:r>
          </a:p>
          <a:p>
            <a:r>
              <a:rPr lang="zh-TW" altLang="en-US" dirty="0" smtClean="0"/>
              <a:t>      I</a:t>
            </a:r>
            <a:r>
              <a:rPr lang="zh-TW" altLang="en-US" dirty="0"/>
              <a:t>EEE/OSA Journal on Display Technology</a:t>
            </a:r>
          </a:p>
          <a:p>
            <a:r>
              <a:rPr lang="zh-TW" altLang="en-US" dirty="0" smtClean="0"/>
              <a:t>      IEEE </a:t>
            </a:r>
            <a:r>
              <a:rPr lang="zh-TW" altLang="en-US" dirty="0"/>
              <a:t>Transactions on Affective Computing</a:t>
            </a:r>
          </a:p>
          <a:p>
            <a:r>
              <a:rPr lang="zh-TW" altLang="en-US" dirty="0" smtClean="0"/>
              <a:t>      IEEE </a:t>
            </a:r>
            <a:r>
              <a:rPr lang="zh-TW" altLang="en-US" dirty="0"/>
              <a:t>Reviews in Biomedical Engineering</a:t>
            </a:r>
          </a:p>
        </p:txBody>
      </p:sp>
      <p:sp>
        <p:nvSpPr>
          <p:cNvPr id="16" name="矩形 15"/>
          <p:cNvSpPr/>
          <p:nvPr/>
        </p:nvSpPr>
        <p:spPr>
          <a:xfrm>
            <a:off x="2367812" y="6049402"/>
            <a:ext cx="4874540" cy="338554"/>
          </a:xfrm>
          <a:prstGeom prst="rect">
            <a:avLst/>
          </a:prstGeom>
        </p:spPr>
        <p:txBody>
          <a:bodyPr wrap="none">
            <a:spAutoFit/>
          </a:bodyPr>
          <a:lstStyle/>
          <a:p>
            <a:r>
              <a:rPr lang="en-US" altLang="zh-TW" sz="1600" dirty="0" smtClean="0"/>
              <a:t>(</a:t>
            </a:r>
            <a:r>
              <a:rPr lang="zh-TW" altLang="en-US" sz="1600" dirty="0" smtClean="0"/>
              <a:t>Website </a:t>
            </a:r>
            <a:r>
              <a:rPr lang="zh-TW" altLang="en-US" sz="1600" dirty="0"/>
              <a:t>URL: </a:t>
            </a:r>
            <a:r>
              <a:rPr lang="zh-TW" altLang="en-US" sz="1600" dirty="0" smtClean="0"/>
              <a:t> https</a:t>
            </a:r>
            <a:r>
              <a:rPr lang="zh-TW" altLang="en-US" sz="1600" dirty="0"/>
              <a:t>://cesoc.ieee.org/publications</a:t>
            </a:r>
            <a:r>
              <a:rPr lang="zh-TW" altLang="en-US" sz="1600" dirty="0" smtClean="0"/>
              <a:t>.html</a:t>
            </a:r>
            <a:r>
              <a:rPr lang="en-US" altLang="zh-TW" sz="1600" dirty="0" smtClean="0"/>
              <a:t>)</a:t>
            </a:r>
            <a:endParaRPr lang="zh-TW" altLang="en-US" sz="1600" dirty="0"/>
          </a:p>
        </p:txBody>
      </p:sp>
      <p:pic>
        <p:nvPicPr>
          <p:cNvPr id="17" name="Pag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5848" y="4586537"/>
            <a:ext cx="609600" cy="609600"/>
          </a:xfrm>
          <a:prstGeom prst="rect">
            <a:avLst/>
          </a:prstGeom>
        </p:spPr>
      </p:pic>
    </p:spTree>
    <p:extLst>
      <p:ext uri="{BB962C8B-B14F-4D97-AF65-F5344CB8AC3E}">
        <p14:creationId xmlns:p14="http://schemas.microsoft.com/office/powerpoint/2010/main" val="7111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4</a:t>
            </a:fld>
            <a:endParaRPr lang="en-US"/>
          </a:p>
        </p:txBody>
      </p:sp>
      <p:sp>
        <p:nvSpPr>
          <p:cNvPr id="12" name="Title 1">
            <a:extLst>
              <a:ext uri="{FF2B5EF4-FFF2-40B4-BE49-F238E27FC236}">
                <a16:creationId xmlns="" xmlns:a16="http://schemas.microsoft.com/office/drawing/2014/main" id="{5BAB76B3-D2D7-4587-8C49-BE97BC3F7749}"/>
              </a:ext>
            </a:extLst>
          </p:cNvPr>
          <p:cNvSpPr>
            <a:spLocks noGrp="1"/>
          </p:cNvSpPr>
          <p:nvPr>
            <p:ph type="title"/>
          </p:nvPr>
        </p:nvSpPr>
        <p:spPr>
          <a:xfrm>
            <a:off x="547968" y="318928"/>
            <a:ext cx="7886700" cy="553336"/>
          </a:xfrm>
        </p:spPr>
        <p:txBody>
          <a:bodyPr/>
          <a:lstStyle/>
          <a:p>
            <a:pPr algn="ctr"/>
            <a:r>
              <a:rPr lang="en-US" dirty="0"/>
              <a:t>Industry and Standards </a:t>
            </a:r>
            <a:r>
              <a:rPr lang="en-US" dirty="0" smtClean="0"/>
              <a:t>Activities (ISA)</a:t>
            </a:r>
            <a:endParaRPr lang="en-US" dirty="0"/>
          </a:p>
        </p:txBody>
      </p:sp>
      <p:sp>
        <p:nvSpPr>
          <p:cNvPr id="16" name="矩形 15"/>
          <p:cNvSpPr/>
          <p:nvPr/>
        </p:nvSpPr>
        <p:spPr>
          <a:xfrm>
            <a:off x="2074681" y="5933941"/>
            <a:ext cx="4994637" cy="276999"/>
          </a:xfrm>
          <a:prstGeom prst="rect">
            <a:avLst/>
          </a:prstGeom>
        </p:spPr>
        <p:txBody>
          <a:bodyPr wrap="none">
            <a:spAutoFit/>
          </a:bodyPr>
          <a:lstStyle/>
          <a:p>
            <a:r>
              <a:rPr lang="en-US" altLang="zh-TW" sz="1200" dirty="0" smtClean="0"/>
              <a:t>(</a:t>
            </a:r>
            <a:r>
              <a:rPr lang="zh-TW" altLang="en-US" sz="1200" dirty="0" smtClean="0"/>
              <a:t>Website </a:t>
            </a:r>
            <a:r>
              <a:rPr lang="zh-TW" altLang="en-US" sz="1200" dirty="0"/>
              <a:t>URL: </a:t>
            </a:r>
            <a:r>
              <a:rPr lang="zh-TW" altLang="en-US" sz="1200" dirty="0" smtClean="0"/>
              <a:t> </a:t>
            </a:r>
            <a:r>
              <a:rPr lang="en-US" altLang="zh-TW" sz="1200" dirty="0"/>
              <a:t>https://cesoc.ieee.org/industry-and-standards-activities.html)</a:t>
            </a:r>
            <a:endParaRPr lang="zh-TW" altLang="en-US" sz="1200" dirty="0"/>
          </a:p>
        </p:txBody>
      </p:sp>
      <p:sp>
        <p:nvSpPr>
          <p:cNvPr id="2" name="矩形 1"/>
          <p:cNvSpPr/>
          <p:nvPr/>
        </p:nvSpPr>
        <p:spPr>
          <a:xfrm>
            <a:off x="134472" y="861173"/>
            <a:ext cx="8875057" cy="5078313"/>
          </a:xfrm>
          <a:prstGeom prst="rect">
            <a:avLst/>
          </a:prstGeom>
        </p:spPr>
        <p:txBody>
          <a:bodyPr wrap="square">
            <a:spAutoFit/>
          </a:bodyPr>
          <a:lstStyle/>
          <a:p>
            <a:pPr algn="just"/>
            <a:r>
              <a:rPr lang="zh-TW" altLang="en-US" sz="1200" b="1" dirty="0">
                <a:effectLst>
                  <a:outerShdw blurRad="38100" dist="38100" dir="2700000" algn="tl">
                    <a:srgbClr val="000000">
                      <a:alpha val="43137"/>
                    </a:srgbClr>
                  </a:outerShdw>
                </a:effectLst>
              </a:rPr>
              <a:t>What: </a:t>
            </a:r>
            <a:r>
              <a:rPr lang="zh-TW" altLang="en-US" sz="1200" dirty="0"/>
              <a:t>The Consumer Electronics Society (CESoc) has established an Industry and Standards Activities Committee (ISA Committee) that is chaired by the VP of IAS who serves at the pleasure of The CESoc president. The current VP of ISA is Stuart Lipoff email and he welcomes input from CESoc members and also non-member the leadership of consumer electronics industry stakeholders.</a:t>
            </a:r>
          </a:p>
          <a:p>
            <a:pPr algn="just"/>
            <a:endParaRPr lang="zh-TW" altLang="en-US" sz="1200" dirty="0"/>
          </a:p>
          <a:p>
            <a:pPr algn="just"/>
            <a:r>
              <a:rPr lang="zh-TW" altLang="en-US" sz="1200" b="1" dirty="0">
                <a:effectLst>
                  <a:outerShdw blurRad="38100" dist="38100" dir="2700000" algn="tl">
                    <a:srgbClr val="000000">
                      <a:alpha val="43137"/>
                    </a:srgbClr>
                  </a:outerShdw>
                </a:effectLst>
              </a:rPr>
              <a:t>Background: </a:t>
            </a:r>
            <a:r>
              <a:rPr lang="zh-TW" altLang="en-US" sz="1200" dirty="0"/>
              <a:t>Although CESoc is a professional society consisting of individual engineers, we are mindful that most of our members are employed by consumer electronics stakeholder organizations. We further understand that satisfying the interests of the technical and non-technical leadership of these employers with respect to the professional development of their engineering employees is a mutual interest to our CESoc member engineers.</a:t>
            </a:r>
          </a:p>
          <a:p>
            <a:pPr algn="just"/>
            <a:endParaRPr lang="zh-TW" altLang="en-US" sz="1200" dirty="0"/>
          </a:p>
          <a:p>
            <a:pPr algn="just"/>
            <a:r>
              <a:rPr lang="zh-TW" altLang="en-US" sz="1200" b="1" dirty="0">
                <a:effectLst>
                  <a:outerShdw blurRad="38100" dist="38100" dir="2700000" algn="tl">
                    <a:srgbClr val="000000">
                      <a:alpha val="43137"/>
                    </a:srgbClr>
                  </a:outerShdw>
                </a:effectLst>
              </a:rPr>
              <a:t>Mission: </a:t>
            </a:r>
            <a:r>
              <a:rPr lang="zh-TW" altLang="en-US" sz="1200" dirty="0"/>
              <a:t>The CESoc ISA Committee is charged with establishing ongoing relationships and continuous two way dialog with the technical leadership and general management of consumer electronics industry stakeholders who employ CESoc member engineers. Such relationships designed to facilitate inputs from industry leadership with regard professional development priorities of their employees as well as identification of opportunities for CESoc to engage in standards development efforts that will advance commerce and markets of consumer electronics products and services.</a:t>
            </a:r>
          </a:p>
          <a:p>
            <a:pPr algn="just"/>
            <a:endParaRPr lang="zh-TW" altLang="en-US" sz="1200" dirty="0"/>
          </a:p>
          <a:p>
            <a:pPr algn="just"/>
            <a:r>
              <a:rPr lang="zh-TW" altLang="en-US" sz="1200" b="1" dirty="0">
                <a:effectLst>
                  <a:outerShdw blurRad="38100" dist="38100" dir="2700000" algn="tl">
                    <a:srgbClr val="000000">
                      <a:alpha val="43137"/>
                    </a:srgbClr>
                  </a:outerShdw>
                </a:effectLst>
              </a:rPr>
              <a:t>Strategy and Tactics: </a:t>
            </a:r>
            <a:r>
              <a:rPr lang="zh-TW" altLang="en-US" sz="1200" dirty="0"/>
              <a:t>As a new committee of CESoc, specific tactics are currently under development however the basic strategic framework calls for recruiting a representative cross section of industry technical and general management leadership to participate in an advisory council to our ISA committee. It is the hope that such an advisory council will provide identify priority technology topics for CESoc treatment in its' publications, conference, educational activities, and standards sponsorship.</a:t>
            </a:r>
          </a:p>
          <a:p>
            <a:pPr algn="just"/>
            <a:endParaRPr lang="zh-TW" altLang="en-US" sz="1200" dirty="0"/>
          </a:p>
          <a:p>
            <a:pPr algn="just"/>
            <a:r>
              <a:rPr lang="zh-TW" altLang="en-US" sz="1200" b="1" dirty="0">
                <a:effectLst>
                  <a:outerShdw blurRad="38100" dist="38100" dir="2700000" algn="tl">
                    <a:srgbClr val="000000">
                      <a:alpha val="43137"/>
                    </a:srgbClr>
                  </a:outerShdw>
                </a:effectLst>
              </a:rPr>
              <a:t>Goal: </a:t>
            </a:r>
            <a:r>
              <a:rPr lang="zh-TW" altLang="en-US" sz="1200" dirty="0"/>
              <a:t>to have the CESoc engage in tailored educational professional development and standards activities that further the interests of our member engineers and are also aligned with the interests of their employers.</a:t>
            </a:r>
          </a:p>
          <a:p>
            <a:pPr algn="just"/>
            <a:endParaRPr lang="zh-TW" altLang="en-US" sz="1200" dirty="0"/>
          </a:p>
          <a:p>
            <a:pPr algn="just"/>
            <a:r>
              <a:rPr lang="zh-TW" altLang="en-US" sz="1200" b="1" dirty="0">
                <a:effectLst>
                  <a:outerShdw blurRad="38100" dist="38100" dir="2700000" algn="tl">
                    <a:srgbClr val="000000">
                      <a:alpha val="43137"/>
                    </a:srgbClr>
                  </a:outerShdw>
                </a:effectLst>
              </a:rPr>
              <a:t>Standards Development: </a:t>
            </a:r>
            <a:r>
              <a:rPr lang="zh-TW" altLang="en-US" sz="1200" dirty="0"/>
              <a:t>CESoc is currently sponsoring or co-sponsoring a number of important standards development activities underway in IEEE's Standards Association (a sister organization under the IEEE corporate umbrella). </a:t>
            </a:r>
            <a:r>
              <a:rPr lang="zh-TW" altLang="en-US" sz="1200" dirty="0" smtClean="0"/>
              <a:t>If </a:t>
            </a:r>
            <a:r>
              <a:rPr lang="zh-TW" altLang="en-US" sz="1200" dirty="0"/>
              <a:t>you have an interest in participation in any of these efforts please contact Yu Yuan, our CESoc Standards Committee </a:t>
            </a:r>
            <a:r>
              <a:rPr lang="zh-TW" altLang="en-US" sz="1200" dirty="0" smtClean="0"/>
              <a:t>Chai</a:t>
            </a:r>
            <a:r>
              <a:rPr lang="en-US" altLang="zh-TW" sz="1200" dirty="0" smtClean="0"/>
              <a:t>r</a:t>
            </a:r>
            <a:r>
              <a:rPr lang="zh-TW" altLang="en-US" sz="1200" dirty="0" smtClean="0"/>
              <a:t>.</a:t>
            </a:r>
            <a:endParaRPr lang="zh-TW" altLang="en-US" sz="1200" dirty="0"/>
          </a:p>
        </p:txBody>
      </p:sp>
      <p:pic>
        <p:nvPicPr>
          <p:cNvPr id="3" name="Pag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9616" y="5462840"/>
            <a:ext cx="609600" cy="609600"/>
          </a:xfrm>
          <a:prstGeom prst="rect">
            <a:avLst/>
          </a:prstGeom>
        </p:spPr>
      </p:pic>
    </p:spTree>
    <p:extLst>
      <p:ext uri="{BB962C8B-B14F-4D97-AF65-F5344CB8AC3E}">
        <p14:creationId xmlns:p14="http://schemas.microsoft.com/office/powerpoint/2010/main" val="229528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5</a:t>
            </a:fld>
            <a:endParaRPr lang="en-US"/>
          </a:p>
        </p:txBody>
      </p:sp>
      <p:sp>
        <p:nvSpPr>
          <p:cNvPr id="8" name="Title 1">
            <a:extLst>
              <a:ext uri="{FF2B5EF4-FFF2-40B4-BE49-F238E27FC236}">
                <a16:creationId xmlns="" xmlns:a16="http://schemas.microsoft.com/office/drawing/2014/main" id="{5BAB76B3-D2D7-4587-8C49-BE97BC3F7749}"/>
              </a:ext>
            </a:extLst>
          </p:cNvPr>
          <p:cNvSpPr>
            <a:spLocks noGrp="1"/>
          </p:cNvSpPr>
          <p:nvPr>
            <p:ph type="title"/>
          </p:nvPr>
        </p:nvSpPr>
        <p:spPr>
          <a:xfrm>
            <a:off x="568935" y="332064"/>
            <a:ext cx="7886700" cy="553336"/>
          </a:xfrm>
        </p:spPr>
        <p:txBody>
          <a:bodyPr/>
          <a:lstStyle/>
          <a:p>
            <a:pPr algn="ctr"/>
            <a:r>
              <a:rPr lang="en-US" dirty="0"/>
              <a:t>Technical &amp; Educational Activities</a:t>
            </a:r>
          </a:p>
        </p:txBody>
      </p:sp>
      <p:sp>
        <p:nvSpPr>
          <p:cNvPr id="11" name="矩形 10"/>
          <p:cNvSpPr/>
          <p:nvPr/>
        </p:nvSpPr>
        <p:spPr>
          <a:xfrm>
            <a:off x="357145" y="1149315"/>
            <a:ext cx="8310281" cy="1938992"/>
          </a:xfrm>
          <a:prstGeom prst="rect">
            <a:avLst/>
          </a:prstGeom>
        </p:spPr>
        <p:txBody>
          <a:bodyPr wrap="square">
            <a:spAutoFit/>
          </a:bodyPr>
          <a:lstStyle/>
          <a:p>
            <a:pPr algn="just"/>
            <a:r>
              <a:rPr lang="zh-TW" altLang="en-US" sz="2400" dirty="0"/>
              <a:t>Objective: To ensure the growth of skill and knowledge among professionals and to foster individual commitment to continuing education among IEEE </a:t>
            </a:r>
            <a:r>
              <a:rPr lang="zh-TW" altLang="en-US" sz="2400" dirty="0" smtClean="0"/>
              <a:t>CESoc </a:t>
            </a:r>
            <a:r>
              <a:rPr lang="zh-TW" altLang="en-US" sz="2400" dirty="0"/>
              <a:t>members, the engineering and scientific community, and the general public in the field of Consumer Electronics.</a:t>
            </a:r>
          </a:p>
        </p:txBody>
      </p:sp>
      <p:sp>
        <p:nvSpPr>
          <p:cNvPr id="12" name="矩形 11"/>
          <p:cNvSpPr/>
          <p:nvPr/>
        </p:nvSpPr>
        <p:spPr>
          <a:xfrm>
            <a:off x="385321" y="3217657"/>
            <a:ext cx="7098926" cy="1569660"/>
          </a:xfrm>
          <a:prstGeom prst="rect">
            <a:avLst/>
          </a:prstGeom>
        </p:spPr>
        <p:txBody>
          <a:bodyPr wrap="square">
            <a:spAutoFit/>
          </a:bodyPr>
          <a:lstStyle/>
          <a:p>
            <a:pPr marL="457200" indent="-457200">
              <a:buFont typeface="+mj-lt"/>
              <a:buAutoNum type="arabicPeriod"/>
            </a:pPr>
            <a:r>
              <a:rPr lang="zh-TW" altLang="en-US" sz="2400" b="1" dirty="0" smtClean="0">
                <a:effectLst>
                  <a:outerShdw blurRad="38100" dist="38100" dir="2700000" algn="tl">
                    <a:srgbClr val="000000">
                      <a:alpha val="43137"/>
                    </a:srgbClr>
                  </a:outerShdw>
                </a:effectLst>
              </a:rPr>
              <a:t>Distinguished </a:t>
            </a:r>
            <a:r>
              <a:rPr lang="zh-TW" altLang="en-US" sz="2400" b="1" dirty="0">
                <a:effectLst>
                  <a:outerShdw blurRad="38100" dist="38100" dir="2700000" algn="tl">
                    <a:srgbClr val="000000">
                      <a:alpha val="43137"/>
                    </a:srgbClr>
                  </a:outerShdw>
                </a:effectLst>
              </a:rPr>
              <a:t>Lecturer Program (DLP)</a:t>
            </a:r>
          </a:p>
          <a:p>
            <a:pPr marL="457200" indent="-457200">
              <a:buFont typeface="+mj-lt"/>
              <a:buAutoNum type="arabicPeriod"/>
            </a:pPr>
            <a:r>
              <a:rPr lang="zh-TW" altLang="en-US" sz="2400" b="1" dirty="0" smtClean="0">
                <a:effectLst>
                  <a:outerShdw blurRad="38100" dist="38100" dir="2700000" algn="tl">
                    <a:srgbClr val="000000">
                      <a:alpha val="43137"/>
                    </a:srgbClr>
                  </a:outerShdw>
                </a:effectLst>
              </a:rPr>
              <a:t>Distinguished </a:t>
            </a:r>
            <a:r>
              <a:rPr lang="zh-TW" altLang="en-US" sz="2400" b="1" dirty="0">
                <a:effectLst>
                  <a:outerShdw blurRad="38100" dist="38100" dir="2700000" algn="tl">
                    <a:srgbClr val="000000">
                      <a:alpha val="43137"/>
                    </a:srgbClr>
                  </a:outerShdw>
                </a:effectLst>
              </a:rPr>
              <a:t>Speaker Program (DSP)</a:t>
            </a:r>
          </a:p>
          <a:p>
            <a:pPr marL="457200" indent="-457200">
              <a:buFont typeface="+mj-lt"/>
              <a:buAutoNum type="arabicPeriod"/>
            </a:pPr>
            <a:r>
              <a:rPr lang="zh-TW" altLang="en-US" sz="2400" b="1" dirty="0" smtClean="0">
                <a:effectLst>
                  <a:outerShdw blurRad="38100" dist="38100" dir="2700000" algn="tl">
                    <a:srgbClr val="000000">
                      <a:alpha val="43137"/>
                    </a:srgbClr>
                  </a:outerShdw>
                </a:effectLst>
              </a:rPr>
              <a:t>Educational </a:t>
            </a:r>
            <a:r>
              <a:rPr lang="zh-TW" altLang="en-US" sz="2400" b="1" dirty="0">
                <a:effectLst>
                  <a:outerShdw blurRad="38100" dist="38100" dir="2700000" algn="tl">
                    <a:srgbClr val="000000">
                      <a:alpha val="43137"/>
                    </a:srgbClr>
                  </a:outerShdw>
                </a:effectLst>
              </a:rPr>
              <a:t>Activities &amp; Webinars (EAW)</a:t>
            </a:r>
          </a:p>
          <a:p>
            <a:pPr marL="457200" indent="-457200">
              <a:buFont typeface="+mj-lt"/>
              <a:buAutoNum type="arabicPeriod"/>
            </a:pPr>
            <a:r>
              <a:rPr lang="zh-TW" altLang="en-US" sz="2400" b="1" dirty="0" smtClean="0">
                <a:effectLst>
                  <a:outerShdw blurRad="38100" dist="38100" dir="2700000" algn="tl">
                    <a:srgbClr val="000000">
                      <a:alpha val="43137"/>
                    </a:srgbClr>
                  </a:outerShdw>
                </a:effectLst>
              </a:rPr>
              <a:t>Education </a:t>
            </a:r>
            <a:r>
              <a:rPr lang="zh-TW" altLang="en-US" sz="2400" b="1" dirty="0">
                <a:effectLst>
                  <a:outerShdw blurRad="38100" dist="38100" dir="2700000" algn="tl">
                    <a:srgbClr val="000000">
                      <a:alpha val="43137"/>
                    </a:srgbClr>
                  </a:outerShdw>
                </a:effectLst>
              </a:rPr>
              <a:t>Resource Center</a:t>
            </a:r>
          </a:p>
        </p:txBody>
      </p:sp>
      <p:sp>
        <p:nvSpPr>
          <p:cNvPr id="13" name="矩形 12"/>
          <p:cNvSpPr/>
          <p:nvPr/>
        </p:nvSpPr>
        <p:spPr>
          <a:xfrm>
            <a:off x="871980" y="4916667"/>
            <a:ext cx="3569182" cy="276999"/>
          </a:xfrm>
          <a:prstGeom prst="rect">
            <a:avLst/>
          </a:prstGeom>
        </p:spPr>
        <p:txBody>
          <a:bodyPr wrap="none">
            <a:spAutoFit/>
          </a:bodyPr>
          <a:lstStyle/>
          <a:p>
            <a:r>
              <a:rPr lang="en-US" altLang="zh-TW" sz="1200" dirty="0"/>
              <a:t>(</a:t>
            </a:r>
            <a:r>
              <a:rPr lang="zh-TW" altLang="en-US" sz="1200" dirty="0"/>
              <a:t>Website URL:  </a:t>
            </a:r>
            <a:r>
              <a:rPr lang="zh-TW" altLang="en-US" sz="1200" dirty="0" smtClean="0"/>
              <a:t>https</a:t>
            </a:r>
            <a:r>
              <a:rPr lang="zh-TW" altLang="en-US" sz="1200" dirty="0"/>
              <a:t>://cesoc.ieee.org/education</a:t>
            </a:r>
            <a:r>
              <a:rPr lang="zh-TW" altLang="en-US" sz="1200" dirty="0" smtClean="0"/>
              <a:t>.html</a:t>
            </a:r>
            <a:r>
              <a:rPr lang="en-US" altLang="zh-TW" sz="1200" dirty="0" smtClean="0"/>
              <a:t>)</a:t>
            </a:r>
            <a:endParaRPr lang="zh-TW" altLang="en-US" sz="1200" dirty="0"/>
          </a:p>
        </p:txBody>
      </p:sp>
      <p:pic>
        <p:nvPicPr>
          <p:cNvPr id="14" name="Pag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0512" y="5529072"/>
            <a:ext cx="609600" cy="609600"/>
          </a:xfrm>
          <a:prstGeom prst="rect">
            <a:avLst/>
          </a:prstGeom>
        </p:spPr>
      </p:pic>
    </p:spTree>
    <p:extLst>
      <p:ext uri="{BB962C8B-B14F-4D97-AF65-F5344CB8AC3E}">
        <p14:creationId xmlns:p14="http://schemas.microsoft.com/office/powerpoint/2010/main" val="76777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6</a:t>
            </a:fld>
            <a:endParaRPr lang="en-US"/>
          </a:p>
        </p:txBody>
      </p:sp>
      <p:sp>
        <p:nvSpPr>
          <p:cNvPr id="8" name="Title 1">
            <a:extLst>
              <a:ext uri="{FF2B5EF4-FFF2-40B4-BE49-F238E27FC236}">
                <a16:creationId xmlns="" xmlns:a16="http://schemas.microsoft.com/office/drawing/2014/main" id="{5BAB76B3-D2D7-4587-8C49-BE97BC3F7749}"/>
              </a:ext>
            </a:extLst>
          </p:cNvPr>
          <p:cNvSpPr>
            <a:spLocks noGrp="1"/>
          </p:cNvSpPr>
          <p:nvPr>
            <p:ph type="title"/>
          </p:nvPr>
        </p:nvSpPr>
        <p:spPr>
          <a:xfrm>
            <a:off x="568935" y="332064"/>
            <a:ext cx="7886700" cy="553336"/>
          </a:xfrm>
        </p:spPr>
        <p:txBody>
          <a:bodyPr/>
          <a:lstStyle/>
          <a:p>
            <a:pPr algn="ctr"/>
            <a:r>
              <a:rPr lang="en-US" dirty="0"/>
              <a:t>Technical &amp; Educational Activities</a:t>
            </a:r>
          </a:p>
        </p:txBody>
      </p:sp>
      <p:sp>
        <p:nvSpPr>
          <p:cNvPr id="13" name="矩形 12"/>
          <p:cNvSpPr/>
          <p:nvPr/>
        </p:nvSpPr>
        <p:spPr>
          <a:xfrm>
            <a:off x="1573884" y="5754834"/>
            <a:ext cx="5876802" cy="276999"/>
          </a:xfrm>
          <a:prstGeom prst="rect">
            <a:avLst/>
          </a:prstGeom>
        </p:spPr>
        <p:txBody>
          <a:bodyPr wrap="none">
            <a:spAutoFit/>
          </a:bodyPr>
          <a:lstStyle/>
          <a:p>
            <a:r>
              <a:rPr lang="en-US" altLang="zh-TW" sz="1200" dirty="0"/>
              <a:t>(</a:t>
            </a:r>
            <a:r>
              <a:rPr lang="zh-TW" altLang="en-US" sz="1200" dirty="0"/>
              <a:t>Website URL:  </a:t>
            </a:r>
            <a:r>
              <a:rPr lang="en-US" altLang="zh-TW" sz="1200" dirty="0"/>
              <a:t>https://cesoc.ieee.org/education/educational-activities-webinars-ewa.html)</a:t>
            </a:r>
            <a:endParaRPr lang="zh-TW" altLang="en-US" sz="1200" dirty="0"/>
          </a:p>
        </p:txBody>
      </p:sp>
      <p:sp>
        <p:nvSpPr>
          <p:cNvPr id="2" name="矩形 1"/>
          <p:cNvSpPr/>
          <p:nvPr/>
        </p:nvSpPr>
        <p:spPr>
          <a:xfrm>
            <a:off x="200181" y="887173"/>
            <a:ext cx="8624208" cy="4955203"/>
          </a:xfrm>
          <a:prstGeom prst="rect">
            <a:avLst/>
          </a:prstGeom>
        </p:spPr>
        <p:txBody>
          <a:bodyPr wrap="square">
            <a:spAutoFit/>
          </a:bodyPr>
          <a:lstStyle/>
          <a:p>
            <a:r>
              <a:rPr lang="en-US" altLang="zh-TW" b="1" dirty="0" smtClean="0">
                <a:effectLst>
                  <a:outerShdw blurRad="38100" dist="38100" dir="2700000" algn="tl">
                    <a:srgbClr val="000000">
                      <a:alpha val="43137"/>
                    </a:srgbClr>
                  </a:outerShdw>
                </a:effectLst>
              </a:rPr>
              <a:t>For </a:t>
            </a:r>
            <a:r>
              <a:rPr lang="zh-TW" altLang="en-US" b="1" dirty="0" smtClean="0">
                <a:effectLst>
                  <a:outerShdw blurRad="38100" dist="38100" dir="2700000" algn="tl">
                    <a:srgbClr val="000000">
                      <a:alpha val="43137"/>
                    </a:srgbClr>
                  </a:outerShdw>
                </a:effectLst>
              </a:rPr>
              <a:t>Educational </a:t>
            </a:r>
            <a:r>
              <a:rPr lang="zh-TW" altLang="en-US" b="1" dirty="0">
                <a:effectLst>
                  <a:outerShdw blurRad="38100" dist="38100" dir="2700000" algn="tl">
                    <a:srgbClr val="000000">
                      <a:alpha val="43137"/>
                    </a:srgbClr>
                  </a:outerShdw>
                </a:effectLst>
              </a:rPr>
              <a:t>Activities &amp; Webinars (EAW</a:t>
            </a:r>
            <a:r>
              <a:rPr lang="zh-TW" altLang="en-US" b="1" dirty="0" smtClean="0">
                <a:effectLst>
                  <a:outerShdw blurRad="38100" dist="38100" dir="2700000" algn="tl">
                    <a:srgbClr val="000000">
                      <a:alpha val="43137"/>
                    </a:srgbClr>
                  </a:outerShdw>
                </a:effectLst>
              </a:rPr>
              <a:t>) </a:t>
            </a:r>
            <a:r>
              <a:rPr lang="en-US" altLang="zh-TW" b="1" dirty="0" smtClean="0">
                <a:effectLst>
                  <a:outerShdw blurRad="38100" dist="38100" dir="2700000" algn="tl">
                    <a:srgbClr val="000000">
                      <a:alpha val="43137"/>
                    </a:srgbClr>
                  </a:outerShdw>
                </a:effectLst>
              </a:rPr>
              <a:t>:</a:t>
            </a:r>
            <a:endParaRPr lang="zh-TW" altLang="en-US" b="1" dirty="0">
              <a:effectLst>
                <a:outerShdw blurRad="38100" dist="38100" dir="2700000" algn="tl">
                  <a:srgbClr val="000000">
                    <a:alpha val="43137"/>
                  </a:srgbClr>
                </a:outerShdw>
              </a:effectLst>
            </a:endParaRPr>
          </a:p>
          <a:p>
            <a:pPr algn="just"/>
            <a:r>
              <a:rPr lang="zh-TW" altLang="en-US" dirty="0" smtClean="0"/>
              <a:t>     CESoc </a:t>
            </a:r>
            <a:r>
              <a:rPr lang="zh-TW" altLang="en-US" dirty="0"/>
              <a:t>provides education and professional development via webinars, tutorials, and workshops. Webinars are provided with audio/video live presentation on consumer technologies, systems, products and services of current interest to CESoc members, engineers, researchers, scientists, students, and general public.</a:t>
            </a:r>
          </a:p>
          <a:p>
            <a:endParaRPr lang="en-US" altLang="zh-TW" dirty="0" smtClean="0"/>
          </a:p>
          <a:p>
            <a:r>
              <a:rPr lang="zh-TW" altLang="en-US" sz="1400" dirty="0" smtClean="0"/>
              <a:t>Previous </a:t>
            </a:r>
            <a:r>
              <a:rPr lang="zh-TW" altLang="en-US" sz="1400" dirty="0"/>
              <a:t>Webinars/Educational Events:</a:t>
            </a:r>
          </a:p>
          <a:p>
            <a:endParaRPr lang="zh-TW" altLang="en-US" sz="1400" dirty="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Hardware </a:t>
            </a:r>
            <a:r>
              <a:rPr lang="zh-TW" altLang="en-US" sz="1200" b="1" dirty="0">
                <a:effectLst>
                  <a:outerShdw blurRad="38100" dist="38100" dir="2700000" algn="tl">
                    <a:srgbClr val="000000">
                      <a:alpha val="43137"/>
                    </a:srgbClr>
                  </a:outerShdw>
                </a:effectLst>
              </a:rPr>
              <a:t>Security of CE Devices: Threat Models and Defense against IP Trojans and IP Piracy, </a:t>
            </a:r>
            <a:r>
              <a:rPr lang="zh-TW" altLang="en-US" sz="1200" dirty="0"/>
              <a:t>By: Dr. Anirban Sengupta, Prof., Indian Institute of </a:t>
            </a:r>
            <a:r>
              <a:rPr lang="zh-TW" altLang="en-US" sz="1200" dirty="0" smtClean="0"/>
              <a:t>Technology</a:t>
            </a:r>
            <a:endParaRPr lang="en-US" altLang="zh-TW" sz="1200" dirty="0" smtClean="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Signal </a:t>
            </a:r>
            <a:r>
              <a:rPr lang="zh-TW" altLang="en-US" sz="1200" b="1" dirty="0">
                <a:effectLst>
                  <a:outerShdw blurRad="38100" dist="38100" dir="2700000" algn="tl">
                    <a:srgbClr val="000000">
                      <a:alpha val="43137"/>
                    </a:srgbClr>
                  </a:outerShdw>
                </a:effectLst>
              </a:rPr>
              <a:t>Enhancement in Consumer Products, </a:t>
            </a:r>
            <a:r>
              <a:rPr lang="zh-TW" altLang="en-US" sz="1200" dirty="0"/>
              <a:t>By Dr. Akihiko (Ken) Sugiyama, NEC Information and Media Processing Labs, IEEE Fellow, Japan</a:t>
            </a:r>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Audio </a:t>
            </a:r>
            <a:r>
              <a:rPr lang="zh-TW" altLang="en-US" sz="1200" b="1" dirty="0">
                <a:effectLst>
                  <a:outerShdw blurRad="38100" dist="38100" dir="2700000" algn="tl">
                    <a:srgbClr val="000000">
                      <a:alpha val="43137"/>
                    </a:srgbClr>
                  </a:outerShdw>
                </a:effectLst>
              </a:rPr>
              <a:t>&amp; Speech Technology for Consumer Electronics-Basics, Technical Challenges and Applications, </a:t>
            </a:r>
            <a:r>
              <a:rPr lang="zh-TW" altLang="en-US" sz="1200" dirty="0"/>
              <a:t>By Dr. Reinhard Moeller, Prof., University of Wuppertal, </a:t>
            </a:r>
            <a:r>
              <a:rPr lang="zh-TW" altLang="en-US" sz="1200" dirty="0" smtClean="0"/>
              <a:t>Germany</a:t>
            </a:r>
            <a:endParaRPr lang="en-US" altLang="zh-TW" sz="1200" dirty="0" smtClean="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Everything </a:t>
            </a:r>
            <a:r>
              <a:rPr lang="zh-TW" altLang="en-US" sz="1200" b="1" dirty="0">
                <a:effectLst>
                  <a:outerShdw blurRad="38100" dist="38100" dir="2700000" algn="tl">
                    <a:srgbClr val="000000">
                      <a:alpha val="43137"/>
                    </a:srgbClr>
                  </a:outerShdw>
                </a:effectLst>
              </a:rPr>
              <a:t>You Wanted to Know about Smart Cities, </a:t>
            </a:r>
            <a:r>
              <a:rPr lang="zh-TW" altLang="en-US" sz="1200" dirty="0"/>
              <a:t>By Dr. Saraju P. Mohanty, Prof., University of North Texas, USA</a:t>
            </a:r>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Anti</a:t>
            </a:r>
            <a:r>
              <a:rPr lang="zh-TW" altLang="en-US" sz="1200" b="1" dirty="0">
                <a:effectLst>
                  <a:outerShdw blurRad="38100" dist="38100" dir="2700000" algn="tl">
                    <a:srgbClr val="000000">
                      <a:alpha val="43137"/>
                    </a:srgbClr>
                  </a:outerShdw>
                </a:effectLst>
              </a:rPr>
              <a:t>-Piracy aware IP Chipset Design for CE Devices, </a:t>
            </a:r>
            <a:r>
              <a:rPr lang="zh-TW" altLang="en-US" sz="1200" dirty="0"/>
              <a:t>By Dr. Anirban Sengupta, Prof., Indian Institute of Technology, India</a:t>
            </a:r>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Easy </a:t>
            </a:r>
            <a:r>
              <a:rPr lang="zh-TW" altLang="en-US" sz="1200" b="1" dirty="0">
                <a:effectLst>
                  <a:outerShdw blurRad="38100" dist="38100" dir="2700000" algn="tl">
                    <a:srgbClr val="000000">
                      <a:alpha val="43137"/>
                    </a:srgbClr>
                  </a:outerShdw>
                </a:effectLst>
              </a:rPr>
              <a:t>and Lazy Technical Writing for Engineers and Scientists, </a:t>
            </a:r>
            <a:r>
              <a:rPr lang="zh-TW" altLang="en-US" sz="1200" dirty="0"/>
              <a:t>By Dr. Akihiko (Ken) Sugiyama, NEC Information and Media Processing Labs, IEEE Fellow, </a:t>
            </a:r>
            <a:r>
              <a:rPr lang="zh-TW" altLang="en-US" sz="1200" dirty="0" smtClean="0"/>
              <a:t>Japan</a:t>
            </a:r>
            <a:endParaRPr lang="en-US" altLang="zh-TW" sz="1200" dirty="0" smtClean="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Multimodal </a:t>
            </a:r>
            <a:r>
              <a:rPr lang="zh-TW" altLang="en-US" sz="1200" b="1" dirty="0">
                <a:effectLst>
                  <a:outerShdw blurRad="38100" dist="38100" dir="2700000" algn="tl">
                    <a:srgbClr val="000000">
                      <a:alpha val="43137"/>
                    </a:srgbClr>
                  </a:outerShdw>
                </a:effectLst>
              </a:rPr>
              <a:t>Interaction with Consumer Technology From Ideas to Future Directions, </a:t>
            </a:r>
            <a:r>
              <a:rPr lang="zh-TW" altLang="en-US" sz="1200" dirty="0"/>
              <a:t>By Dr. Reinhard Moeller, Prof., University of Wuppertal, </a:t>
            </a:r>
            <a:r>
              <a:rPr lang="zh-TW" altLang="en-US" sz="1200" dirty="0" smtClean="0"/>
              <a:t>Germany</a:t>
            </a:r>
            <a:endParaRPr lang="en-US" altLang="zh-TW" sz="1200" dirty="0" smtClean="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EverythingYou Wanted to Know about Internet of Things (IoT), </a:t>
            </a:r>
            <a:r>
              <a:rPr lang="zh-TW" altLang="en-US" sz="1200" dirty="0" smtClean="0"/>
              <a:t>By Dr. Saraju P. Mohanty, Prof., University of North Texas, </a:t>
            </a:r>
            <a:r>
              <a:rPr lang="zh-TW" altLang="en-US" sz="1200" dirty="0" smtClean="0"/>
              <a:t>USA</a:t>
            </a:r>
            <a:endParaRPr lang="en-US" altLang="zh-TW" sz="1200" dirty="0" smtClean="0"/>
          </a:p>
          <a:p>
            <a:pPr marL="171450" indent="-171450">
              <a:buFont typeface="Wingdings" panose="05000000000000000000" pitchFamily="2" charset="2"/>
              <a:buChar char="Ø"/>
            </a:pPr>
            <a:r>
              <a:rPr lang="zh-TW" altLang="en-US" sz="1200" b="1" dirty="0" smtClean="0">
                <a:effectLst>
                  <a:outerShdw blurRad="38100" dist="38100" dir="2700000" algn="tl">
                    <a:srgbClr val="000000">
                      <a:alpha val="43137"/>
                    </a:srgbClr>
                  </a:outerShdw>
                </a:effectLst>
              </a:rPr>
              <a:t>Anti</a:t>
            </a:r>
            <a:r>
              <a:rPr lang="zh-TW" altLang="en-US" sz="1200" b="1" dirty="0">
                <a:effectLst>
                  <a:outerShdw blurRad="38100" dist="38100" dir="2700000" algn="tl">
                    <a:srgbClr val="000000">
                      <a:alpha val="43137"/>
                    </a:srgbClr>
                  </a:outerShdw>
                </a:effectLst>
              </a:rPr>
              <a:t>-Piracy Aware IP Chipset Design for CE Devices, </a:t>
            </a:r>
            <a:r>
              <a:rPr lang="en-US" altLang="zh-TW" sz="1200" dirty="0"/>
              <a:t>By Dr. </a:t>
            </a:r>
            <a:r>
              <a:rPr lang="en-US" altLang="zh-TW" sz="1200" dirty="0" err="1"/>
              <a:t>Anirban</a:t>
            </a:r>
            <a:r>
              <a:rPr lang="en-US" altLang="zh-TW" sz="1200" dirty="0"/>
              <a:t> </a:t>
            </a:r>
            <a:r>
              <a:rPr lang="en-US" altLang="zh-TW" sz="1200" dirty="0" err="1"/>
              <a:t>Sengupta</a:t>
            </a:r>
            <a:r>
              <a:rPr lang="en-US" altLang="zh-TW" sz="1200" dirty="0"/>
              <a:t>, Prof., Indian Institute of Technology, </a:t>
            </a:r>
            <a:r>
              <a:rPr lang="en-US" altLang="zh-TW" sz="1200" dirty="0" smtClean="0"/>
              <a:t>India</a:t>
            </a:r>
            <a:endParaRPr lang="zh-TW" altLang="en-US" sz="1200" dirty="0"/>
          </a:p>
        </p:txBody>
      </p:sp>
      <p:pic>
        <p:nvPicPr>
          <p:cNvPr id="3" name="Pag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45886" y="2225937"/>
            <a:ext cx="609600" cy="609600"/>
          </a:xfrm>
          <a:prstGeom prst="rect">
            <a:avLst/>
          </a:prstGeom>
        </p:spPr>
      </p:pic>
    </p:spTree>
    <p:extLst>
      <p:ext uri="{BB962C8B-B14F-4D97-AF65-F5344CB8AC3E}">
        <p14:creationId xmlns:p14="http://schemas.microsoft.com/office/powerpoint/2010/main" val="12679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B76B3-D2D7-4587-8C49-BE97BC3F7749}"/>
              </a:ext>
            </a:extLst>
          </p:cNvPr>
          <p:cNvSpPr>
            <a:spLocks noGrp="1"/>
          </p:cNvSpPr>
          <p:nvPr>
            <p:ph type="title"/>
          </p:nvPr>
        </p:nvSpPr>
        <p:spPr>
          <a:xfrm>
            <a:off x="691239" y="306190"/>
            <a:ext cx="7543800" cy="553336"/>
          </a:xfrm>
        </p:spPr>
        <p:txBody>
          <a:bodyPr/>
          <a:lstStyle/>
          <a:p>
            <a:pPr algn="ctr"/>
            <a:r>
              <a:rPr lang="en-US" dirty="0"/>
              <a:t>Projects &amp; Collaboration </a:t>
            </a:r>
            <a:r>
              <a:rPr lang="en-US" dirty="0" smtClean="0"/>
              <a:t>Opportunities </a:t>
            </a:r>
            <a:endParaRPr lang="en-US" dirty="0"/>
          </a:p>
        </p:txBody>
      </p:sp>
      <p:sp>
        <p:nvSpPr>
          <p:cNvPr id="3" name="Text Placeholder 2">
            <a:extLst>
              <a:ext uri="{FF2B5EF4-FFF2-40B4-BE49-F238E27FC236}">
                <a16:creationId xmlns="" xmlns:a16="http://schemas.microsoft.com/office/drawing/2014/main" id="{53D64487-F266-4BB0-894C-BF4C0B081A7E}"/>
              </a:ext>
            </a:extLst>
          </p:cNvPr>
          <p:cNvSpPr>
            <a:spLocks noGrp="1"/>
          </p:cNvSpPr>
          <p:nvPr>
            <p:ph type="body" sz="quarter" idx="13"/>
          </p:nvPr>
        </p:nvSpPr>
        <p:spPr>
          <a:xfrm>
            <a:off x="296290" y="910645"/>
            <a:ext cx="8156762" cy="456109"/>
          </a:xfrm>
        </p:spPr>
        <p:txBody>
          <a:bodyPr>
            <a:noAutofit/>
          </a:bodyPr>
          <a:lstStyle/>
          <a:p>
            <a:pPr marL="457200" lvl="1" indent="0">
              <a:buNone/>
            </a:pPr>
            <a:r>
              <a:rPr lang="en-US" sz="2000" b="1" dirty="0" smtClean="0">
                <a:effectLst>
                  <a:outerShdw blurRad="38100" dist="38100" dir="2700000" algn="tl">
                    <a:srgbClr val="000000">
                      <a:alpha val="43137"/>
                    </a:srgbClr>
                  </a:outerShdw>
                </a:effectLst>
              </a:rPr>
              <a:t>Some possible collaboration </a:t>
            </a:r>
            <a:r>
              <a:rPr lang="en-US" sz="2000" b="1" dirty="0">
                <a:effectLst>
                  <a:outerShdw blurRad="38100" dist="38100" dir="2700000" algn="tl">
                    <a:srgbClr val="000000">
                      <a:alpha val="43137"/>
                    </a:srgbClr>
                  </a:outerShdw>
                </a:effectLst>
              </a:rPr>
              <a:t>opportunities with the Systems </a:t>
            </a:r>
            <a:r>
              <a:rPr lang="en-US" sz="2000" b="1" dirty="0" smtClean="0">
                <a:effectLst>
                  <a:outerShdw blurRad="38100" dist="38100" dir="2700000" algn="tl">
                    <a:srgbClr val="000000">
                      <a:alpha val="43137"/>
                    </a:srgbClr>
                  </a:outerShdw>
                </a:effectLst>
              </a:rPr>
              <a:t>Council  </a:t>
            </a:r>
            <a:endParaRPr lang="en-US" sz="20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 xmlns:a16="http://schemas.microsoft.com/office/drawing/2014/main" id="{042681B7-BFF7-4234-BAB3-D7C97520A79C}"/>
              </a:ext>
            </a:extLst>
          </p:cNvPr>
          <p:cNvSpPr>
            <a:spLocks noGrp="1"/>
          </p:cNvSpPr>
          <p:nvPr>
            <p:ph type="sldNum" sz="quarter" idx="14"/>
          </p:nvPr>
        </p:nvSpPr>
        <p:spPr/>
        <p:txBody>
          <a:bodyPr/>
          <a:lstStyle/>
          <a:p>
            <a:fld id="{3DD97BEB-BAEF-0344-9D5C-EC73E478698A}" type="slidenum">
              <a:rPr lang="en-US" smtClean="0"/>
              <a:pPr/>
              <a:t>7</a:t>
            </a:fld>
            <a:endParaRPr lang="en-US"/>
          </a:p>
        </p:txBody>
      </p:sp>
      <p:sp>
        <p:nvSpPr>
          <p:cNvPr id="5" name="矩形 4"/>
          <p:cNvSpPr/>
          <p:nvPr/>
        </p:nvSpPr>
        <p:spPr>
          <a:xfrm>
            <a:off x="131536" y="2336250"/>
            <a:ext cx="8663207" cy="707886"/>
          </a:xfrm>
          <a:prstGeom prst="rect">
            <a:avLst/>
          </a:prstGeom>
        </p:spPr>
        <p:txBody>
          <a:bodyPr wrap="square">
            <a:spAutoFit/>
          </a:bodyPr>
          <a:lstStyle/>
          <a:p>
            <a:pPr algn="just"/>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(2</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P</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ublicize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the information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and activities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provided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by IEEE S</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ystem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Council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in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IEEE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CE</a:t>
            </a:r>
            <a:r>
              <a:rPr lang="en-US" altLang="zh-TW" sz="2000" dirty="0" err="1" smtClean="0">
                <a:latin typeface="Arial Unicode MS" panose="020B0604020202020204" pitchFamily="34" charset="-120"/>
                <a:ea typeface="Arial Unicode MS" panose="020B0604020202020204" pitchFamily="34" charset="-120"/>
                <a:cs typeface="Arial Unicode MS" panose="020B0604020202020204" pitchFamily="34" charset="-120"/>
              </a:rPr>
              <a:t>Soc</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ociety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sponsoring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conference</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s.</a:t>
            </a:r>
            <a:endParaRPr lang="zh-TW" altLang="en-US" sz="20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7" name="矩形 6"/>
          <p:cNvSpPr/>
          <p:nvPr/>
        </p:nvSpPr>
        <p:spPr>
          <a:xfrm>
            <a:off x="131536" y="3045402"/>
            <a:ext cx="8663206" cy="1323439"/>
          </a:xfrm>
          <a:prstGeom prst="rect">
            <a:avLst/>
          </a:prstGeom>
        </p:spPr>
        <p:txBody>
          <a:bodyPr wrap="square">
            <a:spAutoFit/>
          </a:bodyPr>
          <a:lstStyle/>
          <a:p>
            <a:pPr algn="just"/>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(3) P</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ublicize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the list of papers in the field of interest of the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IEEE System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Council</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which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have been published in journals and magazines sponsored by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IEEE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CE</a:t>
            </a:r>
            <a:r>
              <a:rPr lang="en-US" altLang="zh-TW" sz="2000" dirty="0" err="1" smtClean="0">
                <a:latin typeface="Arial Unicode MS" panose="020B0604020202020204" pitchFamily="34" charset="-120"/>
                <a:ea typeface="Arial Unicode MS" panose="020B0604020202020204" pitchFamily="34" charset="-120"/>
                <a:cs typeface="Arial Unicode MS" panose="020B0604020202020204" pitchFamily="34" charset="-120"/>
              </a:rPr>
              <a:t>Soc</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ociety,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by posting the list in the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System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Council newsletter</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矩形 7"/>
          <p:cNvSpPr/>
          <p:nvPr/>
        </p:nvSpPr>
        <p:spPr>
          <a:xfrm>
            <a:off x="150142" y="1321853"/>
            <a:ext cx="8625995" cy="1015663"/>
          </a:xfrm>
          <a:prstGeom prst="rect">
            <a:avLst/>
          </a:prstGeom>
        </p:spPr>
        <p:txBody>
          <a:bodyPr wrap="square">
            <a:spAutoFit/>
          </a:bodyPr>
          <a:lstStyle/>
          <a:p>
            <a:pPr algn="just"/>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(1)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P</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ublicize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and share the information of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IEEE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CE</a:t>
            </a:r>
            <a:r>
              <a:rPr lang="en-US" altLang="zh-TW" sz="2000" dirty="0" err="1">
                <a:latin typeface="Arial Unicode MS" panose="020B0604020202020204" pitchFamily="34" charset="-120"/>
                <a:ea typeface="Arial Unicode MS" panose="020B0604020202020204" pitchFamily="34" charset="-120"/>
                <a:cs typeface="Arial Unicode MS" panose="020B0604020202020204" pitchFamily="34" charset="-120"/>
              </a:rPr>
              <a:t>Soc</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ociety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sponsoring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conference</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(e.g. </a:t>
            </a: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ICCE</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ISCE, GCCE, ICCE</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A</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ia, ICCE</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Berlin, ICCE</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TW, etc</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 and activities in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S</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ystem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Council.</a:t>
            </a:r>
            <a:endParaRPr lang="zh-TW" altLang="en-US" sz="20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9" name="矩形 8"/>
          <p:cNvSpPr/>
          <p:nvPr/>
        </p:nvSpPr>
        <p:spPr>
          <a:xfrm>
            <a:off x="150142" y="4368841"/>
            <a:ext cx="8541912" cy="1015663"/>
          </a:xfrm>
          <a:prstGeom prst="rect">
            <a:avLst/>
          </a:prstGeom>
        </p:spPr>
        <p:txBody>
          <a:bodyPr wrap="square">
            <a:spAutoFit/>
          </a:bodyPr>
          <a:lstStyle/>
          <a:p>
            <a:pPr algn="just"/>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(4)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Encourage some good papers, which have been accepted by IEEE </a:t>
            </a:r>
            <a:r>
              <a:rPr lang="en-US" altLang="zh-TW" sz="2000" dirty="0" err="1">
                <a:latin typeface="Arial Unicode MS" panose="020B0604020202020204" pitchFamily="34" charset="-120"/>
                <a:ea typeface="Arial Unicode MS" panose="020B0604020202020204" pitchFamily="34" charset="-120"/>
                <a:cs typeface="Arial Unicode MS" panose="020B0604020202020204" pitchFamily="34" charset="-120"/>
              </a:rPr>
              <a:t>CESoc</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 sponsoring conferences, to be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extended and then be submitted </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into the IEEE Systems Council published </a:t>
            </a:r>
            <a:r>
              <a:rPr lang="en-US" alt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journals for paper reviews.</a:t>
            </a:r>
            <a:endPar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 name="Pag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5595794"/>
            <a:ext cx="609600" cy="609600"/>
          </a:xfrm>
          <a:prstGeom prst="rect">
            <a:avLst/>
          </a:prstGeom>
        </p:spPr>
      </p:pic>
    </p:spTree>
    <p:extLst>
      <p:ext uri="{BB962C8B-B14F-4D97-AF65-F5344CB8AC3E}">
        <p14:creationId xmlns:p14="http://schemas.microsoft.com/office/powerpoint/2010/main" val="22804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3DD97BEB-BAEF-0344-9D5C-EC73E478698A}" type="slidenum">
              <a:rPr lang="en-US" smtClean="0"/>
              <a:pPr/>
              <a:t>8</a:t>
            </a:fld>
            <a:endParaRPr lang="en-US"/>
          </a:p>
        </p:txBody>
      </p:sp>
      <p:sp>
        <p:nvSpPr>
          <p:cNvPr id="5" name="Rectangle 3"/>
          <p:cNvSpPr txBox="1">
            <a:spLocks noChangeArrowheads="1"/>
          </p:cNvSpPr>
          <p:nvPr/>
        </p:nvSpPr>
        <p:spPr>
          <a:xfrm>
            <a:off x="871980" y="2550048"/>
            <a:ext cx="7272808" cy="17281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Clr>
                <a:srgbClr val="0066A1"/>
              </a:buClr>
              <a:buFont typeface="LucidaGrande"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rgbClr val="0066A1"/>
              </a:buClr>
              <a:buFont typeface="Wingdings" charset="2"/>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rgbClr val="0066A1"/>
              </a:buClr>
              <a:buFont typeface="Courier New"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altLang="zh-TW" sz="4400" i="0" dirty="0" smtClean="0">
                <a:solidFill>
                  <a:schemeClr val="tx1"/>
                </a:solidFill>
                <a:latin typeface="Arial Unicode MS" pitchFamily="34" charset="-120"/>
                <a:ea typeface="Arial Unicode MS" pitchFamily="34" charset="-120"/>
                <a:cs typeface="Arial Unicode MS" pitchFamily="34" charset="-120"/>
              </a:rPr>
              <a:t>Thanks for your attention!</a:t>
            </a:r>
          </a:p>
        </p:txBody>
      </p:sp>
      <p:pic>
        <p:nvPicPr>
          <p:cNvPr id="2" name="Pag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3584" y="3973440"/>
            <a:ext cx="609600" cy="609600"/>
          </a:xfrm>
          <a:prstGeom prst="rect">
            <a:avLst/>
          </a:prstGeom>
        </p:spPr>
      </p:pic>
    </p:spTree>
    <p:extLst>
      <p:ext uri="{BB962C8B-B14F-4D97-AF65-F5344CB8AC3E}">
        <p14:creationId xmlns:p14="http://schemas.microsoft.com/office/powerpoint/2010/main" val="20047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IEEE SC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 SC Template" id="{A5B3FA8A-C4AC-46E0-B60A-A521DC20E911}" vid="{5233A342-BF21-46C2-B5B3-60409B8AB43D}"/>
    </a:ext>
  </a:extLst>
</a:theme>
</file>

<file path=docProps/app.xml><?xml version="1.0" encoding="utf-8"?>
<Properties xmlns="http://schemas.openxmlformats.org/officeDocument/2006/extended-properties" xmlns:vt="http://schemas.openxmlformats.org/officeDocument/2006/docPropsVTypes">
  <Template>IEEE Sensors Council Template</Template>
  <TotalTime>1270</TotalTime>
  <Words>1338</Words>
  <Application>Microsoft Office PowerPoint</Application>
  <PresentationFormat>如螢幕大小 (4:3)</PresentationFormat>
  <Paragraphs>76</Paragraphs>
  <Slides>8</Slides>
  <Notes>0</Notes>
  <HiddenSlides>0</HiddenSlides>
  <MMClips>8</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8</vt:i4>
      </vt:variant>
    </vt:vector>
  </HeadingPairs>
  <TitlesOfParts>
    <vt:vector size="16" baseType="lpstr">
      <vt:lpstr>Arial Unicode MS</vt:lpstr>
      <vt:lpstr>LucidaGrande</vt:lpstr>
      <vt:lpstr>新細明體</vt:lpstr>
      <vt:lpstr>Arial</vt:lpstr>
      <vt:lpstr>Calibri</vt:lpstr>
      <vt:lpstr>Courier New</vt:lpstr>
      <vt:lpstr>Wingdings</vt:lpstr>
      <vt:lpstr>IEEE SC Template</vt:lpstr>
      <vt:lpstr>IEEE Systems Council IEEE Consumer Electronics Society (IEEE CESoc)</vt:lpstr>
      <vt:lpstr>Mission, Vision and Field of Interest</vt:lpstr>
      <vt:lpstr>IEEE CESoc Activities</vt:lpstr>
      <vt:lpstr>Industry and Standards Activities (ISA)</vt:lpstr>
      <vt:lpstr>Technical &amp; Educational Activities</vt:lpstr>
      <vt:lpstr>Technical &amp; Educational Activities</vt:lpstr>
      <vt:lpstr>Projects &amp; Collaboration Opportunities </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Sensors Council &lt;&lt;Report’s Name&gt;&gt;</dc:title>
  <dc:creator>Brooke Johnson</dc:creator>
  <cp:lastModifiedBy>Chih-Peng Fan</cp:lastModifiedBy>
  <cp:revision>296</cp:revision>
  <dcterms:created xsi:type="dcterms:W3CDTF">2020-02-18T14:58:53Z</dcterms:created>
  <dcterms:modified xsi:type="dcterms:W3CDTF">2020-04-11T18:19:08Z</dcterms:modified>
</cp:coreProperties>
</file>