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1" d="100"/>
          <a:sy n="41" d="100"/>
        </p:scale>
        <p:origin x="120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17457" y="6159501"/>
            <a:ext cx="9144000" cy="698500"/>
          </a:xfrm>
          <a:prstGeom prst="rect">
            <a:avLst/>
          </a:prstGeom>
        </p:spPr>
      </p:pic>
      <p:pic>
        <p:nvPicPr>
          <p:cNvPr id="25" name="Picture 24">
            <a:extLst>
              <a:ext uri="{FF2B5EF4-FFF2-40B4-BE49-F238E27FC236}">
                <a16:creationId xmlns:a16="http://schemas.microsoft.com/office/drawing/2014/main" id="{D98F30F1-E6D7-48A7-ABFD-5D9AF5D164E6}"/>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3"/>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7"/>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9"/>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5"/>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7"/>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7"/>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5"/>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825625"/>
            <a:ext cx="3019523"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8"/>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7"/>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7"/>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3"/>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6"/>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8313" y="615950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9" name="Picture 18">
            <a:extLst>
              <a:ext uri="{FF2B5EF4-FFF2-40B4-BE49-F238E27FC236}">
                <a16:creationId xmlns:a16="http://schemas.microsoft.com/office/drawing/2014/main" id="{8C7B3F3F-2431-40C0-BE14-99863075C7D8}"/>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6"/>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3"/>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F47-5687-4D0A-AEE2-69CE6EFF9DE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F92E7AD-13A5-4AE5-9202-1BC73C912FC8}"/>
              </a:ext>
            </a:extLst>
          </p:cNvPr>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343348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sp>
        <p:nvSpPr>
          <p:cNvPr id="4" name="Title 3">
            <a:extLst>
              <a:ext uri="{FF2B5EF4-FFF2-40B4-BE49-F238E27FC236}">
                <a16:creationId xmlns:a16="http://schemas.microsoft.com/office/drawing/2014/main" id="{5F15D6A7-20E3-476C-AA16-3D404FB1A7EA}"/>
              </a:ext>
            </a:extLst>
          </p:cNvPr>
          <p:cNvSpPr>
            <a:spLocks noGrp="1"/>
          </p:cNvSpPr>
          <p:nvPr>
            <p:ph type="title"/>
          </p:nvPr>
        </p:nvSpPr>
        <p:spPr/>
        <p:txBody>
          <a:bodyPr/>
          <a:lstStyle/>
          <a:p>
            <a:r>
              <a:rPr lang="en-US"/>
              <a:t>Click to edit Master title style</a:t>
            </a:r>
          </a:p>
        </p:txBody>
      </p:sp>
      <p:pic>
        <p:nvPicPr>
          <p:cNvPr id="23" name="Picture 22">
            <a:extLst>
              <a:ext uri="{FF2B5EF4-FFF2-40B4-BE49-F238E27FC236}">
                <a16:creationId xmlns:a16="http://schemas.microsoft.com/office/drawing/2014/main" id="{2E48903F-E997-47FC-9023-11A5377277BA}"/>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pic>
        <p:nvPicPr>
          <p:cNvPr id="19" name="Picture 18">
            <a:extLst>
              <a:ext uri="{FF2B5EF4-FFF2-40B4-BE49-F238E27FC236}">
                <a16:creationId xmlns:a16="http://schemas.microsoft.com/office/drawing/2014/main" id="{4D52AFEE-78B7-4E14-8968-7908A0B29B89}"/>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6" name="Picture 15">
            <a:extLst>
              <a:ext uri="{FF2B5EF4-FFF2-40B4-BE49-F238E27FC236}">
                <a16:creationId xmlns:a16="http://schemas.microsoft.com/office/drawing/2014/main" id="{E97E5456-48E2-4C18-A2E3-8D6DD24DD4A3}"/>
              </a:ext>
            </a:extLst>
          </p:cNvPr>
          <p:cNvPicPr>
            <a:picLocks noChangeAspect="1"/>
          </p:cNvPicPr>
          <p:nvPr userDrawn="1"/>
        </p:nvPicPr>
        <p:blipFill>
          <a:blip r:embed="rId5"/>
          <a:srcRect/>
          <a:stretch/>
        </p:blipFill>
        <p:spPr>
          <a:xfrm>
            <a:off x="628650" y="5853560"/>
            <a:ext cx="746066" cy="655190"/>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7771" t="7771"/>
          <a:stretch/>
        </p:blipFill>
        <p:spPr>
          <a:xfrm>
            <a:off x="-2793" y="-3048"/>
            <a:ext cx="3263645" cy="332868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5" name="Picture 4">
            <a:extLst>
              <a:ext uri="{FF2B5EF4-FFF2-40B4-BE49-F238E27FC236}">
                <a16:creationId xmlns:a16="http://schemas.microsoft.com/office/drawing/2014/main" id="{C15FA0E6-81B1-4763-8C92-FB6B77739D0E}"/>
              </a:ext>
            </a:extLst>
          </p:cNvPr>
          <p:cNvPicPr>
            <a:picLocks noChangeAspect="1"/>
          </p:cNvPicPr>
          <p:nvPr/>
        </p:nvPicPr>
        <p:blipFill>
          <a:blip r:embed="rId25"/>
          <a:srcRect/>
          <a:stretch/>
        </p:blipFill>
        <p:spPr>
          <a:xfrm>
            <a:off x="628650" y="5853560"/>
            <a:ext cx="746066" cy="655190"/>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7" r:id="rId21"/>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ustainabledevelopment.un.org/?menu=1300"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s://ieee-cas.org/publications/circuits-and-systems-magazine" TargetMode="External"/><Relationship Id="rId3" Type="http://schemas.openxmlformats.org/officeDocument/2006/relationships/hyperlink" Target="https://ieee-cas.org/pubs/tcas1" TargetMode="External"/><Relationship Id="rId7" Type="http://schemas.openxmlformats.org/officeDocument/2006/relationships/hyperlink" Target="https://ieee-cas.org/publications/open-journal-circuits-and-systems" TargetMode="External"/><Relationship Id="rId2" Type="http://schemas.openxmlformats.org/officeDocument/2006/relationships/hyperlink" Target="https://ieee-cas.org/calendar/month" TargetMode="External"/><Relationship Id="rId1" Type="http://schemas.openxmlformats.org/officeDocument/2006/relationships/slideLayout" Target="../slideLayouts/slideLayout8.xml"/><Relationship Id="rId6" Type="http://schemas.openxmlformats.org/officeDocument/2006/relationships/hyperlink" Target="https://ieee-cas.org/pubs/jetcas" TargetMode="External"/><Relationship Id="rId5" Type="http://schemas.openxmlformats.org/officeDocument/2006/relationships/hyperlink" Target="https://ieee-cas.org/pubs/tcsvt" TargetMode="External"/><Relationship Id="rId4" Type="http://schemas.openxmlformats.org/officeDocument/2006/relationships/hyperlink" Target="https://ieee-cas.org/pubs/tcas2" TargetMode="Externa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ieee-cas.org/distinguished-lectures" TargetMode="External"/><Relationship Id="rId2" Type="http://schemas.openxmlformats.org/officeDocument/2006/relationships/hyperlink" Target="https://ieee-cas.org/seasonal-schools-circuits-and-systems-sscas" TargetMode="Externa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hyperlink" Target="https://ieee-cas.org/cass-student-design-competition-0" TargetMode="External"/><Relationship Id="rId4" Type="http://schemas.openxmlformats.org/officeDocument/2006/relationships/hyperlink" Target="https://resourcecenter.cas.ieee.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ph type="ctrTitle"/>
          </p:nvPr>
        </p:nvSpPr>
        <p:spPr>
          <a:xfrm>
            <a:off x="685800" y="3514988"/>
            <a:ext cx="7772400" cy="998290"/>
          </a:xfrm>
        </p:spPr>
        <p:txBody>
          <a:bodyPr>
            <a:noAutofit/>
          </a:bodyPr>
          <a:lstStyle/>
          <a:p>
            <a:r>
              <a:rPr lang="en-US" sz="3600" dirty="0"/>
              <a:t>IEEE Systems Council</a:t>
            </a:r>
            <a:br>
              <a:rPr lang="en-US" sz="3600" dirty="0"/>
            </a:br>
            <a:r>
              <a:rPr lang="en-US" sz="3200" dirty="0"/>
              <a:t>IEEE CAS Society</a:t>
            </a:r>
            <a:br>
              <a:rPr lang="en-US" sz="3200" dirty="0"/>
            </a:br>
            <a:r>
              <a:rPr lang="en-US" sz="3200" dirty="0"/>
              <a:t>Member Representative Report</a:t>
            </a:r>
            <a:endParaRPr lang="en-US" sz="3600" dirty="0"/>
          </a:p>
        </p:txBody>
      </p:sp>
      <p:sp>
        <p:nvSpPr>
          <p:cNvPr id="3" name="Subtitle 2">
            <a:extLst>
              <a:ext uri="{FF2B5EF4-FFF2-40B4-BE49-F238E27FC236}">
                <a16:creationId xmlns:a16="http://schemas.microsoft.com/office/drawing/2014/main" id="{7E1FB642-C925-470D-A2D9-02A0B8114332}"/>
              </a:ext>
            </a:extLst>
          </p:cNvPr>
          <p:cNvSpPr>
            <a:spLocks noGrp="1"/>
          </p:cNvSpPr>
          <p:nvPr>
            <p:ph type="subTitle" idx="1"/>
          </p:nvPr>
        </p:nvSpPr>
        <p:spPr>
          <a:xfrm>
            <a:off x="685800" y="4513278"/>
            <a:ext cx="7772400" cy="1453768"/>
          </a:xfrm>
        </p:spPr>
        <p:txBody>
          <a:bodyPr>
            <a:normAutofit fontScale="85000" lnSpcReduction="20000"/>
          </a:bodyPr>
          <a:lstStyle/>
          <a:p>
            <a:r>
              <a:rPr lang="en-US" dirty="0"/>
              <a:t>Rajiv Joshi</a:t>
            </a:r>
          </a:p>
          <a:p>
            <a:endParaRPr lang="en-US" sz="1300" dirty="0"/>
          </a:p>
          <a:p>
            <a:r>
              <a:rPr lang="en-US" dirty="0"/>
              <a:t>April 24, 2020</a:t>
            </a:r>
          </a:p>
          <a:p>
            <a:r>
              <a:rPr lang="en-US" dirty="0"/>
              <a:t> </a:t>
            </a:r>
          </a:p>
        </p:txBody>
      </p:sp>
      <p:sp>
        <p:nvSpPr>
          <p:cNvPr id="4" name="Slide Number Placeholder 3">
            <a:extLst>
              <a:ext uri="{FF2B5EF4-FFF2-40B4-BE49-F238E27FC236}">
                <a16:creationId xmlns:a16="http://schemas.microsoft.com/office/drawing/2014/main" id="{6C164347-7EB9-4FB8-B116-8BBBB3E66A49}"/>
              </a:ext>
            </a:extLst>
          </p:cNvPr>
          <p:cNvSpPr>
            <a:spLocks noGrp="1"/>
          </p:cNvSpPr>
          <p:nvPr>
            <p:ph type="sldNum" sz="quarter" idx="4294967295"/>
          </p:nvPr>
        </p:nvSpPr>
        <p:spPr>
          <a:xfrm>
            <a:off x="385321" y="6205394"/>
            <a:ext cx="486659" cy="365125"/>
          </a:xfrm>
          <a:prstGeom prst="rect">
            <a:avLst/>
          </a:prstGeom>
        </p:spPr>
        <p:txBody>
          <a:bodyPr/>
          <a:lstStyle/>
          <a:p>
            <a:fld id="{3DD97BEB-BAEF-0344-9D5C-EC73E478698A}" type="slidenum">
              <a:rPr lang="en-US" smtClean="0"/>
              <a:pPr/>
              <a:t>1</a:t>
            </a:fld>
            <a:endParaRPr lang="en-US"/>
          </a:p>
        </p:txBody>
      </p:sp>
      <p:pic>
        <p:nvPicPr>
          <p:cNvPr id="10" name="Picture 9">
            <a:extLst>
              <a:ext uri="{FF2B5EF4-FFF2-40B4-BE49-F238E27FC236}">
                <a16:creationId xmlns:a16="http://schemas.microsoft.com/office/drawing/2014/main" id="{72C20C95-3247-45E9-A22E-E6CBFE593E0C}"/>
              </a:ext>
            </a:extLst>
          </p:cNvPr>
          <p:cNvPicPr>
            <a:picLocks noChangeAspect="1"/>
          </p:cNvPicPr>
          <p:nvPr/>
        </p:nvPicPr>
        <p:blipFill>
          <a:blip r:embed="rId2"/>
          <a:stretch>
            <a:fillRect/>
          </a:stretch>
        </p:blipFill>
        <p:spPr>
          <a:xfrm>
            <a:off x="6545594" y="3649766"/>
            <a:ext cx="1591727" cy="1727024"/>
          </a:xfrm>
          <a:prstGeom prst="rect">
            <a:avLst/>
          </a:prstGeom>
        </p:spPr>
      </p:pic>
    </p:spTree>
    <p:extLst>
      <p:ext uri="{BB962C8B-B14F-4D97-AF65-F5344CB8AC3E}">
        <p14:creationId xmlns:p14="http://schemas.microsoft.com/office/powerpoint/2010/main" val="216338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sz="2800" dirty="0"/>
              <a:t>About the IEEE Circuits and Systems Society (CASS)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rmAutofit lnSpcReduction="10000"/>
          </a:bodyPr>
          <a:lstStyle/>
          <a:p>
            <a:r>
              <a:rPr lang="en-US" dirty="0"/>
              <a:t>Field of Interest: The theory, analysis, design (computer-aided design), and practical implementation of circuits, and the application of circuit theoretic techniques to systems and to signal processing. The coverage of this field includes the spectrum of activities from, and including, basic scientific theory to industrial applications.</a:t>
            </a:r>
          </a:p>
          <a:p>
            <a:r>
              <a:rPr lang="en-US" dirty="0"/>
              <a:t>The CASS Mission is to foster to foster technological innovation and excellence in fundamentals, emerging directions and application of circuits and systems for the benefit of humanity through an interdisciplinary community.</a:t>
            </a:r>
          </a:p>
          <a:p>
            <a:r>
              <a:rPr lang="en-US" dirty="0"/>
              <a:t>The CASS vision is to advance and promote Circuits and Systems knowledge framed in interdisciplinarity to be essential to the global and diverse technical community and be universally recognized for providing and leading solutions to the </a:t>
            </a:r>
            <a:r>
              <a:rPr lang="en-US" dirty="0">
                <a:hlinkClick r:id="rId2"/>
              </a:rPr>
              <a:t>United Nation's Sustainable Development Goals</a:t>
            </a:r>
            <a:r>
              <a:rPr lang="en-US" dirty="0"/>
              <a:t>.</a:t>
            </a:r>
          </a:p>
          <a:p>
            <a:endParaRPr lang="en-US"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2</a:t>
            </a:fld>
            <a:endParaRPr lang="en-US"/>
          </a:p>
        </p:txBody>
      </p:sp>
      <p:pic>
        <p:nvPicPr>
          <p:cNvPr id="5" name="Picture 4">
            <a:extLst>
              <a:ext uri="{FF2B5EF4-FFF2-40B4-BE49-F238E27FC236}">
                <a16:creationId xmlns:a16="http://schemas.microsoft.com/office/drawing/2014/main" id="{AD1E15CF-4AC6-42C3-B812-AFB454299A75}"/>
              </a:ext>
            </a:extLst>
          </p:cNvPr>
          <p:cNvPicPr>
            <a:picLocks noChangeAspect="1"/>
          </p:cNvPicPr>
          <p:nvPr/>
        </p:nvPicPr>
        <p:blipFill>
          <a:blip r:embed="rId3"/>
          <a:stretch>
            <a:fillRect/>
          </a:stretch>
        </p:blipFill>
        <p:spPr>
          <a:xfrm>
            <a:off x="6822433" y="5701863"/>
            <a:ext cx="708370" cy="768582"/>
          </a:xfrm>
          <a:prstGeom prst="rect">
            <a:avLst/>
          </a:prstGeom>
        </p:spPr>
      </p:pic>
    </p:spTree>
    <p:extLst>
      <p:ext uri="{BB962C8B-B14F-4D97-AF65-F5344CB8AC3E}">
        <p14:creationId xmlns:p14="http://schemas.microsoft.com/office/powerpoint/2010/main" val="192466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CASS Activities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rmAutofit lnSpcReduction="10000"/>
          </a:bodyPr>
          <a:lstStyle/>
          <a:p>
            <a:r>
              <a:rPr lang="en-US" dirty="0"/>
              <a:t>Conferences – CASS has one flagship conference (ISCAS) and 5 regional flagship conferences (APCCAS, ICECS, LASCAS, MWSCAS, and NEWCAS). CASS also sponsors many other conferences in their scope of interest. You can find a full listing of CASS Sponsored events </a:t>
            </a:r>
            <a:r>
              <a:rPr lang="en-US" dirty="0">
                <a:hlinkClick r:id="rId2"/>
              </a:rPr>
              <a:t>here</a:t>
            </a:r>
            <a:r>
              <a:rPr lang="en-US" dirty="0"/>
              <a:t>. </a:t>
            </a:r>
          </a:p>
          <a:p>
            <a:r>
              <a:rPr lang="en-US" dirty="0"/>
              <a:t>Publications – CASS fully sponsors 6 publications, and partially sponsors 6 additional publications. The 6 fully sponsored publications are:</a:t>
            </a:r>
          </a:p>
          <a:p>
            <a:pPr marL="800100" lvl="1" indent="-342900">
              <a:buFont typeface="+mj-lt"/>
              <a:buAutoNum type="arabicPeriod"/>
            </a:pPr>
            <a:r>
              <a:rPr lang="en-US" i="1" dirty="0">
                <a:hlinkClick r:id="rId3"/>
              </a:rPr>
              <a:t>Transactions on Circuits and Systems 1: Regular Papers</a:t>
            </a:r>
            <a:endParaRPr lang="en-US" i="1" dirty="0"/>
          </a:p>
          <a:p>
            <a:pPr marL="800100" lvl="1" indent="-342900">
              <a:buFont typeface="+mj-lt"/>
              <a:buAutoNum type="arabicPeriod"/>
            </a:pPr>
            <a:r>
              <a:rPr lang="en-US" i="1" dirty="0">
                <a:hlinkClick r:id="rId4"/>
              </a:rPr>
              <a:t>Transactions on Circuits and Systems 2: Express Briefs</a:t>
            </a:r>
            <a:endParaRPr lang="en-US" i="1" dirty="0"/>
          </a:p>
          <a:p>
            <a:pPr marL="800100" lvl="1" indent="-342900">
              <a:buFont typeface="+mj-lt"/>
              <a:buAutoNum type="arabicPeriod"/>
            </a:pPr>
            <a:r>
              <a:rPr lang="en-US" i="1" dirty="0">
                <a:hlinkClick r:id="rId5"/>
              </a:rPr>
              <a:t>Transactions on Circuits and Systems for Video Technology</a:t>
            </a:r>
            <a:endParaRPr lang="en-US" i="1" dirty="0"/>
          </a:p>
          <a:p>
            <a:pPr marL="800100" lvl="1" indent="-342900">
              <a:buFont typeface="+mj-lt"/>
              <a:buAutoNum type="arabicPeriod"/>
            </a:pPr>
            <a:r>
              <a:rPr lang="en-US" i="1" dirty="0">
                <a:hlinkClick r:id="rId6"/>
              </a:rPr>
              <a:t>Journal on Emerging and Selected Topics in Circuits and Systems</a:t>
            </a:r>
            <a:endParaRPr lang="en-US" i="1" dirty="0"/>
          </a:p>
          <a:p>
            <a:pPr marL="800100" lvl="1" indent="-342900">
              <a:buFont typeface="+mj-lt"/>
              <a:buAutoNum type="arabicPeriod"/>
            </a:pPr>
            <a:r>
              <a:rPr lang="en-US" i="1" dirty="0">
                <a:hlinkClick r:id="rId7"/>
              </a:rPr>
              <a:t>IEEE Open Journal of Circuits and Systems</a:t>
            </a:r>
            <a:endParaRPr lang="en-US" i="1" dirty="0"/>
          </a:p>
          <a:p>
            <a:pPr marL="800100" lvl="1" indent="-342900">
              <a:buFont typeface="+mj-lt"/>
              <a:buAutoNum type="arabicPeriod"/>
            </a:pPr>
            <a:r>
              <a:rPr lang="en-US" i="1" dirty="0">
                <a:hlinkClick r:id="rId8"/>
              </a:rPr>
              <a:t>CASS Magazine</a:t>
            </a:r>
            <a:endParaRPr lang="en-US" i="1"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3</a:t>
            </a:fld>
            <a:endParaRPr lang="en-US"/>
          </a:p>
        </p:txBody>
      </p:sp>
      <p:pic>
        <p:nvPicPr>
          <p:cNvPr id="6" name="Picture 5">
            <a:extLst>
              <a:ext uri="{FF2B5EF4-FFF2-40B4-BE49-F238E27FC236}">
                <a16:creationId xmlns:a16="http://schemas.microsoft.com/office/drawing/2014/main" id="{E4D233BB-F46D-44A3-9947-14E207680018}"/>
              </a:ext>
            </a:extLst>
          </p:cNvPr>
          <p:cNvPicPr>
            <a:picLocks noChangeAspect="1"/>
          </p:cNvPicPr>
          <p:nvPr/>
        </p:nvPicPr>
        <p:blipFill>
          <a:blip r:embed="rId9"/>
          <a:stretch>
            <a:fillRect/>
          </a:stretch>
        </p:blipFill>
        <p:spPr>
          <a:xfrm>
            <a:off x="6822433" y="5701863"/>
            <a:ext cx="708370" cy="768582"/>
          </a:xfrm>
          <a:prstGeom prst="rect">
            <a:avLst/>
          </a:prstGeom>
        </p:spPr>
      </p:pic>
    </p:spTree>
    <p:extLst>
      <p:ext uri="{BB962C8B-B14F-4D97-AF65-F5344CB8AC3E}">
        <p14:creationId xmlns:p14="http://schemas.microsoft.com/office/powerpoint/2010/main" val="76777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CASS Activities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lstStyle/>
          <a:p>
            <a:r>
              <a:rPr lang="en-US" dirty="0"/>
              <a:t>Membership Activities</a:t>
            </a:r>
          </a:p>
          <a:p>
            <a:pPr lvl="1"/>
            <a:r>
              <a:rPr lang="en-US" dirty="0"/>
              <a:t>CASS has 100+ chapters worldwide</a:t>
            </a:r>
          </a:p>
          <a:p>
            <a:pPr lvl="1"/>
            <a:r>
              <a:rPr lang="en-US" dirty="0"/>
              <a:t>Chapter/Section Activities: CASS Sections and Chapters host Distinguished Lecturer talks, seasonal schools, workshops, and general networking events.</a:t>
            </a:r>
          </a:p>
          <a:p>
            <a:pPr lvl="1"/>
            <a:r>
              <a:rPr lang="en-US" dirty="0"/>
              <a:t>Technical Committees: CASS has 14 technical committees promoting technical activities in various areas. Committees are open to any IEEE member.</a:t>
            </a:r>
          </a:p>
          <a:p>
            <a:r>
              <a:rPr lang="en-US" dirty="0"/>
              <a:t>Educational Activities</a:t>
            </a:r>
          </a:p>
          <a:p>
            <a:pPr lvl="1"/>
            <a:r>
              <a:rPr lang="en-US" dirty="0">
                <a:hlinkClick r:id="rId2"/>
              </a:rPr>
              <a:t>CASS Seasonal Schools</a:t>
            </a:r>
            <a:endParaRPr lang="en-US" dirty="0"/>
          </a:p>
          <a:p>
            <a:pPr lvl="1"/>
            <a:r>
              <a:rPr lang="en-US" dirty="0">
                <a:hlinkClick r:id="rId3"/>
              </a:rPr>
              <a:t>CASS Distinguished Lecturer Program </a:t>
            </a:r>
            <a:endParaRPr lang="en-US" dirty="0"/>
          </a:p>
          <a:p>
            <a:pPr lvl="1"/>
            <a:r>
              <a:rPr lang="en-US" dirty="0">
                <a:hlinkClick r:id="rId4"/>
              </a:rPr>
              <a:t>CASS Resource Center</a:t>
            </a:r>
            <a:endParaRPr lang="en-US" dirty="0"/>
          </a:p>
          <a:p>
            <a:pPr lvl="1"/>
            <a:r>
              <a:rPr lang="en-US" dirty="0">
                <a:hlinkClick r:id="rId5"/>
              </a:rPr>
              <a:t>Student Design Competition </a:t>
            </a:r>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4</a:t>
            </a:fld>
            <a:endParaRPr lang="en-US"/>
          </a:p>
        </p:txBody>
      </p:sp>
      <p:pic>
        <p:nvPicPr>
          <p:cNvPr id="6" name="Picture 5">
            <a:extLst>
              <a:ext uri="{FF2B5EF4-FFF2-40B4-BE49-F238E27FC236}">
                <a16:creationId xmlns:a16="http://schemas.microsoft.com/office/drawing/2014/main" id="{F4D14452-36AE-456A-8992-618E5AF14C5F}"/>
              </a:ext>
            </a:extLst>
          </p:cNvPr>
          <p:cNvPicPr>
            <a:picLocks noChangeAspect="1"/>
          </p:cNvPicPr>
          <p:nvPr/>
        </p:nvPicPr>
        <p:blipFill>
          <a:blip r:embed="rId6"/>
          <a:stretch>
            <a:fillRect/>
          </a:stretch>
        </p:blipFill>
        <p:spPr>
          <a:xfrm>
            <a:off x="6822433" y="5701863"/>
            <a:ext cx="708370" cy="768582"/>
          </a:xfrm>
          <a:prstGeom prst="rect">
            <a:avLst/>
          </a:prstGeom>
        </p:spPr>
      </p:pic>
    </p:spTree>
    <p:extLst>
      <p:ext uri="{BB962C8B-B14F-4D97-AF65-F5344CB8AC3E}">
        <p14:creationId xmlns:p14="http://schemas.microsoft.com/office/powerpoint/2010/main" val="22804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Innovative Projects in Progress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790113"/>
          </a:xfrm>
        </p:spPr>
        <p:txBody>
          <a:bodyPr>
            <a:normAutofit fontScale="47500" lnSpcReduction="20000"/>
          </a:bodyPr>
          <a:lstStyle/>
          <a:p>
            <a:r>
              <a:rPr lang="en-US" sz="2500" b="1" dirty="0"/>
              <a:t>CASS Day</a:t>
            </a:r>
            <a:r>
              <a:rPr lang="en-US" sz="2500" dirty="0"/>
              <a:t>: A co-located event held either before or after each Regional Flagship conference. The scope of the day is to promote the Society, to favor a sense of belonging, to stimulate the young participants and to increase membership.</a:t>
            </a:r>
          </a:p>
          <a:p>
            <a:r>
              <a:rPr lang="en-US" sz="2500" b="1" dirty="0"/>
              <a:t>CASS Entrepreneurship Initiative</a:t>
            </a:r>
            <a:r>
              <a:rPr lang="en-US" sz="2500" dirty="0"/>
              <a:t>: An online "Pitch your Startup" event where those submitting explain the main idea, the impact and motivation of their application. A committee chooses the best submission and they are invited to ISCAS to receive the award and benefits from larger visibility.</a:t>
            </a:r>
          </a:p>
          <a:p>
            <a:r>
              <a:rPr lang="en-US" sz="2500" b="1" dirty="0"/>
              <a:t>IEEE CASS Africa Initiative</a:t>
            </a:r>
            <a:r>
              <a:rPr lang="en-US" sz="2500" dirty="0"/>
              <a:t>: A traveling tour of CASS Officers to Africa targeting countries where Chapters and SIGHTS are most active. The goal is to visit these members and develop further membership, create new chapters, and provide training and education on IEEE and CASS.</a:t>
            </a:r>
          </a:p>
          <a:p>
            <a:r>
              <a:rPr lang="en-US" sz="2500" b="1" dirty="0"/>
              <a:t>IEEE CASS Microlearning Initiative</a:t>
            </a:r>
            <a:r>
              <a:rPr lang="en-US" sz="2500" dirty="0"/>
              <a:t>: Participants develop &lt;30-minute webinars to be accessed by members. The program is meant to be a series of webinars hosted on the Resource Center to educate on emerging fields of CAS.</a:t>
            </a:r>
          </a:p>
          <a:p>
            <a:r>
              <a:rPr lang="en-US" sz="2500" b="1" dirty="0"/>
              <a:t>IEEE CASS Satellite Workshops at Flagship Events</a:t>
            </a:r>
            <a:r>
              <a:rPr lang="en-US" sz="2500" dirty="0"/>
              <a:t>: CASS hosts satellite workshops together with their flagship conferences and publishes special issues of publications on these emerging topics.</a:t>
            </a:r>
          </a:p>
          <a:p>
            <a:r>
              <a:rPr lang="en-US" sz="2500" b="1" dirty="0"/>
              <a:t>IEEE CASS Seasonal Schools, eBooks and Microlearning</a:t>
            </a:r>
            <a:r>
              <a:rPr lang="en-US" sz="2500" dirty="0"/>
              <a:t>: These events are co-hosted together with chapter events that target students, early-stage researchers, and practitioners with background on selected topics on Circuits and Systems. Seasonal schools offer the opportunity to publish an eBook based on the contributions of the event and the chance to film content for microlearning modules during the event.</a:t>
            </a:r>
          </a:p>
          <a:p>
            <a:r>
              <a:rPr lang="en-US" sz="2500" b="1" dirty="0"/>
              <a:t>IEEE CASS Student Design Competition</a:t>
            </a:r>
            <a:r>
              <a:rPr lang="en-US" sz="2500" dirty="0"/>
              <a:t>: Undergraduate students suggest and execute projects aimed at encouraging High School students to study Electronics Engineering and related areas. This competition occurs in phases, beginning at the chapter-level and progressing to an international competition held at ISCAS.</a:t>
            </a:r>
          </a:p>
          <a:p>
            <a:r>
              <a:rPr lang="en-US" sz="2500" b="1" dirty="0"/>
              <a:t>YP Mentoring Session at Major CASS Conferences</a:t>
            </a:r>
            <a:r>
              <a:rPr lang="en-US" sz="2500" dirty="0"/>
              <a:t>: CASS offers YP mentoring sessions at our Society's major flagship events. The mentoring sessions give influential speakers and society leaders an opportunity to engage and mentor our upcoming YP population.</a:t>
            </a:r>
          </a:p>
          <a:p>
            <a:r>
              <a:rPr lang="en-US" sz="2500" b="1" dirty="0"/>
              <a:t>CASS Sponsoring of non-IEEE Events</a:t>
            </a:r>
            <a:r>
              <a:rPr lang="en-US" sz="2500" dirty="0"/>
              <a:t>: This past year (2019) CASS sponsored the IIT Bombay </a:t>
            </a:r>
            <a:r>
              <a:rPr lang="en-US" sz="2500" dirty="0" err="1"/>
              <a:t>TechFest</a:t>
            </a:r>
            <a:r>
              <a:rPr lang="en-US" sz="2500" dirty="0"/>
              <a:t> event, an IBM workshop and an Intel/Alibaba workshop. Future sponsorships are being considered. Each opportunity is used to promote society membership to new communities.</a:t>
            </a:r>
          </a:p>
          <a:p>
            <a:endParaRPr lang="en-US" sz="2500" b="1" dirty="0"/>
          </a:p>
          <a:p>
            <a:endParaRPr lang="en-US"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5</a:t>
            </a:fld>
            <a:endParaRPr lang="en-US"/>
          </a:p>
        </p:txBody>
      </p:sp>
      <p:pic>
        <p:nvPicPr>
          <p:cNvPr id="6" name="Picture 5">
            <a:extLst>
              <a:ext uri="{FF2B5EF4-FFF2-40B4-BE49-F238E27FC236}">
                <a16:creationId xmlns:a16="http://schemas.microsoft.com/office/drawing/2014/main" id="{2F382703-89EB-428E-95CE-3CCD0B504778}"/>
              </a:ext>
            </a:extLst>
          </p:cNvPr>
          <p:cNvPicPr>
            <a:picLocks noChangeAspect="1"/>
          </p:cNvPicPr>
          <p:nvPr/>
        </p:nvPicPr>
        <p:blipFill>
          <a:blip r:embed="rId2"/>
          <a:stretch>
            <a:fillRect/>
          </a:stretch>
        </p:blipFill>
        <p:spPr>
          <a:xfrm>
            <a:off x="6822433" y="5701863"/>
            <a:ext cx="708370" cy="768582"/>
          </a:xfrm>
          <a:prstGeom prst="rect">
            <a:avLst/>
          </a:prstGeom>
        </p:spPr>
      </p:pic>
    </p:spTree>
    <p:extLst>
      <p:ext uri="{BB962C8B-B14F-4D97-AF65-F5344CB8AC3E}">
        <p14:creationId xmlns:p14="http://schemas.microsoft.com/office/powerpoint/2010/main" val="3173688145"/>
      </p:ext>
    </p:extLst>
  </p:cSld>
  <p:clrMapOvr>
    <a:masterClrMapping/>
  </p:clrMapOvr>
</p:sld>
</file>

<file path=ppt/theme/theme1.xml><?xml version="1.0" encoding="utf-8"?>
<a:theme xmlns:a="http://schemas.openxmlformats.org/drawingml/2006/main" name="IEEE SC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C Template" id="{A5B3FA8A-C4AC-46E0-B60A-A521DC20E911}" vid="{5233A342-BF21-46C2-B5B3-60409B8AB43D}"/>
    </a:ext>
  </a:extLst>
</a:theme>
</file>

<file path=docProps/app.xml><?xml version="1.0" encoding="utf-8"?>
<Properties xmlns="http://schemas.openxmlformats.org/officeDocument/2006/extended-properties" xmlns:vt="http://schemas.openxmlformats.org/officeDocument/2006/docPropsVTypes">
  <Template>IEEE Sensors Council Template</Template>
  <TotalTime>1054</TotalTime>
  <Words>755</Words>
  <Application>Microsoft Office PowerPoint</Application>
  <PresentationFormat>On-screen Show (4:3)</PresentationFormat>
  <Paragraphs>43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Courier New</vt:lpstr>
      <vt:lpstr>LucidaGrande</vt:lpstr>
      <vt:lpstr>Wingdings</vt:lpstr>
      <vt:lpstr>IEEE SC Template</vt:lpstr>
      <vt:lpstr>IEEE Systems Council IEEE CAS Society Member Representative Report</vt:lpstr>
      <vt:lpstr>About the IEEE Circuits and Systems Society (CASS)</vt:lpstr>
      <vt:lpstr>CASS Activities</vt:lpstr>
      <vt:lpstr>CASS Activities</vt:lpstr>
      <vt:lpstr>Innovative Projects in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Sensors Council &lt;&lt;Report’s Name&gt;&gt;</dc:title>
  <dc:creator>Brooke Johnson</dc:creator>
  <cp:lastModifiedBy>Rajiv Joshi</cp:lastModifiedBy>
  <cp:revision>32</cp:revision>
  <dcterms:created xsi:type="dcterms:W3CDTF">2020-02-18T14:58:53Z</dcterms:created>
  <dcterms:modified xsi:type="dcterms:W3CDTF">2020-03-27T00:48:24Z</dcterms:modified>
</cp:coreProperties>
</file>