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8"/>
  </p:handoutMasterIdLst>
  <p:sldIdLst>
    <p:sldId id="256" r:id="rId2"/>
    <p:sldId id="257" r:id="rId3"/>
    <p:sldId id="258" r:id="rId4"/>
    <p:sldId id="261" r:id="rId5"/>
    <p:sldId id="259" r:id="rId6"/>
    <p:sldId id="260"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2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E4FF4CF-BE30-46A0-A5EC-65C048FC17EA}" type="datetimeFigureOut">
              <a:rPr lang="en-US" smtClean="0"/>
              <a:t>4/11/2020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DB9626-0620-485C-813B-712F588E4BA0}" type="slidenum">
              <a:rPr lang="en-US" smtClean="0"/>
              <a:t>‹#›</a:t>
            </a:fld>
            <a:endParaRPr lang="en-US"/>
          </a:p>
        </p:txBody>
      </p:sp>
    </p:spTree>
    <p:extLst>
      <p:ext uri="{BB962C8B-B14F-4D97-AF65-F5344CB8AC3E}">
        <p14:creationId xmlns:p14="http://schemas.microsoft.com/office/powerpoint/2010/main" val="876368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5"/>
          <a:srcRect/>
          <a:stretch/>
        </p:blipFill>
        <p:spPr>
          <a:xfrm>
            <a:off x="628650" y="5853560"/>
            <a:ext cx="746066" cy="65519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685800" y="3221373"/>
            <a:ext cx="7772400" cy="998290"/>
          </a:xfrm>
        </p:spPr>
        <p:txBody>
          <a:bodyPr>
            <a:noAutofit/>
          </a:bodyPr>
          <a:lstStyle/>
          <a:p>
            <a:r>
              <a:rPr lang="en-US" sz="3600" dirty="0"/>
              <a:t>IEEE Systems Council</a:t>
            </a:r>
            <a:br>
              <a:rPr lang="en-US" sz="3600" dirty="0"/>
            </a:br>
            <a:r>
              <a:rPr lang="en-US" sz="3200" dirty="0" smtClean="0"/>
              <a:t>Awards</a:t>
            </a:r>
            <a:endParaRPr lang="en-US" sz="36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685800" y="4370832"/>
            <a:ext cx="7772400" cy="1509851"/>
          </a:xfrm>
        </p:spPr>
        <p:txBody>
          <a:bodyPr>
            <a:normAutofit fontScale="62500" lnSpcReduction="20000"/>
          </a:bodyPr>
          <a:lstStyle/>
          <a:p>
            <a:r>
              <a:rPr lang="en-US" dirty="0" smtClean="0"/>
              <a:t>Stephen A. “Jack” Dyer</a:t>
            </a:r>
          </a:p>
          <a:p>
            <a:r>
              <a:rPr lang="en-US" dirty="0" smtClean="0"/>
              <a:t>Chair, </a:t>
            </a:r>
            <a:r>
              <a:rPr lang="en-US" i="0" dirty="0" smtClean="0"/>
              <a:t>Ad Hoc </a:t>
            </a:r>
            <a:r>
              <a:rPr lang="en-US" dirty="0" smtClean="0"/>
              <a:t>Awards Committee</a:t>
            </a:r>
            <a:endParaRPr lang="en-US" dirty="0"/>
          </a:p>
          <a:p>
            <a:endParaRPr lang="en-US" sz="1300" dirty="0"/>
          </a:p>
          <a:p>
            <a:r>
              <a:rPr lang="en-US" dirty="0" smtClean="0"/>
              <a:t>24 April 2020</a:t>
            </a:r>
            <a:endParaRPr lang="en-US" dirty="0"/>
          </a:p>
          <a:p>
            <a:r>
              <a:rPr lang="en-US" dirty="0" smtClean="0"/>
              <a:t>GoToMeeting from Manhattan, KS USA</a:t>
            </a:r>
            <a:endParaRPr lang="en-US" dirty="0"/>
          </a:p>
        </p:txBody>
      </p:sp>
      <p:sp>
        <p:nvSpPr>
          <p:cNvPr id="4" name="Slide Number Placeholder 3">
            <a:extLst>
              <a:ext uri="{FF2B5EF4-FFF2-40B4-BE49-F238E27FC236}">
                <a16:creationId xmlns:a16="http://schemas.microsoft.com/office/drawing/2014/main" id="{6C164347-7EB9-4FB8-B116-8BBBB3E66A49}"/>
              </a:ext>
            </a:extLst>
          </p:cNvPr>
          <p:cNvSpPr>
            <a:spLocks noGrp="1"/>
          </p:cNvSpPr>
          <p:nvPr>
            <p:ph type="sldNum" sz="quarter" idx="4294967295"/>
          </p:nvPr>
        </p:nvSpPr>
        <p:spPr>
          <a:xfrm>
            <a:off x="385321" y="6205394"/>
            <a:ext cx="486659" cy="365125"/>
          </a:xfrm>
          <a:prstGeom prst="rect">
            <a:avLst/>
          </a:prstGeom>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633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smtClean="0"/>
              <a:t>Background</a:t>
            </a:r>
            <a:endParaRPr lang="en-US"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r>
              <a:rPr lang="en-US" dirty="0" smtClean="0"/>
              <a:t>The Systems Council (</a:t>
            </a:r>
            <a:r>
              <a:rPr lang="en-US" dirty="0" err="1" smtClean="0"/>
              <a:t>SysC</a:t>
            </a:r>
            <a:r>
              <a:rPr lang="en-US" dirty="0" smtClean="0"/>
              <a:t>) has no standing awards </a:t>
            </a:r>
            <a:r>
              <a:rPr lang="en-US" dirty="0"/>
              <a:t>c</a:t>
            </a:r>
            <a:r>
              <a:rPr lang="en-US" dirty="0" smtClean="0"/>
              <a:t>ommittee.</a:t>
            </a:r>
          </a:p>
          <a:p>
            <a:r>
              <a:rPr lang="en-US" dirty="0" smtClean="0"/>
              <a:t>President </a:t>
            </a:r>
            <a:r>
              <a:rPr lang="en-US" dirty="0" err="1" smtClean="0"/>
              <a:t>Piuri</a:t>
            </a:r>
            <a:r>
              <a:rPr lang="en-US" dirty="0" smtClean="0"/>
              <a:t> desires to examine </a:t>
            </a:r>
            <a:r>
              <a:rPr lang="en-US" dirty="0" err="1" smtClean="0"/>
              <a:t>SysC’s</a:t>
            </a:r>
            <a:r>
              <a:rPr lang="en-US" dirty="0" smtClean="0"/>
              <a:t> awards portfolio, enriching it, if necessary, to better recognize excellence within our community.</a:t>
            </a:r>
          </a:p>
          <a:p>
            <a:r>
              <a:rPr lang="en-US" dirty="0" smtClean="0"/>
              <a:t>On 3Feb20, President</a:t>
            </a:r>
            <a:r>
              <a:rPr lang="en-US" dirty="0" smtClean="0"/>
              <a:t> </a:t>
            </a:r>
            <a:r>
              <a:rPr lang="en-US" dirty="0" err="1" smtClean="0"/>
              <a:t>Piuri</a:t>
            </a:r>
            <a:r>
              <a:rPr lang="en-US" dirty="0" smtClean="0"/>
              <a:t> established the </a:t>
            </a:r>
            <a:r>
              <a:rPr lang="en-US" i="1" dirty="0" smtClean="0"/>
              <a:t>Ad Hoc </a:t>
            </a:r>
            <a:r>
              <a:rPr lang="en-US" dirty="0" smtClean="0"/>
              <a:t>Awards Committee and appointed S. Dyer as chair.  </a:t>
            </a:r>
            <a:r>
              <a:rPr lang="en-US" dirty="0" smtClean="0"/>
              <a:t>The chair</a:t>
            </a:r>
            <a:r>
              <a:rPr lang="en-US" dirty="0" smtClean="0"/>
              <a:t> has since added R. C. “Bob” </a:t>
            </a:r>
            <a:r>
              <a:rPr lang="en-US" dirty="0" err="1" smtClean="0"/>
              <a:t>Rassa</a:t>
            </a:r>
            <a:r>
              <a:rPr lang="en-US" dirty="0" smtClean="0"/>
              <a:t> to the committee.</a:t>
            </a:r>
          </a:p>
          <a:p>
            <a:r>
              <a:rPr lang="en-US" dirty="0" smtClean="0"/>
              <a:t>President </a:t>
            </a:r>
            <a:r>
              <a:rPr lang="en-US" dirty="0" err="1" smtClean="0"/>
              <a:t>Piuri</a:t>
            </a:r>
            <a:r>
              <a:rPr lang="en-US" dirty="0" smtClean="0"/>
              <a:t> and the Committee have been considering the efficacy of establishing a standing awards </a:t>
            </a:r>
            <a:r>
              <a:rPr lang="en-US" dirty="0"/>
              <a:t>c</a:t>
            </a:r>
            <a:r>
              <a:rPr lang="en-US" dirty="0" smtClean="0"/>
              <a:t>ommittee.  </a:t>
            </a:r>
            <a:r>
              <a:rPr lang="en-US" i="1" dirty="0" smtClean="0"/>
              <a:t>(A motion to establish an Awards and Recognition Committee will appear.)</a:t>
            </a:r>
            <a:endParaRPr lang="en-US" dirty="0" smtClean="0"/>
          </a:p>
          <a:p>
            <a:endParaRPr lang="en-US" dirty="0" smtClean="0"/>
          </a:p>
          <a:p>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192466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smtClean="0"/>
              <a:t>Current Status and Achievements</a:t>
            </a:r>
            <a:endParaRPr lang="en-US"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pPr marL="0" indent="0">
              <a:buNone/>
            </a:pPr>
            <a:r>
              <a:rPr lang="en-US" dirty="0" smtClean="0"/>
              <a:t>The following have been reviewed:</a:t>
            </a:r>
          </a:p>
          <a:p>
            <a:r>
              <a:rPr lang="en-US" dirty="0" err="1" smtClean="0"/>
              <a:t>SysC</a:t>
            </a:r>
            <a:r>
              <a:rPr lang="en-US" dirty="0" smtClean="0"/>
              <a:t> Constitution</a:t>
            </a:r>
          </a:p>
          <a:p>
            <a:r>
              <a:rPr lang="en-US" dirty="0" err="1" smtClean="0"/>
              <a:t>SysC</a:t>
            </a:r>
            <a:r>
              <a:rPr lang="en-US" dirty="0" smtClean="0"/>
              <a:t> Bylaws</a:t>
            </a:r>
          </a:p>
          <a:p>
            <a:r>
              <a:rPr lang="en-US" dirty="0" err="1" smtClean="0"/>
              <a:t>SysC</a:t>
            </a:r>
            <a:r>
              <a:rPr lang="en-US" dirty="0" smtClean="0"/>
              <a:t> Strategic Plan, 2016</a:t>
            </a:r>
          </a:p>
          <a:p>
            <a:r>
              <a:rPr lang="en-US" dirty="0" err="1" smtClean="0"/>
              <a:t>SysC</a:t>
            </a:r>
            <a:r>
              <a:rPr lang="en-US" dirty="0" smtClean="0"/>
              <a:t> awards (3) listed in IEEE TAB Awards Manual</a:t>
            </a:r>
          </a:p>
          <a:p>
            <a:r>
              <a:rPr lang="en-US" dirty="0" smtClean="0"/>
              <a:t>Notice, on </a:t>
            </a:r>
            <a:r>
              <a:rPr lang="en-US" dirty="0" err="1" smtClean="0"/>
              <a:t>SysC</a:t>
            </a:r>
            <a:r>
              <a:rPr lang="en-US" dirty="0" smtClean="0"/>
              <a:t> website, requesting nominations for two of the awards</a:t>
            </a:r>
          </a:p>
          <a:p>
            <a:r>
              <a:rPr lang="en-US" dirty="0" smtClean="0"/>
              <a:t>IEEE template for establishing new awards</a:t>
            </a:r>
          </a:p>
          <a:p>
            <a:r>
              <a:rPr lang="en-US" dirty="0" smtClean="0"/>
              <a:t>IEEE Policy Manual, Sec. 4.4, “Limitations of Awards”</a:t>
            </a:r>
          </a:p>
          <a:p>
            <a:r>
              <a:rPr lang="en-US" dirty="0" smtClean="0"/>
              <a:t>Exemplars of award-committee structure, process, and language for inclusion in bylaws, a handbook, and descriptions of awards</a:t>
            </a:r>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76777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smtClean="0"/>
              <a:t>Tasks</a:t>
            </a:r>
            <a:endParaRPr lang="en-US"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pPr marL="0" indent="0">
              <a:buNone/>
            </a:pPr>
            <a:r>
              <a:rPr lang="en-US" dirty="0" smtClean="0"/>
              <a:t>If the motion to establish a standing Awards and Recognition Committee passes, following are the broad tasks to accomplish.  </a:t>
            </a:r>
            <a:r>
              <a:rPr lang="en-US" sz="1800" dirty="0" smtClean="0"/>
              <a:t>(Communication with the </a:t>
            </a:r>
            <a:r>
              <a:rPr lang="en-US" sz="1800" dirty="0" err="1" smtClean="0"/>
              <a:t>SysC</a:t>
            </a:r>
            <a:r>
              <a:rPr lang="en-US" sz="1800" dirty="0" smtClean="0"/>
              <a:t> president and bodies presently involved with awards and recognition will, of course, occur.)</a:t>
            </a:r>
          </a:p>
          <a:p>
            <a:r>
              <a:rPr lang="en-US" dirty="0" smtClean="0"/>
              <a:t>Determine the overall function, the structure, and the purview of the Awards and Recognition Committee.</a:t>
            </a:r>
          </a:p>
          <a:p>
            <a:r>
              <a:rPr lang="en-US" dirty="0" smtClean="0"/>
              <a:t>If necessary, construct proposed changes to the </a:t>
            </a:r>
            <a:r>
              <a:rPr lang="en-US" dirty="0" err="1" smtClean="0"/>
              <a:t>SysC</a:t>
            </a:r>
            <a:r>
              <a:rPr lang="en-US" dirty="0" smtClean="0"/>
              <a:t> Bylaws.</a:t>
            </a:r>
          </a:p>
          <a:p>
            <a:r>
              <a:rPr lang="en-US" dirty="0" smtClean="0"/>
              <a:t>Provide operational guidelines in the form of an Awards and Recognition Handbook.</a:t>
            </a:r>
          </a:p>
          <a:p>
            <a:r>
              <a:rPr lang="en-US" dirty="0" smtClean="0"/>
              <a:t>Review current </a:t>
            </a:r>
            <a:r>
              <a:rPr lang="en-US" dirty="0" err="1" smtClean="0"/>
              <a:t>SysC</a:t>
            </a:r>
            <a:r>
              <a:rPr lang="en-US" dirty="0" smtClean="0"/>
              <a:t> awards, and make any changes and additions necessary to ensure compliance with IEEE policy.</a:t>
            </a:r>
          </a:p>
          <a:p>
            <a:endParaRPr lang="en-US" dirty="0" smtClean="0"/>
          </a:p>
          <a:p>
            <a:endParaRPr lang="en-US" dirty="0" smtClean="0"/>
          </a:p>
          <a:p>
            <a:endParaRPr lang="en-US" dirty="0" smtClean="0"/>
          </a:p>
          <a:p>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391673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Action Items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pPr marL="0" indent="0">
              <a:buNone/>
            </a:pPr>
            <a:r>
              <a:rPr lang="en-US" dirty="0" smtClean="0"/>
              <a:t>Following are action items to be completed if the upcoming motion to establish a standing Awards and Recognition Committee is passed:</a:t>
            </a:r>
          </a:p>
          <a:p>
            <a:pPr marL="457200" indent="-457200">
              <a:buFont typeface="+mj-lt"/>
              <a:buAutoNum type="arabicPeriod"/>
            </a:pPr>
            <a:r>
              <a:rPr lang="en-US" dirty="0" smtClean="0"/>
              <a:t>Detail the purpose, structure, function and purview of the </a:t>
            </a:r>
            <a:r>
              <a:rPr lang="en-US" dirty="0" err="1" smtClean="0"/>
              <a:t>SyS</a:t>
            </a:r>
            <a:r>
              <a:rPr lang="en-US" dirty="0" smtClean="0"/>
              <a:t> Awards and Recognition Committee.</a:t>
            </a:r>
          </a:p>
          <a:p>
            <a:pPr marL="457200" indent="-457200">
              <a:buFont typeface="+mj-lt"/>
              <a:buAutoNum type="arabicPeriod"/>
            </a:pPr>
            <a:r>
              <a:rPr lang="en-US" dirty="0" smtClean="0"/>
              <a:t>Produce a draft </a:t>
            </a:r>
            <a:r>
              <a:rPr lang="en-US" dirty="0" err="1" smtClean="0"/>
              <a:t>SysC</a:t>
            </a:r>
            <a:r>
              <a:rPr lang="en-US" dirty="0" smtClean="0"/>
              <a:t> Awards and Recognition Handbook.</a:t>
            </a:r>
          </a:p>
          <a:p>
            <a:pPr marL="457200" indent="-457200">
              <a:buFont typeface="+mj-lt"/>
              <a:buAutoNum type="arabicPeriod"/>
            </a:pPr>
            <a:r>
              <a:rPr lang="en-US" dirty="0" smtClean="0"/>
              <a:t>Review all current </a:t>
            </a:r>
            <a:r>
              <a:rPr lang="en-US" dirty="0" err="1" smtClean="0"/>
              <a:t>SysC</a:t>
            </a:r>
            <a:r>
              <a:rPr lang="en-US" dirty="0" smtClean="0"/>
              <a:t> awards for compliance with IEEE policy, and report any necessary changes.</a:t>
            </a:r>
          </a:p>
          <a:p>
            <a:pPr marL="457200" indent="-457200">
              <a:buFont typeface="+mj-lt"/>
              <a:buAutoNum type="arabicPeriod"/>
            </a:pPr>
            <a:r>
              <a:rPr lang="en-US" dirty="0" smtClean="0"/>
              <a:t>Seek, from </a:t>
            </a:r>
            <a:r>
              <a:rPr lang="en-US" dirty="0" err="1" smtClean="0"/>
              <a:t>SysC</a:t>
            </a:r>
            <a:r>
              <a:rPr lang="en-US" dirty="0" smtClean="0"/>
              <a:t> </a:t>
            </a:r>
            <a:r>
              <a:rPr lang="en-US" dirty="0" err="1" smtClean="0"/>
              <a:t>AdCom</a:t>
            </a:r>
            <a:r>
              <a:rPr lang="en-US" dirty="0" smtClean="0"/>
              <a:t> members and others, possibilities to consider for additional awards.</a:t>
            </a:r>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5</a:t>
            </a:fld>
            <a:endParaRPr lang="en-US"/>
          </a:p>
        </p:txBody>
      </p:sp>
    </p:spTree>
    <p:extLst>
      <p:ext uri="{BB962C8B-B14F-4D97-AF65-F5344CB8AC3E}">
        <p14:creationId xmlns:p14="http://schemas.microsoft.com/office/powerpoint/2010/main" val="22804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smtClean="0"/>
              <a:t>Motion</a:t>
            </a:r>
            <a:endParaRPr lang="en-US"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fontScale="92500" lnSpcReduction="10000"/>
          </a:bodyPr>
          <a:lstStyle/>
          <a:p>
            <a:r>
              <a:rPr lang="en-US" dirty="0" smtClean="0"/>
              <a:t>To establish as a standing committee the Awards and Recognition Committee.</a:t>
            </a:r>
          </a:p>
          <a:p>
            <a:r>
              <a:rPr lang="en-US" dirty="0" smtClean="0"/>
              <a:t>Pros:</a:t>
            </a:r>
          </a:p>
          <a:p>
            <a:pPr lvl="1"/>
            <a:r>
              <a:rPr lang="en-US" dirty="0" smtClean="0"/>
              <a:t>Provides structure and order to the System Council’s intent to recognize, in a suitable manner, various achievements of the members of the systems community.</a:t>
            </a:r>
          </a:p>
          <a:p>
            <a:r>
              <a:rPr lang="en-US" dirty="0" smtClean="0"/>
              <a:t>Cons:</a:t>
            </a:r>
          </a:p>
          <a:p>
            <a:pPr lvl="1"/>
            <a:r>
              <a:rPr lang="en-US" dirty="0" smtClean="0"/>
              <a:t>None.</a:t>
            </a:r>
          </a:p>
          <a:p>
            <a:endParaRPr lang="en-US" dirty="0"/>
          </a:p>
          <a:p>
            <a:r>
              <a:rPr lang="en-US" dirty="0" smtClean="0"/>
              <a:t>Financial </a:t>
            </a:r>
            <a:r>
              <a:rPr lang="en-US" dirty="0"/>
              <a:t>Implications</a:t>
            </a:r>
            <a:r>
              <a:rPr lang="en-US" dirty="0" smtClean="0"/>
              <a:t>:  </a:t>
            </a:r>
            <a:r>
              <a:rPr lang="en-US" sz="2000" dirty="0" smtClean="0"/>
              <a:t>Up to </a:t>
            </a:r>
            <a:r>
              <a:rPr lang="en-US" sz="2000" dirty="0" smtClean="0"/>
              <a:t>US$5 000 annually.</a:t>
            </a:r>
          </a:p>
          <a:p>
            <a:pPr lvl="1"/>
            <a:r>
              <a:rPr lang="en-US" sz="1900" dirty="0" smtClean="0"/>
              <a:t>The expectation is that the Chair of the Awards and Recognition Committee will attend two </a:t>
            </a:r>
            <a:r>
              <a:rPr lang="en-US" sz="1900" dirty="0" err="1" smtClean="0"/>
              <a:t>AdCom</a:t>
            </a:r>
            <a:r>
              <a:rPr lang="en-US" sz="1900" dirty="0" smtClean="0"/>
              <a:t> meetings annually to report and to otherwise participate.  The stated amount is to cover travel and lodging expenses, if needed.  The exact financial burden depends on (1) whether the Chair is otherwise a member of the </a:t>
            </a:r>
            <a:r>
              <a:rPr lang="en-US" sz="1900" dirty="0" err="1" smtClean="0"/>
              <a:t>AdCom</a:t>
            </a:r>
            <a:r>
              <a:rPr lang="en-US" sz="1900" dirty="0" smtClean="0"/>
              <a:t>, and (2) if not, the expenses of the Chair’s travel and lodging associated with a given meeting.</a:t>
            </a:r>
            <a:endParaRPr lang="en-US" sz="1900"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6</a:t>
            </a:fld>
            <a:endParaRPr lang="en-US"/>
          </a:p>
        </p:txBody>
      </p:sp>
    </p:spTree>
    <p:extLst>
      <p:ext uri="{BB962C8B-B14F-4D97-AF65-F5344CB8AC3E}">
        <p14:creationId xmlns:p14="http://schemas.microsoft.com/office/powerpoint/2010/main" val="3173688145"/>
      </p:ext>
    </p:extLst>
  </p:cSld>
  <p:clrMapOvr>
    <a:masterClrMapping/>
  </p:clrMapOvr>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 Sensors Council Template</Template>
  <TotalTime>5589</TotalTime>
  <Words>541</Words>
  <Application>Microsoft Office PowerPoint</Application>
  <PresentationFormat>On-screen Show (4:3)</PresentationFormat>
  <Paragraphs>50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Courier New</vt:lpstr>
      <vt:lpstr>LucidaGrande</vt:lpstr>
      <vt:lpstr>Wingdings</vt:lpstr>
      <vt:lpstr>IEEE SC Template</vt:lpstr>
      <vt:lpstr>IEEE Systems Council Awards</vt:lpstr>
      <vt:lpstr>Background</vt:lpstr>
      <vt:lpstr>Current Status and Achievements</vt:lpstr>
      <vt:lpstr>Tasks</vt:lpstr>
      <vt:lpstr>Action Items</vt:lpstr>
      <vt:lpstr>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Stephen Dyer</cp:lastModifiedBy>
  <cp:revision>24</cp:revision>
  <cp:lastPrinted>2020-04-13T15:26:17Z</cp:lastPrinted>
  <dcterms:created xsi:type="dcterms:W3CDTF">2020-02-18T14:58:53Z</dcterms:created>
  <dcterms:modified xsi:type="dcterms:W3CDTF">2020-04-13T21:07:56Z</dcterms:modified>
</cp:coreProperties>
</file>