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 id="2147483678" r:id="rId2"/>
  </p:sldMasterIdLst>
  <p:notesMasterIdLst>
    <p:notesMasterId r:id="rId15"/>
  </p:notesMasterIdLst>
  <p:sldIdLst>
    <p:sldId id="261" r:id="rId3"/>
    <p:sldId id="313" r:id="rId4"/>
    <p:sldId id="318" r:id="rId5"/>
    <p:sldId id="317" r:id="rId6"/>
    <p:sldId id="319" r:id="rId7"/>
    <p:sldId id="320" r:id="rId8"/>
    <p:sldId id="321" r:id="rId9"/>
    <p:sldId id="307" r:id="rId10"/>
    <p:sldId id="322" r:id="rId11"/>
    <p:sldId id="323" r:id="rId12"/>
    <p:sldId id="268" r:id="rId13"/>
    <p:sldId id="289" r:id="rId14"/>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33"/>
    <a:srgbClr val="A50021"/>
    <a:srgbClr val="CC3300"/>
    <a:srgbClr val="000099"/>
    <a:srgbClr val="3333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59" autoAdjust="0"/>
    <p:restoredTop sz="94670" autoAdjust="0"/>
  </p:normalViewPr>
  <p:slideViewPr>
    <p:cSldViewPr>
      <p:cViewPr varScale="1">
        <p:scale>
          <a:sx n="104" d="100"/>
          <a:sy n="104" d="100"/>
        </p:scale>
        <p:origin x="240" y="102"/>
      </p:cViewPr>
      <p:guideLst>
        <p:guide orient="horz" pos="2160"/>
        <p:guide pos="3840"/>
      </p:guideLst>
    </p:cSldViewPr>
  </p:slideViewPr>
  <p:outlineViewPr>
    <p:cViewPr>
      <p:scale>
        <a:sx n="33" d="100"/>
        <a:sy n="33" d="100"/>
      </p:scale>
      <p:origin x="0" y="196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01B241-D874-4EA9-A18A-CFE621CC0A38}"/>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eaLnBrk="0" hangingPunct="0">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55DB1491-49F5-4C9C-A5B9-4EE2E41CF8E4}"/>
              </a:ext>
            </a:extLst>
          </p:cNvPr>
          <p:cNvSpPr>
            <a:spLocks noGrp="1"/>
          </p:cNvSpPr>
          <p:nvPr>
            <p:ph type="dt" idx="1"/>
          </p:nvPr>
        </p:nvSpPr>
        <p:spPr>
          <a:xfrm>
            <a:off x="3884613" y="0"/>
            <a:ext cx="2971800" cy="465138"/>
          </a:xfrm>
          <a:prstGeom prst="rect">
            <a:avLst/>
          </a:prstGeom>
        </p:spPr>
        <p:txBody>
          <a:bodyPr vert="horz" lIns="91440" tIns="45720" rIns="91440" bIns="45720" rtlCol="0"/>
          <a:lstStyle>
            <a:lvl1pPr algn="r" eaLnBrk="0" hangingPunct="0">
              <a:defRPr sz="1200">
                <a:latin typeface="Arial" charset="0"/>
              </a:defRPr>
            </a:lvl1pPr>
          </a:lstStyle>
          <a:p>
            <a:pPr>
              <a:defRPr/>
            </a:pPr>
            <a:fld id="{0C385C9B-CA19-4050-8146-7CE582871843}" type="datetimeFigureOut">
              <a:rPr lang="en-US"/>
              <a:pPr>
                <a:defRPr/>
              </a:pPr>
              <a:t>4/19/2023</a:t>
            </a:fld>
            <a:endParaRPr lang="en-US"/>
          </a:p>
        </p:txBody>
      </p:sp>
      <p:sp>
        <p:nvSpPr>
          <p:cNvPr id="4" name="Slide Image Placeholder 3">
            <a:extLst>
              <a:ext uri="{FF2B5EF4-FFF2-40B4-BE49-F238E27FC236}">
                <a16:creationId xmlns:a16="http://schemas.microsoft.com/office/drawing/2014/main" id="{D27AECA9-A7D7-4075-9E24-D7C446C7CC43}"/>
              </a:ext>
            </a:extLst>
          </p:cNvPr>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6ED65DD-E875-4A3C-8D34-905BBF798D98}"/>
              </a:ext>
            </a:extLst>
          </p:cNvPr>
          <p:cNvSpPr>
            <a:spLocks noGrp="1"/>
          </p:cNvSpPr>
          <p:nvPr>
            <p:ph type="body" sz="quarter" idx="3"/>
          </p:nvPr>
        </p:nvSpPr>
        <p:spPr>
          <a:xfrm>
            <a:off x="685800" y="4424363"/>
            <a:ext cx="5486400" cy="41910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0A6A3DA-2522-4DD8-B786-D4E9D6877AD1}"/>
              </a:ext>
            </a:extLst>
          </p:cNvPr>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eaLnBrk="0" hangingPunct="0">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A5E475CF-4F61-4497-B2E5-377E66B4B20D}"/>
              </a:ext>
            </a:extLst>
          </p:cNvPr>
          <p:cNvSpPr>
            <a:spLocks noGrp="1"/>
          </p:cNvSpPr>
          <p:nvPr>
            <p:ph type="sldNum" sz="quarter" idx="5"/>
          </p:nvPr>
        </p:nvSpPr>
        <p:spPr>
          <a:xfrm>
            <a:off x="3884613" y="8847138"/>
            <a:ext cx="2971800" cy="46513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493A2D7-783C-4E50-891E-FFD5B53456F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AD4D49F8-03FD-4E06-9DC4-1904F61688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291921C9-841A-44E4-8A05-0F5154D31F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18DE441D-2112-4CF0-9A36-072BEB03D7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882016-965F-40B2-A3A6-4CF5E4F54D3A}"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Vertical Title and Text">
    <p:spTree>
      <p:nvGrpSpPr>
        <p:cNvPr id="1" name=""/>
        <p:cNvGrpSpPr/>
        <p:nvPr/>
      </p:nvGrpSpPr>
      <p:grpSpPr>
        <a:xfrm>
          <a:off x="0" y="0"/>
          <a:ext cx="0" cy="0"/>
          <a:chOff x="0" y="0"/>
          <a:chExt cx="0" cy="0"/>
        </a:xfrm>
      </p:grpSpPr>
      <p:pic>
        <p:nvPicPr>
          <p:cNvPr id="3" name="Picture 2" descr="A close up of a necklace&#10;&#10;Description automatically generated">
            <a:extLst>
              <a:ext uri="{FF2B5EF4-FFF2-40B4-BE49-F238E27FC236}">
                <a16:creationId xmlns:a16="http://schemas.microsoft.com/office/drawing/2014/main" id="{D527BE5E-9AE9-4705-804D-F5F5DB765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154631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9C3614-C6F7-418D-93A1-479FC2D3F163}"/>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4/19/2023</a:t>
            </a:fld>
            <a:endParaRPr lang="en-US"/>
          </a:p>
        </p:txBody>
      </p:sp>
      <p:sp>
        <p:nvSpPr>
          <p:cNvPr id="3" name="Footer Placeholder 2">
            <a:extLst>
              <a:ext uri="{FF2B5EF4-FFF2-40B4-BE49-F238E27FC236}">
                <a16:creationId xmlns:a16="http://schemas.microsoft.com/office/drawing/2014/main" id="{10933FD9-3AB7-40DC-9347-AB7628391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84B5FB-C298-4E3E-9403-46CA2016A00C}"/>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693622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F9F1-ADEA-43FA-843B-403AB26F0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9FB9A-D2A1-4AE9-A254-6C639E38B75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98BAC1-A068-4411-BE9A-417483ADF6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6E8495-3FBC-4322-A034-048B13E88BC4}"/>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4/19/2023</a:t>
            </a:fld>
            <a:endParaRPr lang="en-US"/>
          </a:p>
        </p:txBody>
      </p:sp>
      <p:sp>
        <p:nvSpPr>
          <p:cNvPr id="6" name="Footer Placeholder 5">
            <a:extLst>
              <a:ext uri="{FF2B5EF4-FFF2-40B4-BE49-F238E27FC236}">
                <a16:creationId xmlns:a16="http://schemas.microsoft.com/office/drawing/2014/main" id="{67DD6CDE-1993-4DA6-97C4-CD04F189E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202E51F-634B-49C0-9CA1-7BB3452E930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4055643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D466-98E4-4591-B691-9487944F3D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41B2C2-B28A-4289-80C5-D36AF6DC78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3838F87-FA44-4454-88AC-AACF0718C4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322B62-6E67-46C9-8E60-C1731F3CD34F}"/>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4/19/2023</a:t>
            </a:fld>
            <a:endParaRPr lang="en-US"/>
          </a:p>
        </p:txBody>
      </p:sp>
      <p:sp>
        <p:nvSpPr>
          <p:cNvPr id="6" name="Footer Placeholder 5">
            <a:extLst>
              <a:ext uri="{FF2B5EF4-FFF2-40B4-BE49-F238E27FC236}">
                <a16:creationId xmlns:a16="http://schemas.microsoft.com/office/drawing/2014/main" id="{68B0F60E-6F02-454A-A1D3-4F4AE6D293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282F6B-41CA-4065-B364-8D5143CEF18A}"/>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082795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0312-30E2-4915-A6CD-B137F15231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FADC2D-1BFE-476F-96A8-5477B18E8E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D438B-C15B-41D3-8458-2B874E10B2DA}"/>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4/19/2023</a:t>
            </a:fld>
            <a:endParaRPr lang="en-US"/>
          </a:p>
        </p:txBody>
      </p:sp>
      <p:sp>
        <p:nvSpPr>
          <p:cNvPr id="5" name="Footer Placeholder 4">
            <a:extLst>
              <a:ext uri="{FF2B5EF4-FFF2-40B4-BE49-F238E27FC236}">
                <a16:creationId xmlns:a16="http://schemas.microsoft.com/office/drawing/2014/main" id="{8D7B612A-A41D-4DAD-AC72-1B85593B3A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D6DAC4-BCFC-4965-B9F1-7ECC81AEF3D2}"/>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413569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D76CE-0001-449E-B549-1413AA2CAFA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7AA05D-3E96-4A54-A699-9DAEF341D37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95EE3-4E38-4936-865C-73445294F218}"/>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4/19/2023</a:t>
            </a:fld>
            <a:endParaRPr lang="en-US"/>
          </a:p>
        </p:txBody>
      </p:sp>
      <p:sp>
        <p:nvSpPr>
          <p:cNvPr id="5" name="Footer Placeholder 4">
            <a:extLst>
              <a:ext uri="{FF2B5EF4-FFF2-40B4-BE49-F238E27FC236}">
                <a16:creationId xmlns:a16="http://schemas.microsoft.com/office/drawing/2014/main" id="{B74ECA7E-C502-4A62-A138-8970A77487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B6D11-9EA4-4A25-B711-D84864227C29}"/>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1502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Vertical Title and Text">
    <p:spTree>
      <p:nvGrpSpPr>
        <p:cNvPr id="1" name=""/>
        <p:cNvGrpSpPr/>
        <p:nvPr/>
      </p:nvGrpSpPr>
      <p:grpSpPr>
        <a:xfrm>
          <a:off x="0" y="0"/>
          <a:ext cx="0" cy="0"/>
          <a:chOff x="0" y="0"/>
          <a:chExt cx="0" cy="0"/>
        </a:xfrm>
      </p:grpSpPr>
      <p:pic>
        <p:nvPicPr>
          <p:cNvPr id="8" name="Picture 7" descr="A picture containing monitor&#10;&#10;Description automatically generated">
            <a:extLst>
              <a:ext uri="{FF2B5EF4-FFF2-40B4-BE49-F238E27FC236}">
                <a16:creationId xmlns:a16="http://schemas.microsoft.com/office/drawing/2014/main" id="{F7C15606-C310-40E6-B245-C56476D46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70841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DB23E7-1B83-4E93-869F-93536C0F391D}"/>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01949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5ED1F-8F77-4277-A292-EBBFD8DE87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40DC37-2EA3-450B-B674-9D8DC45BE8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68860F-1E27-4AE3-9F77-FD89B48878F6}"/>
              </a:ext>
            </a:extLst>
          </p:cNvPr>
          <p:cNvSpPr>
            <a:spLocks noGrp="1"/>
          </p:cNvSpPr>
          <p:nvPr>
            <p:ph type="dt" sz="half" idx="10"/>
          </p:nvPr>
        </p:nvSpPr>
        <p:spPr/>
        <p:txBody>
          <a:bodyPr/>
          <a:lstStyle/>
          <a:p>
            <a:fld id="{65142464-125E-47DB-83A6-3402C9A8D233}" type="datetimeFigureOut">
              <a:rPr lang="en-US" smtClean="0"/>
              <a:t>4/19/2023</a:t>
            </a:fld>
            <a:endParaRPr lang="en-US"/>
          </a:p>
        </p:txBody>
      </p:sp>
      <p:sp>
        <p:nvSpPr>
          <p:cNvPr id="5" name="Footer Placeholder 4">
            <a:extLst>
              <a:ext uri="{FF2B5EF4-FFF2-40B4-BE49-F238E27FC236}">
                <a16:creationId xmlns:a16="http://schemas.microsoft.com/office/drawing/2014/main" id="{44BC9D55-78AA-4B30-886E-567DC79CD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CDEE4-F314-47B9-A2B4-7199D762A2DE}"/>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4076622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10ECF-15EA-4490-BD6A-4D7113595C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6BB6E4-A710-4A35-809D-D9E2EDD0CC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6F6F0-7A0F-4B78-824F-1D5F86498BDB}"/>
              </a:ext>
            </a:extLst>
          </p:cNvPr>
          <p:cNvSpPr>
            <a:spLocks noGrp="1"/>
          </p:cNvSpPr>
          <p:nvPr>
            <p:ph type="dt" sz="half" idx="10"/>
          </p:nvPr>
        </p:nvSpPr>
        <p:spPr/>
        <p:txBody>
          <a:bodyPr/>
          <a:lstStyle/>
          <a:p>
            <a:fld id="{65142464-125E-47DB-83A6-3402C9A8D233}" type="datetimeFigureOut">
              <a:rPr lang="en-US" smtClean="0"/>
              <a:t>4/19/2023</a:t>
            </a:fld>
            <a:endParaRPr lang="en-US"/>
          </a:p>
        </p:txBody>
      </p:sp>
      <p:sp>
        <p:nvSpPr>
          <p:cNvPr id="5" name="Footer Placeholder 4">
            <a:extLst>
              <a:ext uri="{FF2B5EF4-FFF2-40B4-BE49-F238E27FC236}">
                <a16:creationId xmlns:a16="http://schemas.microsoft.com/office/drawing/2014/main" id="{F3D3F70F-AFBB-4DC3-ABCF-7710189BE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5D21DA-A5AE-428D-8628-C150343F83EE}"/>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1691935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1F2C-8A64-4B4C-8815-05B11847AC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12732C-782C-4529-9B15-623DBCABE1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630819-1BEC-4D15-80C5-589B298EB773}"/>
              </a:ext>
            </a:extLst>
          </p:cNvPr>
          <p:cNvSpPr>
            <a:spLocks noGrp="1"/>
          </p:cNvSpPr>
          <p:nvPr>
            <p:ph type="dt" sz="half" idx="10"/>
          </p:nvPr>
        </p:nvSpPr>
        <p:spPr/>
        <p:txBody>
          <a:bodyPr/>
          <a:lstStyle/>
          <a:p>
            <a:fld id="{65142464-125E-47DB-83A6-3402C9A8D233}" type="datetimeFigureOut">
              <a:rPr lang="en-US" smtClean="0"/>
              <a:t>4/19/2023</a:t>
            </a:fld>
            <a:endParaRPr lang="en-US"/>
          </a:p>
        </p:txBody>
      </p:sp>
      <p:sp>
        <p:nvSpPr>
          <p:cNvPr id="5" name="Footer Placeholder 4">
            <a:extLst>
              <a:ext uri="{FF2B5EF4-FFF2-40B4-BE49-F238E27FC236}">
                <a16:creationId xmlns:a16="http://schemas.microsoft.com/office/drawing/2014/main" id="{145989CA-C064-4BBB-A640-328B0CF16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41F80-1520-44F1-BED5-E3F9A92D09BD}"/>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134154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FC8D-FAC4-4880-9373-C4D5AD998EE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D2219A-6810-4BBB-BB70-7005CC1E57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F05C51-B209-4AF4-A68D-B977A22300D3}"/>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4/19/2023</a:t>
            </a:fld>
            <a:endParaRPr lang="en-US"/>
          </a:p>
        </p:txBody>
      </p:sp>
      <p:sp>
        <p:nvSpPr>
          <p:cNvPr id="5" name="Footer Placeholder 4">
            <a:extLst>
              <a:ext uri="{FF2B5EF4-FFF2-40B4-BE49-F238E27FC236}">
                <a16:creationId xmlns:a16="http://schemas.microsoft.com/office/drawing/2014/main" id="{8AC03980-8E73-44A4-A6C0-9FC92EA605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A60794-8A42-43BE-A706-169A361947C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49514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9559-C7E3-408D-9075-5BCA96CFB2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39F9F3-16D8-4225-84F3-672F58C09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E778FE-2A9F-4036-912C-AF76291CB6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F57AAF-1E2B-4EC4-87CE-A71F0BD19598}"/>
              </a:ext>
            </a:extLst>
          </p:cNvPr>
          <p:cNvSpPr>
            <a:spLocks noGrp="1"/>
          </p:cNvSpPr>
          <p:nvPr>
            <p:ph type="dt" sz="half" idx="10"/>
          </p:nvPr>
        </p:nvSpPr>
        <p:spPr/>
        <p:txBody>
          <a:bodyPr/>
          <a:lstStyle/>
          <a:p>
            <a:fld id="{65142464-125E-47DB-83A6-3402C9A8D233}" type="datetimeFigureOut">
              <a:rPr lang="en-US" smtClean="0"/>
              <a:t>4/19/2023</a:t>
            </a:fld>
            <a:endParaRPr lang="en-US"/>
          </a:p>
        </p:txBody>
      </p:sp>
      <p:sp>
        <p:nvSpPr>
          <p:cNvPr id="6" name="Footer Placeholder 5">
            <a:extLst>
              <a:ext uri="{FF2B5EF4-FFF2-40B4-BE49-F238E27FC236}">
                <a16:creationId xmlns:a16="http://schemas.microsoft.com/office/drawing/2014/main" id="{394B5382-3F8F-44B0-B590-B11DAF0DF1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BEFDCF-1132-40AC-8C59-891791A022A2}"/>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284607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E548A-AC3C-444E-A236-349AC4180B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A9B3C2-BBBC-4A10-8E5B-078E8126E8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181345-C676-462E-A882-CE5D48C412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DBACE8-2020-48BA-8CD2-6D8EFACB6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7A9CDF-E75C-4AC4-B6D1-9E18E19CFF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4F2093-5A78-4682-A3DA-71937E263598}"/>
              </a:ext>
            </a:extLst>
          </p:cNvPr>
          <p:cNvSpPr>
            <a:spLocks noGrp="1"/>
          </p:cNvSpPr>
          <p:nvPr>
            <p:ph type="dt" sz="half" idx="10"/>
          </p:nvPr>
        </p:nvSpPr>
        <p:spPr/>
        <p:txBody>
          <a:bodyPr/>
          <a:lstStyle/>
          <a:p>
            <a:fld id="{65142464-125E-47DB-83A6-3402C9A8D233}" type="datetimeFigureOut">
              <a:rPr lang="en-US" smtClean="0"/>
              <a:t>4/19/2023</a:t>
            </a:fld>
            <a:endParaRPr lang="en-US"/>
          </a:p>
        </p:txBody>
      </p:sp>
      <p:sp>
        <p:nvSpPr>
          <p:cNvPr id="8" name="Footer Placeholder 7">
            <a:extLst>
              <a:ext uri="{FF2B5EF4-FFF2-40B4-BE49-F238E27FC236}">
                <a16:creationId xmlns:a16="http://schemas.microsoft.com/office/drawing/2014/main" id="{FDED7EA4-E44B-426D-99B4-10E870ED1D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DD3A70-7B02-48C5-B110-B6F9EC95CD64}"/>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2963387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6E8A-003E-44A9-8013-8EF7A62819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B5040C-BA70-457A-AA37-547B741B56CC}"/>
              </a:ext>
            </a:extLst>
          </p:cNvPr>
          <p:cNvSpPr>
            <a:spLocks noGrp="1"/>
          </p:cNvSpPr>
          <p:nvPr>
            <p:ph type="dt" sz="half" idx="10"/>
          </p:nvPr>
        </p:nvSpPr>
        <p:spPr/>
        <p:txBody>
          <a:bodyPr/>
          <a:lstStyle/>
          <a:p>
            <a:fld id="{65142464-125E-47DB-83A6-3402C9A8D233}" type="datetimeFigureOut">
              <a:rPr lang="en-US" smtClean="0"/>
              <a:t>4/19/2023</a:t>
            </a:fld>
            <a:endParaRPr lang="en-US"/>
          </a:p>
        </p:txBody>
      </p:sp>
      <p:sp>
        <p:nvSpPr>
          <p:cNvPr id="4" name="Footer Placeholder 3">
            <a:extLst>
              <a:ext uri="{FF2B5EF4-FFF2-40B4-BE49-F238E27FC236}">
                <a16:creationId xmlns:a16="http://schemas.microsoft.com/office/drawing/2014/main" id="{911153D8-E320-401B-BA0B-DE632A5CB0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803A51-4830-47A6-A8FA-BCF899042E7C}"/>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3600537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0B6745-CA3A-4D20-8771-EBE3E5470C53}"/>
              </a:ext>
            </a:extLst>
          </p:cNvPr>
          <p:cNvSpPr>
            <a:spLocks noGrp="1"/>
          </p:cNvSpPr>
          <p:nvPr>
            <p:ph type="dt" sz="half" idx="10"/>
          </p:nvPr>
        </p:nvSpPr>
        <p:spPr/>
        <p:txBody>
          <a:bodyPr/>
          <a:lstStyle/>
          <a:p>
            <a:fld id="{65142464-125E-47DB-83A6-3402C9A8D233}" type="datetimeFigureOut">
              <a:rPr lang="en-US" smtClean="0"/>
              <a:t>4/19/2023</a:t>
            </a:fld>
            <a:endParaRPr lang="en-US"/>
          </a:p>
        </p:txBody>
      </p:sp>
      <p:sp>
        <p:nvSpPr>
          <p:cNvPr id="3" name="Footer Placeholder 2">
            <a:extLst>
              <a:ext uri="{FF2B5EF4-FFF2-40B4-BE49-F238E27FC236}">
                <a16:creationId xmlns:a16="http://schemas.microsoft.com/office/drawing/2014/main" id="{3143F22C-41E8-40A5-8F90-6DAC5C18CC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39D94B-B935-4542-AF7F-C0F26C96ABC5}"/>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686313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0E743-5C5A-4D03-825D-347C943DF0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B0F89F-541A-4238-9F00-A28704D545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EB9523-A99D-4B9F-8CD4-B4ED807B5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A082E-5FD0-4E77-AC02-F256D3690E80}"/>
              </a:ext>
            </a:extLst>
          </p:cNvPr>
          <p:cNvSpPr>
            <a:spLocks noGrp="1"/>
          </p:cNvSpPr>
          <p:nvPr>
            <p:ph type="dt" sz="half" idx="10"/>
          </p:nvPr>
        </p:nvSpPr>
        <p:spPr/>
        <p:txBody>
          <a:bodyPr/>
          <a:lstStyle/>
          <a:p>
            <a:fld id="{65142464-125E-47DB-83A6-3402C9A8D233}" type="datetimeFigureOut">
              <a:rPr lang="en-US" smtClean="0"/>
              <a:t>4/19/2023</a:t>
            </a:fld>
            <a:endParaRPr lang="en-US"/>
          </a:p>
        </p:txBody>
      </p:sp>
      <p:sp>
        <p:nvSpPr>
          <p:cNvPr id="6" name="Footer Placeholder 5">
            <a:extLst>
              <a:ext uri="{FF2B5EF4-FFF2-40B4-BE49-F238E27FC236}">
                <a16:creationId xmlns:a16="http://schemas.microsoft.com/office/drawing/2014/main" id="{D7FAEF9B-C33C-4DEF-8E2B-F4A1C1C030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4DD929-8C4E-48C6-87AB-5E28E7C2DF07}"/>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2562634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2FCD4-7C81-450D-9686-23CC2508B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ACD867-25FC-4172-8DAD-9D58177DB3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AF59B3-12CA-4EF8-8E05-F9819D468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94A34C-5FAA-40B2-9334-78183FF9CAD4}"/>
              </a:ext>
            </a:extLst>
          </p:cNvPr>
          <p:cNvSpPr>
            <a:spLocks noGrp="1"/>
          </p:cNvSpPr>
          <p:nvPr>
            <p:ph type="dt" sz="half" idx="10"/>
          </p:nvPr>
        </p:nvSpPr>
        <p:spPr/>
        <p:txBody>
          <a:bodyPr/>
          <a:lstStyle/>
          <a:p>
            <a:fld id="{65142464-125E-47DB-83A6-3402C9A8D233}" type="datetimeFigureOut">
              <a:rPr lang="en-US" smtClean="0"/>
              <a:t>4/19/2023</a:t>
            </a:fld>
            <a:endParaRPr lang="en-US"/>
          </a:p>
        </p:txBody>
      </p:sp>
      <p:sp>
        <p:nvSpPr>
          <p:cNvPr id="6" name="Footer Placeholder 5">
            <a:extLst>
              <a:ext uri="{FF2B5EF4-FFF2-40B4-BE49-F238E27FC236}">
                <a16:creationId xmlns:a16="http://schemas.microsoft.com/office/drawing/2014/main" id="{7C74349B-1E7C-4CC6-BED3-BCF2C29FB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2EE9BB-B5DE-4D04-9832-17A5DB212ED9}"/>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2256998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698A-4D10-49CA-B8C3-6DFDF6E186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E04DC9-793D-49D3-B754-4897D9E8F8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5A632-EF0C-4D5B-8216-9735B9E49D1E}"/>
              </a:ext>
            </a:extLst>
          </p:cNvPr>
          <p:cNvSpPr>
            <a:spLocks noGrp="1"/>
          </p:cNvSpPr>
          <p:nvPr>
            <p:ph type="dt" sz="half" idx="10"/>
          </p:nvPr>
        </p:nvSpPr>
        <p:spPr/>
        <p:txBody>
          <a:bodyPr/>
          <a:lstStyle/>
          <a:p>
            <a:fld id="{65142464-125E-47DB-83A6-3402C9A8D233}" type="datetimeFigureOut">
              <a:rPr lang="en-US" smtClean="0"/>
              <a:t>4/19/2023</a:t>
            </a:fld>
            <a:endParaRPr lang="en-US"/>
          </a:p>
        </p:txBody>
      </p:sp>
      <p:sp>
        <p:nvSpPr>
          <p:cNvPr id="5" name="Footer Placeholder 4">
            <a:extLst>
              <a:ext uri="{FF2B5EF4-FFF2-40B4-BE49-F238E27FC236}">
                <a16:creationId xmlns:a16="http://schemas.microsoft.com/office/drawing/2014/main" id="{187EBD5F-A626-4BFA-BBBF-147741581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5EF60-B665-450C-8D33-388C35DC61B6}"/>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1353927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F75D9-1E46-41C0-A4EC-095684FA13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390226-05CB-47D3-A228-114860BEF7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1B1500-25CD-47AA-BE6E-4B7899D56470}"/>
              </a:ext>
            </a:extLst>
          </p:cNvPr>
          <p:cNvSpPr>
            <a:spLocks noGrp="1"/>
          </p:cNvSpPr>
          <p:nvPr>
            <p:ph type="dt" sz="half" idx="10"/>
          </p:nvPr>
        </p:nvSpPr>
        <p:spPr/>
        <p:txBody>
          <a:bodyPr/>
          <a:lstStyle/>
          <a:p>
            <a:fld id="{65142464-125E-47DB-83A6-3402C9A8D233}" type="datetimeFigureOut">
              <a:rPr lang="en-US" smtClean="0"/>
              <a:t>4/19/2023</a:t>
            </a:fld>
            <a:endParaRPr lang="en-US"/>
          </a:p>
        </p:txBody>
      </p:sp>
      <p:sp>
        <p:nvSpPr>
          <p:cNvPr id="5" name="Footer Placeholder 4">
            <a:extLst>
              <a:ext uri="{FF2B5EF4-FFF2-40B4-BE49-F238E27FC236}">
                <a16:creationId xmlns:a16="http://schemas.microsoft.com/office/drawing/2014/main" id="{3F891B04-E0D5-40AF-971D-0188A4442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AE58B-CFCC-447A-9847-448FA0D5E803}"/>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3560712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FF6EE-353D-46F7-883F-6D3E940AAC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E22DDF-A208-4782-A02D-DF2CC466B243}"/>
              </a:ext>
            </a:extLst>
          </p:cNvPr>
          <p:cNvSpPr>
            <a:spLocks noGrp="1"/>
          </p:cNvSpPr>
          <p:nvPr>
            <p:ph type="dt" sz="half" idx="10"/>
          </p:nvPr>
        </p:nvSpPr>
        <p:spPr/>
        <p:txBody>
          <a:bodyPr/>
          <a:lstStyle/>
          <a:p>
            <a:fld id="{65142464-125E-47DB-83A6-3402C9A8D233}" type="datetimeFigureOut">
              <a:rPr lang="en-US" smtClean="0"/>
              <a:t>4/19/2023</a:t>
            </a:fld>
            <a:endParaRPr lang="en-US"/>
          </a:p>
        </p:txBody>
      </p:sp>
      <p:sp>
        <p:nvSpPr>
          <p:cNvPr id="4" name="Footer Placeholder 3">
            <a:extLst>
              <a:ext uri="{FF2B5EF4-FFF2-40B4-BE49-F238E27FC236}">
                <a16:creationId xmlns:a16="http://schemas.microsoft.com/office/drawing/2014/main" id="{A66B79E7-D5AB-4CDF-A225-FA81E7585C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8D1019-00C7-4D20-89D8-084D588DE9F1}"/>
              </a:ext>
            </a:extLst>
          </p:cNvPr>
          <p:cNvSpPr>
            <a:spLocks noGrp="1"/>
          </p:cNvSpPr>
          <p:nvPr>
            <p:ph type="sldNum" sz="quarter" idx="12"/>
          </p:nvPr>
        </p:nvSpPr>
        <p:spPr/>
        <p:txBody>
          <a:bodyPr/>
          <a:lstStyle/>
          <a:p>
            <a:fld id="{5391E9C3-83E5-4AFA-921F-C12B1BBE88FA}" type="slidenum">
              <a:rPr lang="en-US" smtClean="0"/>
              <a:t>‹#›</a:t>
            </a:fld>
            <a:endParaRPr lang="en-US"/>
          </a:p>
        </p:txBody>
      </p:sp>
    </p:spTree>
    <p:extLst>
      <p:ext uri="{BB962C8B-B14F-4D97-AF65-F5344CB8AC3E}">
        <p14:creationId xmlns:p14="http://schemas.microsoft.com/office/powerpoint/2010/main" val="172912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BF33-0809-4FC2-8ADA-2D2F34A0D8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D3BB-E229-4CFF-8881-519668E28F9F}"/>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4/19/2023</a:t>
            </a:fld>
            <a:endParaRPr lang="en-US"/>
          </a:p>
        </p:txBody>
      </p:sp>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26546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3A2F-B27D-4CE5-88ED-B23A8AF469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B41687-F5D4-4762-9801-4DBD4A4647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F3931A-5804-4D91-8B12-F62020876F53}"/>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4/19/2023</a:t>
            </a:fld>
            <a:endParaRPr lang="en-US"/>
          </a:p>
        </p:txBody>
      </p:sp>
      <p:sp>
        <p:nvSpPr>
          <p:cNvPr id="5" name="Footer Placeholder 4">
            <a:extLst>
              <a:ext uri="{FF2B5EF4-FFF2-40B4-BE49-F238E27FC236}">
                <a16:creationId xmlns:a16="http://schemas.microsoft.com/office/drawing/2014/main" id="{AA78FE9C-0D24-46A8-B8BB-3C7AADD449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045FFE-81AF-4BA3-9594-A5B9D9E4F134}"/>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113023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618E-C1FF-4406-B935-6E356D520E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0B0733F-1457-4881-A03B-9AB48809BDE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6BBB4B-C73A-43E4-A0E1-4A1AD263CCD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FE5ACB-3737-465C-9046-2B615FBB246C}"/>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4/19/2023</a:t>
            </a:fld>
            <a:endParaRPr lang="en-US"/>
          </a:p>
        </p:txBody>
      </p:sp>
      <p:sp>
        <p:nvSpPr>
          <p:cNvPr id="6" name="Footer Placeholder 5">
            <a:extLst>
              <a:ext uri="{FF2B5EF4-FFF2-40B4-BE49-F238E27FC236}">
                <a16:creationId xmlns:a16="http://schemas.microsoft.com/office/drawing/2014/main" id="{0A161206-A400-4104-8090-D58A159D2B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C6D62CD-16D6-4D1C-98B8-E2D838712363}"/>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0011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1018-601A-48D0-81AB-5726FB288E6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20EA12-77DD-4DA8-87FD-944D7E0465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12C12-81E3-4EC1-AC98-E5C3BB503D9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35DD1-A8A7-4C6A-9A75-0DCF4B2464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AF422-393A-403B-96E5-F9D80C2C9FA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CBCC8A-E3F9-47FE-9412-1451A74E2C71}"/>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4/19/2023</a:t>
            </a:fld>
            <a:endParaRPr lang="en-US"/>
          </a:p>
        </p:txBody>
      </p:sp>
      <p:sp>
        <p:nvSpPr>
          <p:cNvPr id="8" name="Footer Placeholder 7">
            <a:extLst>
              <a:ext uri="{FF2B5EF4-FFF2-40B4-BE49-F238E27FC236}">
                <a16:creationId xmlns:a16="http://schemas.microsoft.com/office/drawing/2014/main" id="{DFD8B493-3800-4240-A0E8-1727624CB0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12124BC-FB28-4147-9741-E91E2C782F61}"/>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11197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2450-776F-4F03-A967-CA91BE8758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A0A3305-DBD3-419B-9ADD-486F2F381A3D}"/>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4/19/2023</a:t>
            </a:fld>
            <a:endParaRPr lang="en-US"/>
          </a:p>
        </p:txBody>
      </p:sp>
      <p:sp>
        <p:nvSpPr>
          <p:cNvPr id="4" name="Footer Placeholder 3">
            <a:extLst>
              <a:ext uri="{FF2B5EF4-FFF2-40B4-BE49-F238E27FC236}">
                <a16:creationId xmlns:a16="http://schemas.microsoft.com/office/drawing/2014/main" id="{E5B12F86-C5BF-48A3-B662-E2B45C93D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649FFFE-ED73-47A2-AD33-3BF4A1E6AEC7}"/>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2677519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E6EA-145A-4915-8055-B6AE86171E31}"/>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86766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D4457-C77A-485F-B865-A9F0F78E92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51138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close up of a necklace&#10;&#10;Description automatically generated">
            <a:extLst>
              <a:ext uri="{FF2B5EF4-FFF2-40B4-BE49-F238E27FC236}">
                <a16:creationId xmlns:a16="http://schemas.microsoft.com/office/drawing/2014/main" id="{43253E22-6A49-444C-A7B6-5406DD36CD2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9633622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76" r:id="rId8"/>
    <p:sldLayoutId id="2147483677" r:id="rId9"/>
    <p:sldLayoutId id="2147483669" r:id="rId10"/>
    <p:sldLayoutId id="2147483670" r:id="rId11"/>
    <p:sldLayoutId id="2147483671" r:id="rId12"/>
    <p:sldLayoutId id="2147483672" r:id="rId13"/>
    <p:sldLayoutId id="2147483673" r:id="rId14"/>
    <p:sldLayoutId id="2147483674"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2B27BB-AA5A-4018-A7E4-54D54F2F2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9EE1A9-E36E-4D7D-BE3E-A9A279F6D7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F2C196-E441-437D-B424-EC5F3805FB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42464-125E-47DB-83A6-3402C9A8D233}" type="datetimeFigureOut">
              <a:rPr lang="en-US" smtClean="0"/>
              <a:t>4/19/2023</a:t>
            </a:fld>
            <a:endParaRPr lang="en-US"/>
          </a:p>
        </p:txBody>
      </p:sp>
      <p:sp>
        <p:nvSpPr>
          <p:cNvPr id="5" name="Footer Placeholder 4">
            <a:extLst>
              <a:ext uri="{FF2B5EF4-FFF2-40B4-BE49-F238E27FC236}">
                <a16:creationId xmlns:a16="http://schemas.microsoft.com/office/drawing/2014/main" id="{3445E6E7-5041-43A6-BECB-E482C5A065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C4E333-1F08-4039-BBC1-DDC08F5826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1E9C3-83E5-4AFA-921F-C12B1BBE88FA}" type="slidenum">
              <a:rPr lang="en-US" smtClean="0"/>
              <a:t>‹#›</a:t>
            </a:fld>
            <a:endParaRPr lang="en-US"/>
          </a:p>
        </p:txBody>
      </p:sp>
    </p:spTree>
    <p:extLst>
      <p:ext uri="{BB962C8B-B14F-4D97-AF65-F5344CB8AC3E}">
        <p14:creationId xmlns:p14="http://schemas.microsoft.com/office/powerpoint/2010/main" val="237136856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5">
            <a:extLst>
              <a:ext uri="{FF2B5EF4-FFF2-40B4-BE49-F238E27FC236}">
                <a16:creationId xmlns:a16="http://schemas.microsoft.com/office/drawing/2014/main" id="{3127D696-A82A-4502-8DB4-8534815A4078}"/>
              </a:ext>
            </a:extLst>
          </p:cNvPr>
          <p:cNvSpPr>
            <a:spLocks noChangeShapeType="1"/>
          </p:cNvSpPr>
          <p:nvPr/>
        </p:nvSpPr>
        <p:spPr bwMode="auto">
          <a:xfrm flipV="1">
            <a:off x="2133600" y="4267200"/>
            <a:ext cx="7696200" cy="0"/>
          </a:xfrm>
          <a:prstGeom prst="line">
            <a:avLst/>
          </a:prstGeom>
          <a:noFill/>
          <a:ln w="19050">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075" name="Picture 4" descr="ieeeblu">
            <a:extLst>
              <a:ext uri="{FF2B5EF4-FFF2-40B4-BE49-F238E27FC236}">
                <a16:creationId xmlns:a16="http://schemas.microsoft.com/office/drawing/2014/main" id="{D3FE3788-805B-4A69-8C99-D02E78A210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228600"/>
            <a:ext cx="22860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a:extLst>
              <a:ext uri="{FF2B5EF4-FFF2-40B4-BE49-F238E27FC236}">
                <a16:creationId xmlns:a16="http://schemas.microsoft.com/office/drawing/2014/main" id="{C40E1B42-C225-4BBD-B6AF-09530BA5B802}"/>
              </a:ext>
            </a:extLst>
          </p:cNvPr>
          <p:cNvSpPr txBox="1">
            <a:spLocks noChangeArrowheads="1"/>
          </p:cNvSpPr>
          <p:nvPr/>
        </p:nvSpPr>
        <p:spPr bwMode="auto">
          <a:xfrm>
            <a:off x="3352800" y="2365375"/>
            <a:ext cx="533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3600">
                <a:solidFill>
                  <a:srgbClr val="C00000"/>
                </a:solidFill>
              </a:rPr>
              <a:t>Finance Report</a:t>
            </a:r>
          </a:p>
          <a:p>
            <a:pPr algn="ctr" eaLnBrk="1" hangingPunct="1"/>
            <a:r>
              <a:rPr lang="en-US" altLang="en-US" sz="2800">
                <a:solidFill>
                  <a:srgbClr val="C00000"/>
                </a:solidFill>
              </a:rPr>
              <a:t>IEEE Systems Council</a:t>
            </a:r>
          </a:p>
        </p:txBody>
      </p:sp>
      <p:sp>
        <p:nvSpPr>
          <p:cNvPr id="3077" name="TextBox 2">
            <a:extLst>
              <a:ext uri="{FF2B5EF4-FFF2-40B4-BE49-F238E27FC236}">
                <a16:creationId xmlns:a16="http://schemas.microsoft.com/office/drawing/2014/main" id="{1CD79ACD-2BF9-411E-94E7-01CBA607D36E}"/>
              </a:ext>
            </a:extLst>
          </p:cNvPr>
          <p:cNvSpPr txBox="1">
            <a:spLocks noChangeArrowheads="1"/>
          </p:cNvSpPr>
          <p:nvPr/>
        </p:nvSpPr>
        <p:spPr bwMode="auto">
          <a:xfrm>
            <a:off x="3429000" y="4568825"/>
            <a:ext cx="51054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dirty="0">
                <a:solidFill>
                  <a:srgbClr val="002060"/>
                </a:solidFill>
              </a:rPr>
              <a:t>IEEE Systems Council </a:t>
            </a:r>
            <a:r>
              <a:rPr lang="en-US" altLang="en-US" dirty="0" err="1">
                <a:solidFill>
                  <a:srgbClr val="002060"/>
                </a:solidFill>
              </a:rPr>
              <a:t>AdCom</a:t>
            </a:r>
            <a:endParaRPr lang="en-US" altLang="en-US" dirty="0">
              <a:solidFill>
                <a:srgbClr val="002060"/>
              </a:solidFill>
            </a:endParaRPr>
          </a:p>
          <a:p>
            <a:pPr algn="ctr" eaLnBrk="1" hangingPunct="1"/>
            <a:r>
              <a:rPr lang="en-US" altLang="en-US" dirty="0">
                <a:solidFill>
                  <a:srgbClr val="002060"/>
                </a:solidFill>
              </a:rPr>
              <a:t>April, 2023</a:t>
            </a:r>
          </a:p>
          <a:p>
            <a:pPr algn="ctr" eaLnBrk="1" hangingPunct="1"/>
            <a:endParaRPr lang="en-US" altLang="en-US" dirty="0">
              <a:solidFill>
                <a:srgbClr val="002060"/>
              </a:solidFill>
            </a:endParaRPr>
          </a:p>
          <a:p>
            <a:pPr algn="ctr" eaLnBrk="1" hangingPunct="1"/>
            <a:r>
              <a:rPr lang="en-US" altLang="en-US" sz="1400" dirty="0">
                <a:solidFill>
                  <a:srgbClr val="002060"/>
                </a:solidFill>
              </a:rPr>
              <a:t>Bob Rassa</a:t>
            </a:r>
          </a:p>
          <a:p>
            <a:pPr algn="ctr" eaLnBrk="1" hangingPunct="1"/>
            <a:r>
              <a:rPr lang="en-US" altLang="en-US" sz="1400" dirty="0">
                <a:solidFill>
                  <a:srgbClr val="002060"/>
                </a:solidFill>
              </a:rPr>
              <a:t>Treasurer</a:t>
            </a:r>
          </a:p>
          <a:p>
            <a:pPr algn="ctr" eaLnBrk="1" hangingPunct="1"/>
            <a:r>
              <a:rPr lang="en-US" altLang="en-US" sz="1400" i="1" dirty="0">
                <a:solidFill>
                  <a:srgbClr val="002060"/>
                </a:solidFill>
              </a:rPr>
              <a:t>Founder &amp; Past President</a:t>
            </a:r>
          </a:p>
        </p:txBody>
      </p:sp>
      <p:sp>
        <p:nvSpPr>
          <p:cNvPr id="2" name="TextBox 1">
            <a:extLst>
              <a:ext uri="{FF2B5EF4-FFF2-40B4-BE49-F238E27FC236}">
                <a16:creationId xmlns:a16="http://schemas.microsoft.com/office/drawing/2014/main" id="{D0306D7E-A6A9-4ECB-A03B-E13DC8F13381}"/>
              </a:ext>
            </a:extLst>
          </p:cNvPr>
          <p:cNvSpPr txBox="1"/>
          <p:nvPr/>
        </p:nvSpPr>
        <p:spPr>
          <a:xfrm>
            <a:off x="3148013" y="1295400"/>
            <a:ext cx="5791200" cy="400110"/>
          </a:xfrm>
          <a:prstGeom prst="rect">
            <a:avLst/>
          </a:prstGeom>
          <a:noFill/>
        </p:spPr>
        <p:txBody>
          <a:bodyPr>
            <a:spAutoFit/>
          </a:bodyPr>
          <a:lstStyle/>
          <a:p>
            <a:pPr algn="ctr" eaLnBrk="1" hangingPunct="1">
              <a:defRPr/>
            </a:pPr>
            <a:r>
              <a:rPr lang="en-US" sz="2000" dirty="0">
                <a:effectLst>
                  <a:outerShdw blurRad="38100" dist="38100" dir="2700000" algn="tl">
                    <a:srgbClr val="000000">
                      <a:alpha val="43137"/>
                    </a:srgbClr>
                  </a:outerShdw>
                </a:effectLst>
              </a:rPr>
              <a:t>IEEE Proprietary</a:t>
            </a:r>
          </a:p>
        </p:txBody>
      </p:sp>
      <p:sp>
        <p:nvSpPr>
          <p:cNvPr id="3079" name="TextBox 2">
            <a:extLst>
              <a:ext uri="{FF2B5EF4-FFF2-40B4-BE49-F238E27FC236}">
                <a16:creationId xmlns:a16="http://schemas.microsoft.com/office/drawing/2014/main" id="{1C398CDF-7B84-465E-9921-D0E4D39FF0C4}"/>
              </a:ext>
            </a:extLst>
          </p:cNvPr>
          <p:cNvSpPr txBox="1">
            <a:spLocks noChangeArrowheads="1"/>
          </p:cNvSpPr>
          <p:nvPr/>
        </p:nvSpPr>
        <p:spPr bwMode="auto">
          <a:xfrm>
            <a:off x="9829800" y="6399213"/>
            <a:ext cx="533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900"/>
              <a:t>V3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4A0F7-2FE6-3686-0AE4-029D1091FE45}"/>
              </a:ext>
            </a:extLst>
          </p:cNvPr>
          <p:cNvSpPr>
            <a:spLocks noGrp="1"/>
          </p:cNvSpPr>
          <p:nvPr>
            <p:ph type="title"/>
          </p:nvPr>
        </p:nvSpPr>
        <p:spPr>
          <a:xfrm>
            <a:off x="838200" y="838200"/>
            <a:ext cx="10515600" cy="852488"/>
          </a:xfrm>
        </p:spPr>
        <p:txBody>
          <a:bodyPr/>
          <a:lstStyle/>
          <a:p>
            <a:pPr algn="ctr"/>
            <a:r>
              <a:rPr lang="en-US" sz="3600" b="1" dirty="0">
                <a:solidFill>
                  <a:srgbClr val="C00000"/>
                </a:solidFill>
                <a:latin typeface="+mn-lt"/>
              </a:rPr>
              <a:t>Budget Inputs 2024</a:t>
            </a:r>
          </a:p>
        </p:txBody>
      </p:sp>
      <p:sp>
        <p:nvSpPr>
          <p:cNvPr id="3" name="Content Placeholder 2">
            <a:extLst>
              <a:ext uri="{FF2B5EF4-FFF2-40B4-BE49-F238E27FC236}">
                <a16:creationId xmlns:a16="http://schemas.microsoft.com/office/drawing/2014/main" id="{C811EF48-AA07-2F61-638C-925F08324569}"/>
              </a:ext>
            </a:extLst>
          </p:cNvPr>
          <p:cNvSpPr>
            <a:spLocks noGrp="1"/>
          </p:cNvSpPr>
          <p:nvPr>
            <p:ph idx="1"/>
          </p:nvPr>
        </p:nvSpPr>
        <p:spPr>
          <a:xfrm>
            <a:off x="609600" y="1371600"/>
            <a:ext cx="10972800" cy="4648200"/>
          </a:xfrm>
        </p:spPr>
        <p:txBody>
          <a:bodyPr/>
          <a:lstStyle/>
          <a:p>
            <a:r>
              <a:rPr lang="en-US" dirty="0"/>
              <a:t>Publications input due next week – page count</a:t>
            </a:r>
          </a:p>
          <a:p>
            <a:r>
              <a:rPr lang="en-US" dirty="0"/>
              <a:t>From the EICs we have these planned published pages for 2024:</a:t>
            </a:r>
          </a:p>
          <a:p>
            <a:pPr lvl="1"/>
            <a:r>
              <a:rPr lang="en-US" dirty="0"/>
              <a:t>J-SYS (Systems Journal) 						6,250 pages</a:t>
            </a:r>
          </a:p>
          <a:p>
            <a:pPr lvl="1"/>
            <a:r>
              <a:rPr lang="en-US" dirty="0"/>
              <a:t>J-MASS </a:t>
            </a:r>
            <a:r>
              <a:rPr lang="en-US" sz="2000" dirty="0"/>
              <a:t>(Journal on Miniaturization of Airborne and Space Systems)	</a:t>
            </a:r>
            <a:r>
              <a:rPr lang="en-US" dirty="0"/>
              <a:t>450 pages</a:t>
            </a:r>
          </a:p>
          <a:p>
            <a:pPr lvl="1"/>
            <a:r>
              <a:rPr lang="en-US" dirty="0"/>
              <a:t>OJSE (Open Journal of Systems Engineering)			300 pages</a:t>
            </a:r>
          </a:p>
          <a:p>
            <a:pPr lvl="1"/>
            <a:r>
              <a:rPr lang="en-US" dirty="0"/>
              <a:t>Plus Editorial Assistant costs:</a:t>
            </a:r>
          </a:p>
          <a:p>
            <a:pPr lvl="2"/>
            <a:r>
              <a:rPr lang="en-US" dirty="0"/>
              <a:t>J-SYS: $59,500</a:t>
            </a:r>
          </a:p>
          <a:p>
            <a:pPr lvl="2"/>
            <a:r>
              <a:rPr lang="en-US" dirty="0"/>
              <a:t>OJSE: $15,000</a:t>
            </a:r>
          </a:p>
          <a:p>
            <a:pPr lvl="2"/>
            <a:r>
              <a:rPr lang="en-US" dirty="0"/>
              <a:t>J-MASS: $15,000</a:t>
            </a:r>
          </a:p>
          <a:p>
            <a:r>
              <a:rPr lang="en-US" dirty="0"/>
              <a:t>We will be provided with a suggested 1</a:t>
            </a:r>
            <a:r>
              <a:rPr lang="en-US" baseline="30000" dirty="0"/>
              <a:t>st</a:t>
            </a:r>
            <a:r>
              <a:rPr lang="en-US" dirty="0"/>
              <a:t>-pass budget in mid-July</a:t>
            </a:r>
          </a:p>
          <a:p>
            <a:pPr lvl="1"/>
            <a:r>
              <a:rPr lang="en-US" dirty="0"/>
              <a:t>Typically 30-day response time</a:t>
            </a:r>
          </a:p>
          <a:p>
            <a:pPr lvl="1"/>
            <a:r>
              <a:rPr lang="en-US" dirty="0"/>
              <a:t>We get to edit our “discretionary spending” lines</a:t>
            </a:r>
          </a:p>
        </p:txBody>
      </p:sp>
    </p:spTree>
    <p:extLst>
      <p:ext uri="{BB962C8B-B14F-4D97-AF65-F5344CB8AC3E}">
        <p14:creationId xmlns:p14="http://schemas.microsoft.com/office/powerpoint/2010/main" val="1311835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6022813-ADC8-44F1-81A1-599E2BB0B5A4}"/>
              </a:ext>
            </a:extLst>
          </p:cNvPr>
          <p:cNvSpPr>
            <a:spLocks noGrp="1"/>
          </p:cNvSpPr>
          <p:nvPr>
            <p:ph type="title"/>
          </p:nvPr>
        </p:nvSpPr>
        <p:spPr bwMode="auto">
          <a:xfrm>
            <a:off x="3581400" y="575553"/>
            <a:ext cx="6553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a:solidFill>
                  <a:srgbClr val="990033"/>
                </a:solidFill>
                <a:latin typeface="+mn-lt"/>
              </a:rPr>
              <a:t>Any More Questions??</a:t>
            </a:r>
          </a:p>
        </p:txBody>
      </p:sp>
      <p:pic>
        <p:nvPicPr>
          <p:cNvPr id="21507" name="Picture 2">
            <a:extLst>
              <a:ext uri="{FF2B5EF4-FFF2-40B4-BE49-F238E27FC236}">
                <a16:creationId xmlns:a16="http://schemas.microsoft.com/office/drawing/2014/main" id="{519B8C32-C904-4144-B21E-2238630A0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788" y="1492250"/>
            <a:ext cx="5611812"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DC530FCF-70EA-4C4F-9503-60D5272549D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74988" y="0"/>
            <a:ext cx="6096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5291853-A6ED-4855-8131-853FF6CEE67F}"/>
              </a:ext>
            </a:extLst>
          </p:cNvPr>
          <p:cNvSpPr>
            <a:spLocks noGrp="1" noChangeArrowheads="1"/>
          </p:cNvSpPr>
          <p:nvPr>
            <p:ph type="title"/>
          </p:nvPr>
        </p:nvSpPr>
        <p:spPr bwMode="auto">
          <a:xfrm>
            <a:off x="4038600" y="609600"/>
            <a:ext cx="6858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a:solidFill>
                  <a:srgbClr val="990033"/>
                </a:solidFill>
                <a:latin typeface="+mn-lt"/>
              </a:rPr>
              <a:t>2021 Budget</a:t>
            </a:r>
            <a:br>
              <a:rPr lang="en-US" altLang="en-US" sz="3600" b="1" dirty="0"/>
            </a:br>
            <a:endParaRPr lang="en-US" altLang="en-US" sz="3600" b="1" dirty="0"/>
          </a:p>
        </p:txBody>
      </p:sp>
      <p:graphicFrame>
        <p:nvGraphicFramePr>
          <p:cNvPr id="3" name="Table 2">
            <a:extLst>
              <a:ext uri="{FF2B5EF4-FFF2-40B4-BE49-F238E27FC236}">
                <a16:creationId xmlns:a16="http://schemas.microsoft.com/office/drawing/2014/main" id="{F9125CEE-FC63-4603-87E2-F130798EB685}"/>
              </a:ext>
            </a:extLst>
          </p:cNvPr>
          <p:cNvGraphicFramePr>
            <a:graphicFrameLocks noGrp="1"/>
          </p:cNvGraphicFramePr>
          <p:nvPr>
            <p:extLst>
              <p:ext uri="{D42A27DB-BD31-4B8C-83A1-F6EECF244321}">
                <p14:modId xmlns:p14="http://schemas.microsoft.com/office/powerpoint/2010/main" val="2975191215"/>
              </p:ext>
            </p:extLst>
          </p:nvPr>
        </p:nvGraphicFramePr>
        <p:xfrm>
          <a:off x="762000" y="1219200"/>
          <a:ext cx="9982201" cy="5334002"/>
        </p:xfrm>
        <a:graphic>
          <a:graphicData uri="http://schemas.openxmlformats.org/drawingml/2006/table">
            <a:tbl>
              <a:tblPr>
                <a:tableStyleId>{5C22544A-7EE6-4342-B048-85BDC9FD1C3A}</a:tableStyleId>
              </a:tblPr>
              <a:tblGrid>
                <a:gridCol w="3981394">
                  <a:extLst>
                    <a:ext uri="{9D8B030D-6E8A-4147-A177-3AD203B41FA5}">
                      <a16:colId xmlns:a16="http://schemas.microsoft.com/office/drawing/2014/main" val="20000"/>
                    </a:ext>
                  </a:extLst>
                </a:gridCol>
                <a:gridCol w="1129339">
                  <a:extLst>
                    <a:ext uri="{9D8B030D-6E8A-4147-A177-3AD203B41FA5}">
                      <a16:colId xmlns:a16="http://schemas.microsoft.com/office/drawing/2014/main" val="20001"/>
                    </a:ext>
                  </a:extLst>
                </a:gridCol>
                <a:gridCol w="1191549">
                  <a:extLst>
                    <a:ext uri="{9D8B030D-6E8A-4147-A177-3AD203B41FA5}">
                      <a16:colId xmlns:a16="http://schemas.microsoft.com/office/drawing/2014/main" val="20002"/>
                    </a:ext>
                  </a:extLst>
                </a:gridCol>
                <a:gridCol w="1191549">
                  <a:extLst>
                    <a:ext uri="{9D8B030D-6E8A-4147-A177-3AD203B41FA5}">
                      <a16:colId xmlns:a16="http://schemas.microsoft.com/office/drawing/2014/main" val="20003"/>
                    </a:ext>
                  </a:extLst>
                </a:gridCol>
                <a:gridCol w="1244185">
                  <a:extLst>
                    <a:ext uri="{9D8B030D-6E8A-4147-A177-3AD203B41FA5}">
                      <a16:colId xmlns:a16="http://schemas.microsoft.com/office/drawing/2014/main" val="20004"/>
                    </a:ext>
                  </a:extLst>
                </a:gridCol>
                <a:gridCol w="1244185">
                  <a:extLst>
                    <a:ext uri="{9D8B030D-6E8A-4147-A177-3AD203B41FA5}">
                      <a16:colId xmlns:a16="http://schemas.microsoft.com/office/drawing/2014/main" val="20005"/>
                    </a:ext>
                  </a:extLst>
                </a:gridCol>
              </a:tblGrid>
              <a:tr h="226460">
                <a:tc>
                  <a:txBody>
                    <a:bodyPr/>
                    <a:lstStyle/>
                    <a:p>
                      <a:pPr algn="l" fontAlgn="b"/>
                      <a:endParaRPr lang="en-US" sz="1300" b="1" i="0" u="none" strike="noStrike" dirty="0">
                        <a:solidFill>
                          <a:srgbClr val="000000"/>
                        </a:solidFill>
                        <a:effectLst/>
                        <a:latin typeface="Calibri" panose="020F0502020204030204" pitchFamily="34" charset="0"/>
                      </a:endParaRPr>
                    </a:p>
                  </a:txBody>
                  <a:tcPr marL="9525" marR="9525" marT="9526"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6"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6"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6"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6" marB="0" anchor="b"/>
                </a:tc>
                <a:tc>
                  <a:txBody>
                    <a:bodyPr/>
                    <a:lstStyle/>
                    <a:p>
                      <a:pPr algn="l" fontAlgn="b"/>
                      <a:endParaRPr lang="en-US" sz="1300" b="0" i="0" u="none" strike="noStrike">
                        <a:solidFill>
                          <a:srgbClr val="000000"/>
                        </a:solidFill>
                        <a:effectLst/>
                        <a:latin typeface="Calibri" panose="020F0502020204030204" pitchFamily="34" charset="0"/>
                      </a:endParaRPr>
                    </a:p>
                  </a:txBody>
                  <a:tcPr marL="9525" marR="9525" marT="9526" marB="0" anchor="b"/>
                </a:tc>
                <a:extLst>
                  <a:ext uri="{0D108BD9-81ED-4DB2-BD59-A6C34878D82A}">
                    <a16:rowId xmlns:a16="http://schemas.microsoft.com/office/drawing/2014/main" val="10000"/>
                  </a:ext>
                </a:extLst>
              </a:tr>
              <a:tr h="285585">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6"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2019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2020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2021</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a:effectLst/>
                          <a:latin typeface="Arial" panose="020B0604020202020204" pitchFamily="34" charset="0"/>
                          <a:cs typeface="Arial" panose="020B0604020202020204" pitchFamily="34" charset="0"/>
                        </a:rPr>
                        <a:t>2021</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1"/>
                  </a:ext>
                </a:extLst>
              </a:tr>
              <a:tr h="351897">
                <a:tc>
                  <a:txBody>
                    <a:bodyPr/>
                    <a:lstStyle/>
                    <a:p>
                      <a:pPr algn="ctr" fontAlgn="b"/>
                      <a:r>
                        <a:rPr lang="en-US" sz="1600" b="1" i="0" u="none" strike="noStrike" dirty="0">
                          <a:solidFill>
                            <a:srgbClr val="C00000"/>
                          </a:solidFill>
                          <a:effectLst/>
                          <a:latin typeface="Calibri" panose="020F0502020204030204" pitchFamily="34" charset="0"/>
                        </a:rPr>
                        <a:t>Income</a:t>
                      </a:r>
                    </a:p>
                  </a:txBody>
                  <a:tcPr marL="9525" marR="9525" marT="9526"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Actual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Budget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Target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Final</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2"/>
                  </a:ext>
                </a:extLst>
              </a:tr>
              <a:tr h="298004">
                <a:tc>
                  <a:txBody>
                    <a:bodyPr/>
                    <a:lstStyle/>
                    <a:p>
                      <a:pPr algn="l" fontAlgn="b"/>
                      <a:r>
                        <a:rPr lang="en-US" sz="1600" b="0" u="none" strike="noStrike" dirty="0">
                          <a:effectLst/>
                          <a:latin typeface="Arial" panose="020B0604020202020204" pitchFamily="34" charset="0"/>
                          <a:cs typeface="Arial" panose="020B0604020202020204" pitchFamily="34" charset="0"/>
                        </a:rPr>
                        <a:t>00950 SYSTEMS JOURNAL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572.6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430.8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a:effectLst/>
                          <a:latin typeface="Arial" panose="020B0604020202020204" pitchFamily="34" charset="0"/>
                          <a:cs typeface="Arial" panose="020B0604020202020204" pitchFamily="34" charset="0"/>
                        </a:rPr>
                        <a:t>        503.6 </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527.6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3"/>
                  </a:ext>
                </a:extLst>
              </a:tr>
              <a:tr h="298004">
                <a:tc>
                  <a:txBody>
                    <a:bodyPr/>
                    <a:lstStyle/>
                    <a:p>
                      <a:pPr algn="l" fontAlgn="b"/>
                      <a:r>
                        <a:rPr lang="en-US" sz="1600" b="0" u="none" strike="noStrike">
                          <a:effectLst/>
                          <a:latin typeface="Arial" panose="020B0604020202020204" pitchFamily="34" charset="0"/>
                          <a:cs typeface="Arial" panose="020B0604020202020204" pitchFamily="34" charset="0"/>
                        </a:rPr>
                        <a:t>01700 CONFERENCES</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310.1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402.1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221.9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203.4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4"/>
                  </a:ext>
                </a:extLst>
              </a:tr>
              <a:tr h="298004">
                <a:tc>
                  <a:txBody>
                    <a:bodyPr/>
                    <a:lstStyle/>
                    <a:p>
                      <a:pPr algn="l" fontAlgn="b"/>
                      <a:r>
                        <a:rPr lang="en-US" sz="1600" b="0" u="none" strike="noStrike" dirty="0">
                          <a:effectLst/>
                          <a:latin typeface="Arial" panose="020B0604020202020204" pitchFamily="34" charset="0"/>
                          <a:cs typeface="Arial" panose="020B0604020202020204" pitchFamily="34" charset="0"/>
                        </a:rPr>
                        <a:t>01701 CONF RELATED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4.0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1.0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5.6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a:effectLst/>
                          <a:latin typeface="Arial" panose="020B0604020202020204" pitchFamily="34" charset="0"/>
                          <a:cs typeface="Arial" panose="020B0604020202020204" pitchFamily="34" charset="0"/>
                        </a:rPr>
                        <a:t>             5.6 </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5"/>
                  </a:ext>
                </a:extLst>
              </a:tr>
              <a:tr h="298004">
                <a:tc>
                  <a:txBody>
                    <a:bodyPr/>
                    <a:lstStyle/>
                    <a:p>
                      <a:pPr algn="l" fontAlgn="b"/>
                      <a:r>
                        <a:rPr lang="en-US" sz="1600" b="0" u="none" strike="noStrike" dirty="0">
                          <a:effectLst/>
                          <a:latin typeface="Arial" panose="020B0604020202020204" pitchFamily="34" charset="0"/>
                          <a:cs typeface="Arial" panose="020B0604020202020204" pitchFamily="34" charset="0"/>
                        </a:rPr>
                        <a:t>TOTAL REVENUE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6" marB="0" anchor="b"/>
                </a:tc>
                <a:tc>
                  <a:txBody>
                    <a:bodyPr/>
                    <a:lstStyle/>
                    <a:p>
                      <a:pPr algn="ctr" fontAlgn="b"/>
                      <a:r>
                        <a:rPr lang="en-US" sz="1600" b="0" u="none" strike="noStrike">
                          <a:effectLst/>
                          <a:latin typeface="Arial" panose="020B0604020202020204" pitchFamily="34" charset="0"/>
                          <a:cs typeface="Arial" panose="020B0604020202020204" pitchFamily="34" charset="0"/>
                        </a:rPr>
                        <a:t>       886.7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833.9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731.1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a:effectLst/>
                          <a:latin typeface="Arial" panose="020B0604020202020204" pitchFamily="34" charset="0"/>
                          <a:cs typeface="Arial" panose="020B0604020202020204" pitchFamily="34" charset="0"/>
                        </a:rPr>
                        <a:t>        711.9 </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6"/>
                  </a:ext>
                </a:extLst>
              </a:tr>
              <a:tr h="298004">
                <a:tc>
                  <a:txBody>
                    <a:bodyPr/>
                    <a:lstStyle/>
                    <a:p>
                      <a:pPr algn="ctr" fontAlgn="b"/>
                      <a:r>
                        <a:rPr lang="en-US" sz="1600" b="1" i="0" u="none" strike="noStrike" dirty="0">
                          <a:solidFill>
                            <a:srgbClr val="C00000"/>
                          </a:solidFill>
                          <a:effectLst/>
                          <a:latin typeface="Calibri" panose="020F0502020204030204" pitchFamily="34" charset="0"/>
                        </a:rPr>
                        <a:t>Expense</a:t>
                      </a:r>
                    </a:p>
                  </a:txBody>
                  <a:tcPr marL="9525" marR="9525" marT="9526"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6"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a:effectLst/>
                          <a:latin typeface="Arial" panose="020B0604020202020204" pitchFamily="34" charset="0"/>
                          <a:cs typeface="Arial" panose="020B0604020202020204" pitchFamily="34" charset="0"/>
                        </a:rPr>
                        <a:t> </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7"/>
                  </a:ext>
                </a:extLst>
              </a:tr>
              <a:tr h="298004">
                <a:tc>
                  <a:txBody>
                    <a:bodyPr/>
                    <a:lstStyle/>
                    <a:p>
                      <a:pPr algn="l" fontAlgn="b"/>
                      <a:r>
                        <a:rPr lang="en-US" sz="1600" b="0" u="none" strike="noStrike">
                          <a:effectLst/>
                          <a:latin typeface="Arial" panose="020B0604020202020204" pitchFamily="34" charset="0"/>
                          <a:cs typeface="Arial" panose="020B0604020202020204" pitchFamily="34" charset="0"/>
                        </a:rPr>
                        <a:t>00950 SYSTEMS JOURNAL</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a:effectLst/>
                          <a:latin typeface="Arial" panose="020B0604020202020204" pitchFamily="34" charset="0"/>
                          <a:cs typeface="Arial" panose="020B0604020202020204" pitchFamily="34" charset="0"/>
                        </a:rPr>
                        <a:t>        216.6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231.9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203.1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222.9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8"/>
                  </a:ext>
                </a:extLst>
              </a:tr>
              <a:tr h="298004">
                <a:tc gridSpan="2">
                  <a:txBody>
                    <a:bodyPr/>
                    <a:lstStyle/>
                    <a:p>
                      <a:pPr algn="l" fontAlgn="b"/>
                      <a:r>
                        <a:rPr lang="en-US" sz="1600" b="0" u="none" strike="noStrike">
                          <a:effectLst/>
                          <a:latin typeface="Arial" panose="020B0604020202020204" pitchFamily="34" charset="0"/>
                          <a:cs typeface="Arial" panose="020B0604020202020204" pitchFamily="34" charset="0"/>
                        </a:rPr>
                        <a:t>01499 PERIODICAL RELATED - OTHER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hMerge="1">
                  <a:txBody>
                    <a:bodyPr/>
                    <a:lstStyle/>
                    <a:p>
                      <a:endParaRPr lang="en-US"/>
                    </a:p>
                  </a:txBody>
                  <a:tcPr/>
                </a:tc>
                <a:tc>
                  <a:txBody>
                    <a:bodyPr/>
                    <a:lstStyle/>
                    <a:p>
                      <a:pPr algn="ctr" fontAlgn="b"/>
                      <a:r>
                        <a:rPr lang="en-US" sz="1600" b="0" u="none" strike="noStrike">
                          <a:effectLst/>
                          <a:latin typeface="Arial" panose="020B0604020202020204" pitchFamily="34" charset="0"/>
                          <a:cs typeface="Arial" panose="020B0604020202020204" pitchFamily="34" charset="0"/>
                        </a:rPr>
                        <a:t>            6.1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3.2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3.5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1.7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09"/>
                  </a:ext>
                </a:extLst>
              </a:tr>
              <a:tr h="298004">
                <a:tc gridSpan="2">
                  <a:txBody>
                    <a:bodyPr/>
                    <a:lstStyle/>
                    <a:p>
                      <a:pPr algn="l" fontAlgn="b"/>
                      <a:r>
                        <a:rPr lang="en-US" sz="1600" b="0" u="none" strike="noStrike">
                          <a:effectLst/>
                          <a:latin typeface="Arial" panose="020B0604020202020204" pitchFamily="34" charset="0"/>
                          <a:cs typeface="Arial" panose="020B0604020202020204" pitchFamily="34" charset="0"/>
                        </a:rPr>
                        <a:t>01600 NON PERIODICAL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hMerge="1">
                  <a:txBody>
                    <a:bodyPr/>
                    <a:lstStyle/>
                    <a:p>
                      <a:endParaRPr lang="en-US"/>
                    </a:p>
                  </a:txBody>
                  <a:tcPr/>
                </a:tc>
                <a:tc>
                  <a:txBody>
                    <a:bodyPr/>
                    <a:lstStyle/>
                    <a:p>
                      <a:pPr algn="ctr" fontAlgn="b"/>
                      <a:r>
                        <a:rPr lang="en-US" sz="1600" b="0" u="none" strike="noStrike">
                          <a:effectLst/>
                          <a:latin typeface="Arial" panose="020B0604020202020204" pitchFamily="34" charset="0"/>
                          <a:cs typeface="Arial" panose="020B0604020202020204" pitchFamily="34" charset="0"/>
                        </a:rPr>
                        <a:t>            4.2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1.3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4.2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a:effectLst/>
                          <a:latin typeface="Arial" panose="020B0604020202020204" pitchFamily="34" charset="0"/>
                          <a:cs typeface="Arial" panose="020B0604020202020204" pitchFamily="34" charset="0"/>
                        </a:rPr>
                        <a:t>             4.2 </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10"/>
                  </a:ext>
                </a:extLst>
              </a:tr>
              <a:tr h="298004">
                <a:tc>
                  <a:txBody>
                    <a:bodyPr/>
                    <a:lstStyle/>
                    <a:p>
                      <a:pPr algn="l" fontAlgn="b"/>
                      <a:r>
                        <a:rPr lang="en-US" sz="1600" b="0" u="none" strike="noStrike">
                          <a:effectLst/>
                          <a:latin typeface="Arial" panose="020B0604020202020204" pitchFamily="34" charset="0"/>
                          <a:cs typeface="Arial" panose="020B0604020202020204" pitchFamily="34" charset="0"/>
                        </a:rPr>
                        <a:t>01700 CONFERENCES</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a:effectLst/>
                          <a:latin typeface="Arial" panose="020B0604020202020204" pitchFamily="34" charset="0"/>
                          <a:cs typeface="Arial" panose="020B0604020202020204" pitchFamily="34" charset="0"/>
                        </a:rPr>
                        <a:t>        159.9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248.3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186.2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110.0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11"/>
                  </a:ext>
                </a:extLst>
              </a:tr>
              <a:tr h="298004">
                <a:tc>
                  <a:txBody>
                    <a:bodyPr/>
                    <a:lstStyle/>
                    <a:p>
                      <a:pPr algn="l" fontAlgn="b"/>
                      <a:r>
                        <a:rPr lang="en-US" sz="1600" b="0" u="none" strike="noStrike">
                          <a:effectLst/>
                          <a:latin typeface="Arial" panose="020B0604020202020204" pitchFamily="34" charset="0"/>
                          <a:cs typeface="Arial" panose="020B0604020202020204" pitchFamily="34" charset="0"/>
                        </a:rPr>
                        <a:t>01701 CONF RELATED</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a:effectLst/>
                          <a:latin typeface="Arial" panose="020B0604020202020204" pitchFamily="34" charset="0"/>
                          <a:cs typeface="Arial" panose="020B0604020202020204" pitchFamily="34" charset="0"/>
                        </a:rPr>
                        <a:t>            3.7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11.7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12.3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12.3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12"/>
                  </a:ext>
                </a:extLst>
              </a:tr>
              <a:tr h="298004">
                <a:tc gridSpan="2">
                  <a:txBody>
                    <a:bodyPr/>
                    <a:lstStyle/>
                    <a:p>
                      <a:pPr algn="l" fontAlgn="b"/>
                      <a:r>
                        <a:rPr lang="en-US" sz="1600" b="0" u="none" strike="noStrike" dirty="0">
                          <a:effectLst/>
                          <a:latin typeface="Arial" panose="020B0604020202020204" pitchFamily="34" charset="0"/>
                          <a:cs typeface="Arial" panose="020B0604020202020204" pitchFamily="34" charset="0"/>
                        </a:rPr>
                        <a:t>01800 ADMINISTRATION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hMerge="1">
                  <a:txBody>
                    <a:bodyPr/>
                    <a:lstStyle/>
                    <a:p>
                      <a:endParaRPr lang="en-US"/>
                    </a:p>
                  </a:txBody>
                  <a:tcPr/>
                </a:tc>
                <a:tc>
                  <a:txBody>
                    <a:bodyPr/>
                    <a:lstStyle/>
                    <a:p>
                      <a:pPr algn="ctr" fontAlgn="b"/>
                      <a:r>
                        <a:rPr lang="en-US" sz="1600" b="0" u="none" strike="noStrike">
                          <a:effectLst/>
                          <a:latin typeface="Arial" panose="020B0604020202020204" pitchFamily="34" charset="0"/>
                          <a:cs typeface="Arial" panose="020B0604020202020204" pitchFamily="34" charset="0"/>
                        </a:rPr>
                        <a:t>          78.6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101.8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105.3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102.2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13"/>
                  </a:ext>
                </a:extLst>
              </a:tr>
              <a:tr h="298004">
                <a:tc gridSpan="2">
                  <a:txBody>
                    <a:bodyPr/>
                    <a:lstStyle/>
                    <a:p>
                      <a:pPr algn="l" fontAlgn="b"/>
                      <a:r>
                        <a:rPr lang="en-US" sz="1600" b="0" u="none" strike="noStrike" dirty="0">
                          <a:effectLst/>
                          <a:latin typeface="Arial" panose="020B0604020202020204" pitchFamily="34" charset="0"/>
                          <a:cs typeface="Arial" panose="020B0604020202020204" pitchFamily="34" charset="0"/>
                        </a:rPr>
                        <a:t>01900 COMMITTEE (</a:t>
                      </a:r>
                      <a:r>
                        <a:rPr lang="en-US" sz="1600" b="0" u="none" strike="noStrike" dirty="0" err="1">
                          <a:effectLst/>
                          <a:latin typeface="Arial" panose="020B0604020202020204" pitchFamily="34" charset="0"/>
                          <a:cs typeface="Arial" panose="020B0604020202020204" pitchFamily="34" charset="0"/>
                        </a:rPr>
                        <a:t>SysC</a:t>
                      </a:r>
                      <a:r>
                        <a:rPr lang="en-US" sz="1600" b="0" u="none" strike="noStrike" dirty="0">
                          <a:effectLst/>
                          <a:latin typeface="Arial" panose="020B0604020202020204" pitchFamily="34" charset="0"/>
                          <a:cs typeface="Arial" panose="020B0604020202020204" pitchFamily="34" charset="0"/>
                        </a:rPr>
                        <a:t> </a:t>
                      </a:r>
                      <a:r>
                        <a:rPr lang="en-US" sz="1600" b="0" u="none" strike="noStrike" dirty="0" err="1">
                          <a:effectLst/>
                          <a:latin typeface="Arial" panose="020B0604020202020204" pitchFamily="34" charset="0"/>
                          <a:cs typeface="Arial" panose="020B0604020202020204" pitchFamily="34" charset="0"/>
                        </a:rPr>
                        <a:t>AdCom</a:t>
                      </a:r>
                      <a:r>
                        <a:rPr lang="en-US" sz="1600" b="0" u="none" strike="noStrike" dirty="0">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hMerge="1">
                  <a:txBody>
                    <a:bodyPr/>
                    <a:lstStyle/>
                    <a:p>
                      <a:endParaRPr lang="en-US"/>
                    </a:p>
                  </a:txBody>
                  <a:tcPr/>
                </a:tc>
                <a:tc>
                  <a:txBody>
                    <a:bodyPr/>
                    <a:lstStyle/>
                    <a:p>
                      <a:pPr algn="ctr" fontAlgn="b"/>
                      <a:r>
                        <a:rPr lang="en-US" sz="1600" b="0" u="none" strike="noStrike">
                          <a:effectLst/>
                          <a:latin typeface="Arial" panose="020B0604020202020204" pitchFamily="34" charset="0"/>
                          <a:cs typeface="Arial" panose="020B0604020202020204" pitchFamily="34" charset="0"/>
                        </a:rPr>
                        <a:t>          65.4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73.7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63.0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98.0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14"/>
                  </a:ext>
                </a:extLst>
              </a:tr>
              <a:tr h="298004">
                <a:tc gridSpan="2">
                  <a:txBody>
                    <a:bodyPr/>
                    <a:lstStyle/>
                    <a:p>
                      <a:pPr algn="l" fontAlgn="b"/>
                      <a:r>
                        <a:rPr lang="en-US" sz="1600" b="0" u="none" strike="noStrike" dirty="0">
                          <a:effectLst/>
                          <a:latin typeface="Arial" panose="020B0604020202020204" pitchFamily="34" charset="0"/>
                          <a:cs typeface="Arial" panose="020B0604020202020204" pitchFamily="34" charset="0"/>
                        </a:rPr>
                        <a:t>TOTAL EXPENSE/RMBSVC (excl Projects)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hMerge="1">
                  <a:txBody>
                    <a:bodyPr/>
                    <a:lstStyle/>
                    <a:p>
                      <a:endParaRPr lang="en-US"/>
                    </a:p>
                  </a:txBody>
                  <a:tcPr/>
                </a:tc>
                <a:tc>
                  <a:txBody>
                    <a:bodyPr/>
                    <a:lstStyle/>
                    <a:p>
                      <a:pPr algn="ctr" fontAlgn="b"/>
                      <a:r>
                        <a:rPr lang="en-US" sz="1600" b="0" u="none" strike="noStrike">
                          <a:effectLst/>
                          <a:latin typeface="Arial" panose="020B0604020202020204" pitchFamily="34" charset="0"/>
                          <a:cs typeface="Arial" panose="020B0604020202020204" pitchFamily="34" charset="0"/>
                        </a:rPr>
                        <a:t>       534.6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671.9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577.7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551.4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15"/>
                  </a:ext>
                </a:extLst>
              </a:tr>
              <a:tr h="298004">
                <a:tc>
                  <a:txBody>
                    <a:bodyPr/>
                    <a:lstStyle/>
                    <a:p>
                      <a:pPr algn="l" fontAlgn="b"/>
                      <a:endParaRPr lang="en-US" sz="1600" b="1" i="0" u="none" strike="noStrike">
                        <a:solidFill>
                          <a:srgbClr val="000000"/>
                        </a:solidFill>
                        <a:effectLst/>
                        <a:latin typeface="Calibri" panose="020F0502020204030204" pitchFamily="34" charset="0"/>
                      </a:endParaRPr>
                    </a:p>
                  </a:txBody>
                  <a:tcPr marL="9525" marR="9525" marT="9526"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6"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16"/>
                  </a:ext>
                </a:extLst>
              </a:tr>
              <a:tr h="298004">
                <a:tc gridSpan="2">
                  <a:txBody>
                    <a:bodyPr/>
                    <a:lstStyle/>
                    <a:p>
                      <a:pPr algn="l" fontAlgn="b"/>
                      <a:r>
                        <a:rPr lang="en-US" sz="1600" b="1" u="none" strike="noStrike" dirty="0">
                          <a:effectLst/>
                        </a:rPr>
                        <a:t>Total from Operations (excluding Projects)</a:t>
                      </a:r>
                      <a:endParaRPr lang="en-US" sz="1600" b="1" i="0" u="none" strike="noStrike" dirty="0">
                        <a:solidFill>
                          <a:srgbClr val="000000"/>
                        </a:solidFill>
                        <a:effectLst/>
                        <a:latin typeface="Calibri" panose="020F0502020204030204" pitchFamily="34" charset="0"/>
                      </a:endParaRPr>
                    </a:p>
                  </a:txBody>
                  <a:tcPr marL="9525" marR="9525" marT="9526" marB="0" anchor="b"/>
                </a:tc>
                <a:tc hMerge="1">
                  <a:txBody>
                    <a:bodyPr/>
                    <a:lstStyle/>
                    <a:p>
                      <a:endParaRPr lang="en-US"/>
                    </a:p>
                  </a:txBody>
                  <a:tcPr/>
                </a:tc>
                <a:tc>
                  <a:txBody>
                    <a:bodyPr/>
                    <a:lstStyle/>
                    <a:p>
                      <a:pPr algn="ctr" fontAlgn="b"/>
                      <a:r>
                        <a:rPr lang="en-US" sz="1600" b="0" u="none" strike="noStrike" dirty="0">
                          <a:effectLst/>
                          <a:latin typeface="Arial" panose="020B0604020202020204" pitchFamily="34" charset="0"/>
                          <a:cs typeface="Arial" panose="020B0604020202020204" pitchFamily="34" charset="0"/>
                        </a:rPr>
                        <a:t>       352.1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0" u="none" strike="noStrike" dirty="0">
                          <a:effectLst/>
                          <a:latin typeface="Arial" panose="020B0604020202020204" pitchFamily="34" charset="0"/>
                          <a:cs typeface="Arial" panose="020B0604020202020204" pitchFamily="34" charset="0"/>
                        </a:rPr>
                        <a:t>       162.1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a:effectLst/>
                          <a:latin typeface="Arial" panose="020B0604020202020204" pitchFamily="34" charset="0"/>
                          <a:cs typeface="Arial" panose="020B0604020202020204" pitchFamily="34" charset="0"/>
                        </a:rPr>
                        <a:t>        153.5 </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6"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        185.2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b"/>
                </a:tc>
                <a:extLst>
                  <a:ext uri="{0D108BD9-81ED-4DB2-BD59-A6C34878D82A}">
                    <a16:rowId xmlns:a16="http://schemas.microsoft.com/office/drawing/2014/main" val="10017"/>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B62B9-ECBE-4751-9130-1C7B745522C9}"/>
              </a:ext>
            </a:extLst>
          </p:cNvPr>
          <p:cNvSpPr>
            <a:spLocks noGrp="1"/>
          </p:cNvSpPr>
          <p:nvPr>
            <p:ph type="title"/>
          </p:nvPr>
        </p:nvSpPr>
        <p:spPr>
          <a:xfrm>
            <a:off x="3657600" y="533400"/>
            <a:ext cx="7772400" cy="928688"/>
          </a:xfrm>
        </p:spPr>
        <p:txBody>
          <a:bodyPr/>
          <a:lstStyle/>
          <a:p>
            <a:r>
              <a:rPr lang="en-US" sz="3600" b="1" dirty="0">
                <a:solidFill>
                  <a:srgbClr val="A50021"/>
                </a:solidFill>
                <a:latin typeface="+mn-lt"/>
              </a:rPr>
              <a:t>Financial Results 2021</a:t>
            </a:r>
          </a:p>
        </p:txBody>
      </p:sp>
      <p:graphicFrame>
        <p:nvGraphicFramePr>
          <p:cNvPr id="3" name="Table 2">
            <a:extLst>
              <a:ext uri="{FF2B5EF4-FFF2-40B4-BE49-F238E27FC236}">
                <a16:creationId xmlns:a16="http://schemas.microsoft.com/office/drawing/2014/main" id="{DF7EAABA-CAFD-40AE-A31D-3778CBB07459}"/>
              </a:ext>
            </a:extLst>
          </p:cNvPr>
          <p:cNvGraphicFramePr>
            <a:graphicFrameLocks noGrp="1"/>
          </p:cNvGraphicFramePr>
          <p:nvPr>
            <p:extLst>
              <p:ext uri="{D42A27DB-BD31-4B8C-83A1-F6EECF244321}">
                <p14:modId xmlns:p14="http://schemas.microsoft.com/office/powerpoint/2010/main" val="2654590869"/>
              </p:ext>
            </p:extLst>
          </p:nvPr>
        </p:nvGraphicFramePr>
        <p:xfrm>
          <a:off x="1600200" y="1100138"/>
          <a:ext cx="8839201" cy="5681671"/>
        </p:xfrm>
        <a:graphic>
          <a:graphicData uri="http://schemas.openxmlformats.org/drawingml/2006/table">
            <a:tbl>
              <a:tblPr>
                <a:tableStyleId>{5C22544A-7EE6-4342-B048-85BDC9FD1C3A}</a:tableStyleId>
              </a:tblPr>
              <a:tblGrid>
                <a:gridCol w="3498779">
                  <a:extLst>
                    <a:ext uri="{9D8B030D-6E8A-4147-A177-3AD203B41FA5}">
                      <a16:colId xmlns:a16="http://schemas.microsoft.com/office/drawing/2014/main" val="1592653174"/>
                    </a:ext>
                  </a:extLst>
                </a:gridCol>
                <a:gridCol w="779026">
                  <a:extLst>
                    <a:ext uri="{9D8B030D-6E8A-4147-A177-3AD203B41FA5}">
                      <a16:colId xmlns:a16="http://schemas.microsoft.com/office/drawing/2014/main" val="2065891343"/>
                    </a:ext>
                  </a:extLst>
                </a:gridCol>
                <a:gridCol w="830277">
                  <a:extLst>
                    <a:ext uri="{9D8B030D-6E8A-4147-A177-3AD203B41FA5}">
                      <a16:colId xmlns:a16="http://schemas.microsoft.com/office/drawing/2014/main" val="3799114205"/>
                    </a:ext>
                  </a:extLst>
                </a:gridCol>
                <a:gridCol w="1055784">
                  <a:extLst>
                    <a:ext uri="{9D8B030D-6E8A-4147-A177-3AD203B41FA5}">
                      <a16:colId xmlns:a16="http://schemas.microsoft.com/office/drawing/2014/main" val="2288071448"/>
                    </a:ext>
                  </a:extLst>
                </a:gridCol>
                <a:gridCol w="902028">
                  <a:extLst>
                    <a:ext uri="{9D8B030D-6E8A-4147-A177-3AD203B41FA5}">
                      <a16:colId xmlns:a16="http://schemas.microsoft.com/office/drawing/2014/main" val="2313257122"/>
                    </a:ext>
                  </a:extLst>
                </a:gridCol>
                <a:gridCol w="861028">
                  <a:extLst>
                    <a:ext uri="{9D8B030D-6E8A-4147-A177-3AD203B41FA5}">
                      <a16:colId xmlns:a16="http://schemas.microsoft.com/office/drawing/2014/main" val="267415149"/>
                    </a:ext>
                  </a:extLst>
                </a:gridCol>
                <a:gridCol w="912279">
                  <a:extLst>
                    <a:ext uri="{9D8B030D-6E8A-4147-A177-3AD203B41FA5}">
                      <a16:colId xmlns:a16="http://schemas.microsoft.com/office/drawing/2014/main" val="4085689912"/>
                    </a:ext>
                  </a:extLst>
                </a:gridCol>
              </a:tblGrid>
              <a:tr h="201629">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gridSpan="3">
                  <a:txBody>
                    <a:bodyPr/>
                    <a:lstStyle/>
                    <a:p>
                      <a:pPr algn="ctr" fontAlgn="b"/>
                      <a:r>
                        <a:rPr lang="en-US" sz="1000" u="none" strike="noStrike">
                          <a:effectLst/>
                        </a:rPr>
                        <a:t> Actual </a:t>
                      </a:r>
                      <a:endParaRPr lang="en-US" sz="1000" b="1" i="0" u="none" strike="noStrike">
                        <a:solidFill>
                          <a:srgbClr val="000000"/>
                        </a:solidFill>
                        <a:effectLst/>
                        <a:latin typeface="Calibri" panose="020F0502020204030204" pitchFamily="34" charset="0"/>
                      </a:endParaRPr>
                    </a:p>
                  </a:txBody>
                  <a:tcPr marL="8269" marR="8269" marT="8269" marB="0" anchor="b"/>
                </a:tc>
                <a:tc hMerge="1">
                  <a:txBody>
                    <a:bodyPr/>
                    <a:lstStyle/>
                    <a:p>
                      <a:endParaRPr lang="en-US"/>
                    </a:p>
                  </a:txBody>
                  <a:tcPr/>
                </a:tc>
                <a:tc hMerge="1">
                  <a:txBody>
                    <a:bodyPr/>
                    <a:lstStyle/>
                    <a:p>
                      <a:endParaRPr lang="en-US"/>
                    </a:p>
                  </a:txBody>
                  <a:tcPr/>
                </a:tc>
                <a:tc gridSpan="3">
                  <a:txBody>
                    <a:bodyPr/>
                    <a:lstStyle/>
                    <a:p>
                      <a:pPr algn="ctr" fontAlgn="b"/>
                      <a:r>
                        <a:rPr lang="en-US" sz="1000" u="none" strike="noStrike">
                          <a:effectLst/>
                        </a:rPr>
                        <a:t> Budget </a:t>
                      </a:r>
                      <a:endParaRPr lang="en-US" sz="1000" b="1" i="0" u="none" strike="noStrike">
                        <a:solidFill>
                          <a:srgbClr val="000000"/>
                        </a:solidFill>
                        <a:effectLst/>
                        <a:latin typeface="Calibri" panose="020F0502020204030204" pitchFamily="34" charset="0"/>
                      </a:endParaRPr>
                    </a:p>
                  </a:txBody>
                  <a:tcPr marL="8269" marR="8269" marT="8269"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4316266"/>
                  </a:ext>
                </a:extLst>
              </a:tr>
              <a:tr h="201629">
                <a:tc>
                  <a:txBody>
                    <a:bodyPr/>
                    <a:lstStyle/>
                    <a:p>
                      <a:pPr algn="l" fontAlgn="b"/>
                      <a:r>
                        <a:rPr lang="en-US" sz="1000" u="none" strike="noStrike" dirty="0">
                          <a:effectLst/>
                        </a:rPr>
                        <a:t>Cost Center Description</a:t>
                      </a:r>
                      <a:endParaRPr lang="en-US" sz="1000" b="0" i="0" u="none" strike="noStrike" dirty="0">
                        <a:solidFill>
                          <a:srgbClr val="000000"/>
                        </a:solidFill>
                        <a:effectLst/>
                        <a:latin typeface="Calibri" panose="020F0502020204030204" pitchFamily="34" charset="0"/>
                      </a:endParaRPr>
                    </a:p>
                  </a:txBody>
                  <a:tcPr marL="8269" marR="8269" marT="8269" marB="0" anchor="b"/>
                </a:tc>
                <a:tc>
                  <a:txBody>
                    <a:bodyPr/>
                    <a:lstStyle/>
                    <a:p>
                      <a:pPr algn="ctr" fontAlgn="b"/>
                      <a:r>
                        <a:rPr lang="en-US" sz="1000" u="none" strike="noStrike">
                          <a:effectLst/>
                        </a:rPr>
                        <a:t> Revenue </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ctr" fontAlgn="b"/>
                      <a:r>
                        <a:rPr lang="en-US" sz="1000" u="none" strike="noStrike">
                          <a:effectLst/>
                        </a:rPr>
                        <a:t> Expense </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ctr" fontAlgn="b"/>
                      <a:r>
                        <a:rPr lang="en-US" sz="1000" u="none" strike="noStrike">
                          <a:effectLst/>
                        </a:rPr>
                        <a:t> Net </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ctr" fontAlgn="b"/>
                      <a:r>
                        <a:rPr lang="en-US" sz="1000" u="none" strike="noStrike">
                          <a:effectLst/>
                        </a:rPr>
                        <a:t> Revenue </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ctr" fontAlgn="b"/>
                      <a:r>
                        <a:rPr lang="en-US" sz="1000" u="none" strike="noStrike">
                          <a:effectLst/>
                        </a:rPr>
                        <a:t> Expense </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ctr" fontAlgn="b"/>
                      <a:r>
                        <a:rPr lang="en-US" sz="1000" u="none" strike="noStrike">
                          <a:effectLst/>
                        </a:rPr>
                        <a:t> Net </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1483287019"/>
                  </a:ext>
                </a:extLst>
              </a:tr>
              <a:tr h="201629">
                <a:tc>
                  <a:txBody>
                    <a:bodyPr/>
                    <a:lstStyle/>
                    <a:p>
                      <a:pPr algn="l" fontAlgn="b"/>
                      <a:r>
                        <a:rPr lang="en-US" sz="1000" u="none" strike="noStrike">
                          <a:effectLst/>
                        </a:rPr>
                        <a:t>Education Committee</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3686601935"/>
                  </a:ext>
                </a:extLst>
              </a:tr>
              <a:tr h="201629">
                <a:tc>
                  <a:txBody>
                    <a:bodyPr/>
                    <a:lstStyle/>
                    <a:p>
                      <a:pPr algn="l" fontAlgn="b"/>
                      <a:r>
                        <a:rPr lang="en-US" sz="1000" u="none" strike="noStrike">
                          <a:effectLst/>
                        </a:rPr>
                        <a:t>Awards Committee</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$74</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-$74</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1062646262"/>
                  </a:ext>
                </a:extLst>
              </a:tr>
              <a:tr h="201629">
                <a:tc>
                  <a:txBody>
                    <a:bodyPr/>
                    <a:lstStyle/>
                    <a:p>
                      <a:pPr algn="l" fontAlgn="b"/>
                      <a:r>
                        <a:rPr lang="en-US" sz="1000" u="none" strike="noStrike">
                          <a:effectLst/>
                        </a:rPr>
                        <a:t>Societies Operations</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$165,736</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-$165,736</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$204,374</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-$204,374</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1352287498"/>
                  </a:ext>
                </a:extLst>
              </a:tr>
              <a:tr h="201629">
                <a:tc>
                  <a:txBody>
                    <a:bodyPr/>
                    <a:lstStyle/>
                    <a:p>
                      <a:pPr algn="l" fontAlgn="b"/>
                      <a:r>
                        <a:rPr lang="en-US" sz="1000" u="none" strike="noStrike">
                          <a:effectLst/>
                        </a:rPr>
                        <a:t>Meetings /Conference</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$3,342</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$6,909</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-$3,567</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$5,589</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$12,319</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-$6,790</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2141398050"/>
                  </a:ext>
                </a:extLst>
              </a:tr>
              <a:tr h="201629">
                <a:tc>
                  <a:txBody>
                    <a:bodyPr/>
                    <a:lstStyle/>
                    <a:p>
                      <a:pPr algn="l" fontAlgn="b"/>
                      <a:r>
                        <a:rPr lang="en-US" sz="1000" u="none" strike="noStrike">
                          <a:effectLst/>
                        </a:rPr>
                        <a:t>Soc Publication Related Support</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4219443270"/>
                  </a:ext>
                </a:extLst>
              </a:tr>
              <a:tr h="201629">
                <a:tc>
                  <a:txBody>
                    <a:bodyPr/>
                    <a:lstStyle/>
                    <a:p>
                      <a:pPr algn="l" fontAlgn="b"/>
                      <a:r>
                        <a:rPr lang="en-US" sz="1000" u="none" strike="noStrike" dirty="0">
                          <a:effectLst/>
                        </a:rPr>
                        <a:t>operations subtotal </a:t>
                      </a:r>
                      <a:endParaRPr lang="en-US" sz="1000" b="1" i="0" u="none" strike="noStrike" dirty="0">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$3,342</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$172,645</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-$169,303</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$5,589</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$216,768</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-$211,179</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86301096"/>
                  </a:ext>
                </a:extLst>
              </a:tr>
              <a:tr h="201629">
                <a:tc>
                  <a:txBody>
                    <a:bodyPr/>
                    <a:lstStyle/>
                    <a:p>
                      <a:pPr algn="l" fontAlgn="b"/>
                      <a:r>
                        <a:rPr lang="en-US" sz="1000" u="none" strike="noStrike">
                          <a:effectLst/>
                        </a:rPr>
                        <a:t>None</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$3,000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-$3,000</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453852281"/>
                  </a:ext>
                </a:extLst>
              </a:tr>
              <a:tr h="201629">
                <a:tc>
                  <a:txBody>
                    <a:bodyPr/>
                    <a:lstStyle/>
                    <a:p>
                      <a:pPr algn="l" fontAlgn="b"/>
                      <a:r>
                        <a:rPr lang="en-US" sz="1000" u="none" strike="noStrike">
                          <a:effectLst/>
                        </a:rPr>
                        <a:t>subtotal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$3,000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-$3,000</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635228671"/>
                  </a:ext>
                </a:extLst>
              </a:tr>
              <a:tr h="201629">
                <a:tc>
                  <a:txBody>
                    <a:bodyPr/>
                    <a:lstStyle/>
                    <a:p>
                      <a:pPr algn="l" fontAlgn="b"/>
                      <a:r>
                        <a:rPr lang="en-US" sz="1000" u="none" strike="noStrike">
                          <a:effectLst/>
                        </a:rPr>
                        <a:t>Systems Journal</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$729,755</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$247,841</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$481,914</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$527,666</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$223,004</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$304,662</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2415135135"/>
                  </a:ext>
                </a:extLst>
              </a:tr>
              <a:tr h="201629">
                <a:tc>
                  <a:txBody>
                    <a:bodyPr/>
                    <a:lstStyle/>
                    <a:p>
                      <a:pPr algn="l" fontAlgn="b"/>
                      <a:r>
                        <a:rPr lang="en-US" sz="1000" u="none" strike="noStrike">
                          <a:effectLst/>
                        </a:rPr>
                        <a:t>Transactions on Cloud Computing</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$15,499</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$5,636</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$9,863</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-$2,700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$2,700</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768809498"/>
                  </a:ext>
                </a:extLst>
              </a:tr>
              <a:tr h="201629">
                <a:tc>
                  <a:txBody>
                    <a:bodyPr/>
                    <a:lstStyle/>
                    <a:p>
                      <a:pPr algn="l" fontAlgn="b"/>
                      <a:r>
                        <a:rPr lang="en-US" sz="1000" u="none" strike="noStrike">
                          <a:effectLst/>
                        </a:rPr>
                        <a:t>IEEE Transactions on Big Data</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$6,026</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$2,920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$3,106</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-$1,100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$1,100</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1348795722"/>
                  </a:ext>
                </a:extLst>
              </a:tr>
              <a:tr h="381673">
                <a:tc>
                  <a:txBody>
                    <a:bodyPr/>
                    <a:lstStyle/>
                    <a:p>
                      <a:pPr algn="l" fontAlgn="b"/>
                      <a:r>
                        <a:rPr lang="en-US" sz="1000" u="none" strike="noStrike">
                          <a:effectLst/>
                        </a:rPr>
                        <a:t>IEEE Journal of Miniaturization for Air &amp; Space Systems</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$4,712</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$6,007</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-$1,295</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$5,500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-$5,500</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931464923"/>
                  </a:ext>
                </a:extLst>
              </a:tr>
              <a:tr h="201629">
                <a:tc>
                  <a:txBody>
                    <a:bodyPr/>
                    <a:lstStyle/>
                    <a:p>
                      <a:pPr algn="l" fontAlgn="b"/>
                      <a:r>
                        <a:rPr lang="en-US" sz="1000" u="none" strike="noStrike">
                          <a:effectLst/>
                        </a:rPr>
                        <a:t>publications subtotal</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$755,992</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$262,404</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$493,588</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$527,666</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$224,704</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$302,962</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2734293172"/>
                  </a:ext>
                </a:extLst>
              </a:tr>
              <a:tr h="381673">
                <a:tc>
                  <a:txBody>
                    <a:bodyPr/>
                    <a:lstStyle/>
                    <a:p>
                      <a:pPr algn="l" fontAlgn="b"/>
                      <a:r>
                        <a:rPr lang="en-US" sz="1000" u="none" strike="noStrike">
                          <a:effectLst/>
                        </a:rPr>
                        <a:t>International Conference on Embedded and Real-Time Computing Systems and Applications</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1008002952"/>
                  </a:ext>
                </a:extLst>
              </a:tr>
              <a:tr h="201629">
                <a:tc>
                  <a:txBody>
                    <a:bodyPr/>
                    <a:lstStyle/>
                    <a:p>
                      <a:pPr algn="l" fontAlgn="b"/>
                      <a:r>
                        <a:rPr lang="en-US" sz="1000" u="none" strike="noStrike">
                          <a:effectLst/>
                        </a:rPr>
                        <a:t>International Systems Conference</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$45,991</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$13,712</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$32,279</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1121070966"/>
                  </a:ext>
                </a:extLst>
              </a:tr>
              <a:tr h="201629">
                <a:tc>
                  <a:txBody>
                    <a:bodyPr/>
                    <a:lstStyle/>
                    <a:p>
                      <a:pPr algn="l" fontAlgn="b"/>
                      <a:r>
                        <a:rPr lang="en-US" sz="1000" u="none" strike="noStrike">
                          <a:effectLst/>
                        </a:rPr>
                        <a:t>Other Conference Events</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$29,762</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-$17,299</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$12,463</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$143,000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$110,000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$33,000</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543157487"/>
                  </a:ext>
                </a:extLst>
              </a:tr>
              <a:tr h="381673">
                <a:tc gridSpan="2">
                  <a:txBody>
                    <a:bodyPr/>
                    <a:lstStyle/>
                    <a:p>
                      <a:pPr algn="l" fontAlgn="b"/>
                      <a:r>
                        <a:rPr lang="en-US" sz="1000" u="none" strike="noStrike">
                          <a:effectLst/>
                        </a:rPr>
                        <a:t>International Symposium on Hardware Oriented Security and Trust</a:t>
                      </a:r>
                      <a:endParaRPr lang="en-US" sz="1000" b="0" i="0" u="none" strike="noStrike">
                        <a:solidFill>
                          <a:srgbClr val="000000"/>
                        </a:solidFill>
                        <a:effectLst/>
                        <a:latin typeface="Calibri" panose="020F0502020204030204" pitchFamily="34" charset="0"/>
                      </a:endParaRPr>
                    </a:p>
                  </a:txBody>
                  <a:tcPr marL="8269" marR="8269" marT="8269" marB="0" anchor="b"/>
                </a:tc>
                <a:tc hMerge="1">
                  <a:txBody>
                    <a:bodyPr/>
                    <a:lstStyle/>
                    <a:p>
                      <a:endParaRPr lang="en-US"/>
                    </a:p>
                  </a:txBody>
                  <a:tcPr/>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1897860010"/>
                  </a:ext>
                </a:extLst>
              </a:tr>
              <a:tr h="201629">
                <a:tc>
                  <a:txBody>
                    <a:bodyPr/>
                    <a:lstStyle/>
                    <a:p>
                      <a:pPr algn="l" fontAlgn="b"/>
                      <a:r>
                        <a:rPr lang="en-US" sz="1000" u="none" strike="noStrike">
                          <a:effectLst/>
                        </a:rPr>
                        <a:t>International Symposium on Systems Engineering</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$19,860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$4,784</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$15,076</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1206817249"/>
                  </a:ext>
                </a:extLst>
              </a:tr>
              <a:tr h="201629">
                <a:tc>
                  <a:txBody>
                    <a:bodyPr/>
                    <a:lstStyle/>
                    <a:p>
                      <a:pPr algn="l" fontAlgn="b"/>
                      <a:r>
                        <a:rPr lang="en-US" sz="1000" u="none" strike="noStrike">
                          <a:effectLst/>
                        </a:rPr>
                        <a:t>Conference Distributed Package Products</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$90,200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$90,200</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$60,400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$60,400</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1622104864"/>
                  </a:ext>
                </a:extLst>
              </a:tr>
              <a:tr h="201629">
                <a:tc>
                  <a:txBody>
                    <a:bodyPr/>
                    <a:lstStyle/>
                    <a:p>
                      <a:pPr algn="l" fontAlgn="b"/>
                      <a:r>
                        <a:rPr lang="en-US" sz="1000" u="none" strike="noStrike">
                          <a:effectLst/>
                        </a:rPr>
                        <a:t>conferences subtotal</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$126,289</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$1,198</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$125,091</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$203,400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$110,000</a:t>
                      </a:r>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$93,400</a:t>
                      </a:r>
                      <a:endParaRPr lang="en-US" sz="1000" b="1"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2595260031"/>
                  </a:ext>
                </a:extLst>
              </a:tr>
              <a:tr h="252036">
                <a:tc>
                  <a:txBody>
                    <a:bodyPr/>
                    <a:lstStyle/>
                    <a:p>
                      <a:pPr algn="l" fontAlgn="b"/>
                      <a:r>
                        <a:rPr lang="en-US" sz="1200" u="none" strike="noStrike" dirty="0">
                          <a:solidFill>
                            <a:srgbClr val="00B050"/>
                          </a:solidFill>
                          <a:effectLst/>
                        </a:rPr>
                        <a:t>Council total</a:t>
                      </a:r>
                      <a:endParaRPr lang="en-US" sz="1200" b="1" i="0" u="none" strike="noStrike" dirty="0">
                        <a:solidFill>
                          <a:srgbClr val="00B05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$885,623</a:t>
                      </a:r>
                      <a:endParaRPr lang="en-US" sz="1000" b="0" i="0" u="none" strike="noStrike">
                        <a:solidFill>
                          <a:srgbClr val="548235"/>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$439,247</a:t>
                      </a:r>
                      <a:endParaRPr lang="en-US" sz="1000" b="0" i="0" u="none" strike="noStrike">
                        <a:solidFill>
                          <a:srgbClr val="548235"/>
                        </a:solidFill>
                        <a:effectLst/>
                        <a:latin typeface="Calibri" panose="020F0502020204030204" pitchFamily="34" charset="0"/>
                      </a:endParaRPr>
                    </a:p>
                  </a:txBody>
                  <a:tcPr marL="8269" marR="8269" marT="8269" marB="0" anchor="b"/>
                </a:tc>
                <a:tc>
                  <a:txBody>
                    <a:bodyPr/>
                    <a:lstStyle/>
                    <a:p>
                      <a:pPr algn="r" fontAlgn="b"/>
                      <a:r>
                        <a:rPr lang="en-US" sz="1200" u="none" strike="noStrike" dirty="0">
                          <a:solidFill>
                            <a:srgbClr val="00B050"/>
                          </a:solidFill>
                          <a:effectLst/>
                        </a:rPr>
                        <a:t>$446,376</a:t>
                      </a:r>
                      <a:endParaRPr lang="en-US" sz="1200" b="1" i="0" u="none" strike="noStrike" dirty="0">
                        <a:solidFill>
                          <a:srgbClr val="00B05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$736,655</a:t>
                      </a:r>
                      <a:endParaRPr lang="en-US" sz="1000" b="0" i="0" u="none" strike="noStrike">
                        <a:solidFill>
                          <a:srgbClr val="548235"/>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$551,471</a:t>
                      </a:r>
                      <a:endParaRPr lang="en-US" sz="1000" b="0" i="0" u="none" strike="noStrike">
                        <a:solidFill>
                          <a:srgbClr val="548235"/>
                        </a:solidFill>
                        <a:effectLst/>
                        <a:latin typeface="Calibri" panose="020F0502020204030204" pitchFamily="34" charset="0"/>
                      </a:endParaRPr>
                    </a:p>
                  </a:txBody>
                  <a:tcPr marL="8269" marR="8269" marT="8269" marB="0" anchor="b"/>
                </a:tc>
                <a:tc>
                  <a:txBody>
                    <a:bodyPr/>
                    <a:lstStyle/>
                    <a:p>
                      <a:pPr algn="r" fontAlgn="b"/>
                      <a:r>
                        <a:rPr lang="en-US" sz="1200" u="none" strike="noStrike" dirty="0">
                          <a:effectLst/>
                        </a:rPr>
                        <a:t>$185,184</a:t>
                      </a:r>
                      <a:endParaRPr lang="en-US" sz="1200" b="1" i="0" u="none" strike="noStrike" dirty="0">
                        <a:solidFill>
                          <a:srgbClr val="548235"/>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3697172630"/>
                  </a:ext>
                </a:extLst>
              </a:tr>
              <a:tr h="201629">
                <a:tc>
                  <a:txBody>
                    <a:bodyPr/>
                    <a:lstStyle/>
                    <a:p>
                      <a:pPr algn="l" fontAlgn="b"/>
                      <a:r>
                        <a:rPr lang="en-US" sz="1000" u="none" strike="noStrike" dirty="0">
                          <a:effectLst/>
                        </a:rPr>
                        <a:t>IEEE Investment Return</a:t>
                      </a:r>
                      <a:endParaRPr lang="en-US" sz="1000" b="0" i="0" u="none" strike="noStrike" dirty="0">
                        <a:solidFill>
                          <a:srgbClr val="000000"/>
                        </a:solidFill>
                        <a:effectLst/>
                        <a:latin typeface="Calibri" panose="020F0502020204030204" pitchFamily="34" charset="0"/>
                      </a:endParaRPr>
                    </a:p>
                  </a:txBody>
                  <a:tcPr marL="8269" marR="8269" marT="8269"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000" u="none" strike="noStrike">
                          <a:effectLst/>
                        </a:rPr>
                        <a:t>$327,824</a:t>
                      </a:r>
                      <a:endParaRPr lang="en-US" sz="1000" b="1" i="0" u="none" strike="noStrike">
                        <a:solidFill>
                          <a:srgbClr val="000000"/>
                        </a:solidFill>
                        <a:effectLst/>
                        <a:latin typeface="Calibri" panose="020F0502020204030204" pitchFamily="34" charset="0"/>
                      </a:endParaRPr>
                    </a:p>
                  </a:txBody>
                  <a:tcPr marL="8269" marR="8269" marT="8269"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628907164"/>
                  </a:ext>
                </a:extLst>
              </a:tr>
              <a:tr h="252036">
                <a:tc>
                  <a:txBody>
                    <a:bodyPr/>
                    <a:lstStyle/>
                    <a:p>
                      <a:pPr algn="l" fontAlgn="b"/>
                      <a:r>
                        <a:rPr lang="en-US" sz="1200" u="none" strike="noStrike" dirty="0">
                          <a:solidFill>
                            <a:srgbClr val="00B050"/>
                          </a:solidFill>
                          <a:effectLst/>
                        </a:rPr>
                        <a:t>Grand Total</a:t>
                      </a:r>
                      <a:endParaRPr lang="en-US" sz="1200" b="1" i="0" u="none" strike="noStrike" dirty="0">
                        <a:solidFill>
                          <a:srgbClr val="00B050"/>
                        </a:solidFill>
                        <a:effectLst/>
                        <a:latin typeface="Calibri" panose="020F0502020204030204" pitchFamily="34" charset="0"/>
                      </a:endParaRPr>
                    </a:p>
                  </a:txBody>
                  <a:tcPr marL="8269" marR="8269" marT="8269"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r" fontAlgn="b"/>
                      <a:r>
                        <a:rPr lang="en-US" sz="1200" u="none" strike="noStrike" dirty="0">
                          <a:solidFill>
                            <a:srgbClr val="00B050"/>
                          </a:solidFill>
                          <a:effectLst/>
                        </a:rPr>
                        <a:t>$774,200</a:t>
                      </a:r>
                      <a:endParaRPr lang="en-US" sz="1200" b="1" i="0" u="none" strike="noStrike" dirty="0">
                        <a:solidFill>
                          <a:srgbClr val="00B050"/>
                        </a:solidFill>
                        <a:effectLst/>
                        <a:latin typeface="Calibri" panose="020F0502020204030204" pitchFamily="34" charset="0"/>
                      </a:endParaRPr>
                    </a:p>
                  </a:txBody>
                  <a:tcPr marL="8269" marR="8269" marT="8269"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9" marR="8269" marT="826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69" marR="8269" marT="8269" marB="0" anchor="b"/>
                </a:tc>
                <a:extLst>
                  <a:ext uri="{0D108BD9-81ED-4DB2-BD59-A6C34878D82A}">
                    <a16:rowId xmlns:a16="http://schemas.microsoft.com/office/drawing/2014/main" val="1148304196"/>
                  </a:ext>
                </a:extLst>
              </a:tr>
            </a:tbl>
          </a:graphicData>
        </a:graphic>
      </p:graphicFrame>
    </p:spTree>
    <p:extLst>
      <p:ext uri="{BB962C8B-B14F-4D97-AF65-F5344CB8AC3E}">
        <p14:creationId xmlns:p14="http://schemas.microsoft.com/office/powerpoint/2010/main" val="593140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36EF0-C511-48BC-ADE4-F7917D450339}"/>
              </a:ext>
            </a:extLst>
          </p:cNvPr>
          <p:cNvSpPr>
            <a:spLocks noGrp="1"/>
          </p:cNvSpPr>
          <p:nvPr>
            <p:ph type="title"/>
          </p:nvPr>
        </p:nvSpPr>
        <p:spPr>
          <a:xfrm>
            <a:off x="823609" y="762000"/>
            <a:ext cx="10515600" cy="1325563"/>
          </a:xfrm>
        </p:spPr>
        <p:txBody>
          <a:bodyPr/>
          <a:lstStyle/>
          <a:p>
            <a:pPr algn="ctr"/>
            <a:r>
              <a:rPr lang="en-US" sz="3600" b="1" dirty="0">
                <a:solidFill>
                  <a:srgbClr val="C00000"/>
                </a:solidFill>
                <a:latin typeface="+mn-lt"/>
              </a:rPr>
              <a:t>2022 Budget Summaries</a:t>
            </a:r>
          </a:p>
        </p:txBody>
      </p:sp>
      <p:sp>
        <p:nvSpPr>
          <p:cNvPr id="3" name="Content Placeholder 2">
            <a:extLst>
              <a:ext uri="{FF2B5EF4-FFF2-40B4-BE49-F238E27FC236}">
                <a16:creationId xmlns:a16="http://schemas.microsoft.com/office/drawing/2014/main" id="{D6424F3D-1D02-43F9-9C1C-82C5179B2717}"/>
              </a:ext>
            </a:extLst>
          </p:cNvPr>
          <p:cNvSpPr>
            <a:spLocks noGrp="1"/>
          </p:cNvSpPr>
          <p:nvPr>
            <p:ph idx="1"/>
          </p:nvPr>
        </p:nvSpPr>
        <p:spPr/>
        <p:txBody>
          <a:bodyPr/>
          <a:lstStyle/>
          <a:p>
            <a:r>
              <a:rPr lang="en-US" dirty="0"/>
              <a:t>Budget submitted in July 2021.</a:t>
            </a:r>
          </a:p>
          <a:p>
            <a:r>
              <a:rPr lang="en-US" dirty="0"/>
              <a:t>Surplus projected to be $347.1k (w/o IEEE investment income)</a:t>
            </a:r>
          </a:p>
          <a:p>
            <a:pPr lvl="1"/>
            <a:r>
              <a:rPr lang="en-US" i="1" dirty="0">
                <a:solidFill>
                  <a:srgbClr val="002060"/>
                </a:solidFill>
              </a:rPr>
              <a:t>New NextGen format does not lend itself to presentation of summary number as in prior years; I have to calculate income and expenses for each area and generate my own spreadsheet.  This is a planned action.</a:t>
            </a:r>
          </a:p>
          <a:p>
            <a:r>
              <a:rPr lang="en-US" dirty="0">
                <a:solidFill>
                  <a:srgbClr val="002060"/>
                </a:solidFill>
              </a:rPr>
              <a:t>Budget includes funding for 2 in-person AdCom meetings and one in-person Officer’s Meeting.</a:t>
            </a:r>
          </a:p>
        </p:txBody>
      </p:sp>
    </p:spTree>
    <p:extLst>
      <p:ext uri="{BB962C8B-B14F-4D97-AF65-F5344CB8AC3E}">
        <p14:creationId xmlns:p14="http://schemas.microsoft.com/office/powerpoint/2010/main" val="1976160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7EB17D-DC46-A849-3357-3CC9320D2789}"/>
              </a:ext>
            </a:extLst>
          </p:cNvPr>
          <p:cNvSpPr>
            <a:spLocks noGrp="1"/>
          </p:cNvSpPr>
          <p:nvPr>
            <p:ph type="title"/>
          </p:nvPr>
        </p:nvSpPr>
        <p:spPr>
          <a:xfrm>
            <a:off x="152400" y="-26709"/>
            <a:ext cx="10668000" cy="6477000"/>
          </a:xfrm>
        </p:spPr>
        <p:txBody>
          <a:bodyPr vert="vert270"/>
          <a:lstStyle/>
          <a:p>
            <a:pPr algn="ctr"/>
            <a:r>
              <a:rPr lang="en-US" sz="3600" b="1" dirty="0">
                <a:solidFill>
                  <a:srgbClr val="990033"/>
                </a:solidFill>
                <a:latin typeface="+mn-lt"/>
              </a:rPr>
              <a:t>2023 Budget –income</a:t>
            </a:r>
          </a:p>
        </p:txBody>
      </p:sp>
      <p:graphicFrame>
        <p:nvGraphicFramePr>
          <p:cNvPr id="8" name="Table 7">
            <a:extLst>
              <a:ext uri="{FF2B5EF4-FFF2-40B4-BE49-F238E27FC236}">
                <a16:creationId xmlns:a16="http://schemas.microsoft.com/office/drawing/2014/main" id="{10C256BB-B91E-D87E-5260-AFC2FAC5AA93}"/>
              </a:ext>
            </a:extLst>
          </p:cNvPr>
          <p:cNvGraphicFramePr>
            <a:graphicFrameLocks noGrp="1"/>
          </p:cNvGraphicFramePr>
          <p:nvPr>
            <p:extLst>
              <p:ext uri="{D42A27DB-BD31-4B8C-83A1-F6EECF244321}">
                <p14:modId xmlns:p14="http://schemas.microsoft.com/office/powerpoint/2010/main" val="716992401"/>
              </p:ext>
            </p:extLst>
          </p:nvPr>
        </p:nvGraphicFramePr>
        <p:xfrm>
          <a:off x="838198" y="685800"/>
          <a:ext cx="11353802" cy="6078960"/>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3539057981"/>
                    </a:ext>
                  </a:extLst>
                </a:gridCol>
                <a:gridCol w="5791200">
                  <a:extLst>
                    <a:ext uri="{9D8B030D-6E8A-4147-A177-3AD203B41FA5}">
                      <a16:colId xmlns:a16="http://schemas.microsoft.com/office/drawing/2014/main" val="2484958838"/>
                    </a:ext>
                  </a:extLst>
                </a:gridCol>
                <a:gridCol w="1066800">
                  <a:extLst>
                    <a:ext uri="{9D8B030D-6E8A-4147-A177-3AD203B41FA5}">
                      <a16:colId xmlns:a16="http://schemas.microsoft.com/office/drawing/2014/main" val="3291355761"/>
                    </a:ext>
                  </a:extLst>
                </a:gridCol>
                <a:gridCol w="914400">
                  <a:extLst>
                    <a:ext uri="{9D8B030D-6E8A-4147-A177-3AD203B41FA5}">
                      <a16:colId xmlns:a16="http://schemas.microsoft.com/office/drawing/2014/main" val="4006704934"/>
                    </a:ext>
                  </a:extLst>
                </a:gridCol>
                <a:gridCol w="762000">
                  <a:extLst>
                    <a:ext uri="{9D8B030D-6E8A-4147-A177-3AD203B41FA5}">
                      <a16:colId xmlns:a16="http://schemas.microsoft.com/office/drawing/2014/main" val="2047485817"/>
                    </a:ext>
                  </a:extLst>
                </a:gridCol>
                <a:gridCol w="685800">
                  <a:extLst>
                    <a:ext uri="{9D8B030D-6E8A-4147-A177-3AD203B41FA5}">
                      <a16:colId xmlns:a16="http://schemas.microsoft.com/office/drawing/2014/main" val="3036765480"/>
                    </a:ext>
                  </a:extLst>
                </a:gridCol>
                <a:gridCol w="762002">
                  <a:extLst>
                    <a:ext uri="{9D8B030D-6E8A-4147-A177-3AD203B41FA5}">
                      <a16:colId xmlns:a16="http://schemas.microsoft.com/office/drawing/2014/main" val="1554019539"/>
                    </a:ext>
                  </a:extLst>
                </a:gridCol>
              </a:tblGrid>
              <a:tr h="196985">
                <a:tc>
                  <a:txBody>
                    <a:bodyPr/>
                    <a:lstStyle/>
                    <a:p>
                      <a:pPr algn="l" fontAlgn="b"/>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FY21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FY22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FY22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FY23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FY23 </a:t>
                      </a:r>
                      <a:endParaRPr lang="en-US" sz="1400" b="1" i="0" u="none" strike="noStrike">
                        <a:solidFill>
                          <a:srgbClr val="000000"/>
                        </a:solidFill>
                        <a:effectLst/>
                        <a:latin typeface="Calibri" panose="020F0502020204030204" pitchFamily="34" charset="0"/>
                      </a:endParaRPr>
                    </a:p>
                  </a:txBody>
                  <a:tcPr marL="6992" marR="6992" marT="6992" marB="0" anchor="b"/>
                </a:tc>
                <a:extLst>
                  <a:ext uri="{0D108BD9-81ED-4DB2-BD59-A6C34878D82A}">
                    <a16:rowId xmlns:a16="http://schemas.microsoft.com/office/drawing/2014/main" val="1678882961"/>
                  </a:ext>
                </a:extLst>
              </a:tr>
              <a:tr h="196985">
                <a:tc>
                  <a:txBody>
                    <a:bodyPr/>
                    <a:lstStyle/>
                    <a:p>
                      <a:pPr algn="l" fontAlgn="b"/>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l" fontAlgn="b"/>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Final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Final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Final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First View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dirty="0">
                          <a:effectLst/>
                        </a:rPr>
                        <a:t>Final </a:t>
                      </a:r>
                      <a:endParaRPr lang="en-US" sz="1400" b="1" i="0" u="none" strike="noStrike" dirty="0">
                        <a:solidFill>
                          <a:srgbClr val="000000"/>
                        </a:solidFill>
                        <a:effectLst/>
                        <a:latin typeface="Calibri" panose="020F0502020204030204" pitchFamily="34" charset="0"/>
                      </a:endParaRPr>
                    </a:p>
                  </a:txBody>
                  <a:tcPr marL="6992" marR="6992" marT="6992" marB="0" anchor="b"/>
                </a:tc>
                <a:extLst>
                  <a:ext uri="{0D108BD9-81ED-4DB2-BD59-A6C34878D82A}">
                    <a16:rowId xmlns:a16="http://schemas.microsoft.com/office/drawing/2014/main" val="337965160"/>
                  </a:ext>
                </a:extLst>
              </a:tr>
              <a:tr h="196985">
                <a:tc>
                  <a:txBody>
                    <a:bodyPr/>
                    <a:lstStyle/>
                    <a:p>
                      <a:pPr algn="l" fontAlgn="b"/>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Actual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Budget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Apr Fcst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Budget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1400" b="1" u="none" strike="noStrike">
                          <a:effectLst/>
                        </a:rPr>
                        <a:t> Budget </a:t>
                      </a:r>
                      <a:endParaRPr lang="en-US" sz="1400" b="1" i="0" u="none" strike="noStrike">
                        <a:solidFill>
                          <a:srgbClr val="000000"/>
                        </a:solidFill>
                        <a:effectLst/>
                        <a:latin typeface="Calibri" panose="020F0502020204030204" pitchFamily="34" charset="0"/>
                      </a:endParaRPr>
                    </a:p>
                  </a:txBody>
                  <a:tcPr marL="6992" marR="6992" marT="6992" marB="0" anchor="b"/>
                </a:tc>
                <a:extLst>
                  <a:ext uri="{0D108BD9-81ED-4DB2-BD59-A6C34878D82A}">
                    <a16:rowId xmlns:a16="http://schemas.microsoft.com/office/drawing/2014/main" val="3417621816"/>
                  </a:ext>
                </a:extLst>
              </a:tr>
              <a:tr h="196985">
                <a:tc>
                  <a:txBody>
                    <a:bodyPr/>
                    <a:lstStyle/>
                    <a:p>
                      <a:pPr algn="l" fontAlgn="b"/>
                      <a:r>
                        <a:rPr lang="en-US" sz="1400" b="1" u="none" strike="noStrike" dirty="0">
                          <a:effectLst/>
                        </a:rPr>
                        <a:t>Total Revenue</a:t>
                      </a:r>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l" fontAlgn="b"/>
                      <a:r>
                        <a:rPr lang="en-US" sz="1400" b="1" u="none" strike="noStrike" dirty="0">
                          <a:effectLst/>
                        </a:rPr>
                        <a:t>PD_000000 - None</a:t>
                      </a:r>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ctr"/>
                      <a:r>
                        <a:rPr lang="en-US" sz="1400" b="1" u="none" strike="noStrike" dirty="0">
                          <a:effectLst/>
                        </a:rPr>
                        <a:t>                     3.3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5.6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3.7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5.8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5.8 </a:t>
                      </a:r>
                      <a:endParaRPr lang="en-US" sz="14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1272475589"/>
                  </a:ext>
                </a:extLst>
              </a:tr>
              <a:tr h="196985">
                <a:tc>
                  <a:txBody>
                    <a:bodyPr/>
                    <a:lstStyle/>
                    <a:p>
                      <a:pPr algn="l" fontAlgn="b"/>
                      <a:r>
                        <a:rPr lang="en-US" sz="1400" b="1" u="none" strike="noStrike" dirty="0">
                          <a:effectLst/>
                        </a:rPr>
                        <a:t>Total Revenue</a:t>
                      </a:r>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l" fontAlgn="b"/>
                      <a:r>
                        <a:rPr lang="en-US" sz="1400" b="1" u="none" strike="noStrike">
                          <a:effectLst/>
                        </a:rPr>
                        <a:t>PD_120104 - Systems Journal</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400" b="1" u="none" strike="noStrike">
                          <a:effectLst/>
                        </a:rPr>
                        <a:t>                729.8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1,198.0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1,194.9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1,108.4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1,108.4 </a:t>
                      </a:r>
                      <a:endParaRPr lang="en-US" sz="14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424734750"/>
                  </a:ext>
                </a:extLst>
              </a:tr>
              <a:tr h="196985">
                <a:tc>
                  <a:txBody>
                    <a:bodyPr/>
                    <a:lstStyle/>
                    <a:p>
                      <a:pPr algn="l" fontAlgn="b"/>
                      <a:r>
                        <a:rPr lang="en-US" sz="1400" b="1" u="none" strike="noStrike" dirty="0">
                          <a:effectLst/>
                        </a:rPr>
                        <a:t>Total Revenue</a:t>
                      </a:r>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l" fontAlgn="b"/>
                      <a:r>
                        <a:rPr lang="en-US" sz="1400" b="1" u="none" strike="noStrike">
                          <a:effectLst/>
                        </a:rPr>
                        <a:t>PD_120133 - Transactions on Cloud Computing</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400" b="1" u="none" strike="noStrike">
                          <a:effectLst/>
                        </a:rPr>
                        <a:t>                   15.5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19.9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20.0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20.1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20.1 </a:t>
                      </a:r>
                      <a:endParaRPr lang="en-US" sz="14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3365308768"/>
                  </a:ext>
                </a:extLst>
              </a:tr>
              <a:tr h="196985">
                <a:tc>
                  <a:txBody>
                    <a:bodyPr/>
                    <a:lstStyle/>
                    <a:p>
                      <a:pPr algn="l" fontAlgn="b"/>
                      <a:r>
                        <a:rPr lang="en-US" sz="1400" b="1" u="none" strike="noStrike" dirty="0">
                          <a:effectLst/>
                        </a:rPr>
                        <a:t>Total Revenue</a:t>
                      </a:r>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l" fontAlgn="b"/>
                      <a:r>
                        <a:rPr lang="en-US" sz="1400" b="1" u="none" strike="noStrike">
                          <a:effectLst/>
                        </a:rPr>
                        <a:t>PD_120143 - IEEE Transactions on Big Data</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400" b="1" u="none" strike="noStrike">
                          <a:effectLst/>
                        </a:rPr>
                        <a:t>                     6.0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7.5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8.3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8.3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8.3 </a:t>
                      </a:r>
                      <a:endParaRPr lang="en-US" sz="14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1312825792"/>
                  </a:ext>
                </a:extLst>
              </a:tr>
              <a:tr h="196985">
                <a:tc>
                  <a:txBody>
                    <a:bodyPr/>
                    <a:lstStyle/>
                    <a:p>
                      <a:pPr algn="l" fontAlgn="b"/>
                      <a:r>
                        <a:rPr lang="en-US" sz="1400" b="1" u="none" strike="noStrike">
                          <a:effectLst/>
                        </a:rPr>
                        <a:t>Total Revenue</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400" b="1" u="none" strike="noStrike">
                          <a:effectLst/>
                        </a:rPr>
                        <a:t>PD_120152 - IEEE Journal of Miniaturization for Air &amp; Space Systems</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400" b="1" u="none" strike="noStrike">
                          <a:effectLst/>
                        </a:rPr>
                        <a:t>                     4.7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12.9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11.7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11.5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11.5 </a:t>
                      </a:r>
                      <a:endParaRPr lang="en-US" sz="14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484354143"/>
                  </a:ext>
                </a:extLst>
              </a:tr>
              <a:tr h="196985">
                <a:tc>
                  <a:txBody>
                    <a:bodyPr/>
                    <a:lstStyle/>
                    <a:p>
                      <a:pPr algn="l" fontAlgn="b"/>
                      <a:r>
                        <a:rPr lang="en-US" sz="1400" b="1" u="none" strike="noStrike">
                          <a:effectLst/>
                        </a:rPr>
                        <a:t>Total Revenue</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400" b="1" u="none" strike="noStrike" dirty="0">
                          <a:effectLst/>
                        </a:rPr>
                        <a:t>PD_120160 - Open Journal of Systems Engineering</a:t>
                      </a:r>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ctr"/>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9.4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9.4 </a:t>
                      </a:r>
                      <a:endParaRPr lang="en-US" sz="14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1497428439"/>
                  </a:ext>
                </a:extLst>
              </a:tr>
              <a:tr h="196985">
                <a:tc>
                  <a:txBody>
                    <a:bodyPr/>
                    <a:lstStyle/>
                    <a:p>
                      <a:pPr algn="l" fontAlgn="b"/>
                      <a:r>
                        <a:rPr lang="en-US" sz="1400" b="1" u="none" strike="noStrike">
                          <a:effectLst/>
                        </a:rPr>
                        <a:t>Total Revenue</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400" b="1" u="none" strike="noStrike" dirty="0">
                          <a:effectLst/>
                        </a:rPr>
                        <a:t>PD_220006 - Conference Distributed Package Products</a:t>
                      </a:r>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ctr"/>
                      <a:r>
                        <a:rPr lang="en-US" sz="1400" b="1" u="none" strike="noStrike">
                          <a:effectLst/>
                        </a:rPr>
                        <a:t>                   90.2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149.6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153.6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155.1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155.1 </a:t>
                      </a:r>
                      <a:endParaRPr lang="en-US" sz="14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1285132016"/>
                  </a:ext>
                </a:extLst>
              </a:tr>
              <a:tr h="196985">
                <a:tc>
                  <a:txBody>
                    <a:bodyPr/>
                    <a:lstStyle/>
                    <a:p>
                      <a:pPr algn="l" fontAlgn="b"/>
                      <a:r>
                        <a:rPr lang="en-US" sz="1400" b="1" u="none" strike="noStrike">
                          <a:effectLst/>
                        </a:rPr>
                        <a:t>Total Revenue</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400" b="1" u="none" strike="noStrike" dirty="0">
                          <a:effectLst/>
                        </a:rPr>
                        <a:t>PD_210023 - (RTCSA)International Conference on Embedded and Real-Time Computing</a:t>
                      </a:r>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ctr"/>
                      <a:r>
                        <a:rPr lang="en-US" sz="1400" b="1" u="none" strike="noStrike">
                          <a:effectLst/>
                        </a:rPr>
                        <a:t>                       -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2213111467"/>
                  </a:ext>
                </a:extLst>
              </a:tr>
              <a:tr h="196985">
                <a:tc>
                  <a:txBody>
                    <a:bodyPr/>
                    <a:lstStyle/>
                    <a:p>
                      <a:pPr algn="l" fontAlgn="b"/>
                      <a:r>
                        <a:rPr lang="en-US" sz="1400" b="1" u="none" strike="noStrike">
                          <a:effectLst/>
                        </a:rPr>
                        <a:t>Total Revenue</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400" b="1" u="none" strike="noStrike" dirty="0">
                          <a:effectLst/>
                        </a:rPr>
                        <a:t>PD_210525 - (</a:t>
                      </a:r>
                      <a:r>
                        <a:rPr lang="en-US" sz="1400" b="1" u="none" strike="noStrike" dirty="0" err="1">
                          <a:effectLst/>
                        </a:rPr>
                        <a:t>SysCon</a:t>
                      </a:r>
                      <a:r>
                        <a:rPr lang="en-US" sz="1400" b="1" u="none" strike="noStrike" dirty="0">
                          <a:effectLst/>
                        </a:rPr>
                        <a:t>)International Systems Conference</a:t>
                      </a:r>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ctr"/>
                      <a:r>
                        <a:rPr lang="en-US" sz="1400" b="1" u="none" strike="noStrike">
                          <a:effectLst/>
                        </a:rPr>
                        <a:t>                   46.0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0.0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2394614186"/>
                  </a:ext>
                </a:extLst>
              </a:tr>
              <a:tr h="196985">
                <a:tc>
                  <a:txBody>
                    <a:bodyPr/>
                    <a:lstStyle/>
                    <a:p>
                      <a:pPr algn="l" fontAlgn="b"/>
                      <a:r>
                        <a:rPr lang="en-US" sz="1400" b="1" u="none" strike="noStrike">
                          <a:effectLst/>
                        </a:rPr>
                        <a:t>Total Revenue</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400" b="1" u="none" strike="noStrike" dirty="0">
                          <a:effectLst/>
                        </a:rPr>
                        <a:t>PD_210585 - Other Conference Events</a:t>
                      </a:r>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ctr"/>
                      <a:r>
                        <a:rPr lang="en-US" sz="1400" b="1" u="none" strike="noStrike">
                          <a:effectLst/>
                        </a:rPr>
                        <a:t>                 (29.8)</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193.7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285.5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183.6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183.6 </a:t>
                      </a:r>
                      <a:endParaRPr lang="en-US" sz="14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1739489187"/>
                  </a:ext>
                </a:extLst>
              </a:tr>
              <a:tr h="196985">
                <a:tc>
                  <a:txBody>
                    <a:bodyPr/>
                    <a:lstStyle/>
                    <a:p>
                      <a:pPr algn="l" fontAlgn="b"/>
                      <a:r>
                        <a:rPr lang="en-US" sz="1400" b="1" u="none" strike="noStrike">
                          <a:effectLst/>
                        </a:rPr>
                        <a:t>Total Revenue</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400" b="1" u="none" strike="noStrike" dirty="0">
                          <a:effectLst/>
                        </a:rPr>
                        <a:t>PD_210669 - (ISSE)International Symposium on Systems Engineering</a:t>
                      </a:r>
                      <a:endParaRPr lang="en-US" sz="14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ctr"/>
                      <a:r>
                        <a:rPr lang="en-US" sz="1400" b="1" u="none" strike="noStrike" dirty="0">
                          <a:effectLst/>
                        </a:rPr>
                        <a:t>                   19.9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225664806"/>
                  </a:ext>
                </a:extLst>
              </a:tr>
              <a:tr h="196985">
                <a:tc>
                  <a:txBody>
                    <a:bodyPr/>
                    <a:lstStyle/>
                    <a:p>
                      <a:pPr algn="l" fontAlgn="b"/>
                      <a:r>
                        <a:rPr lang="en-US" sz="1400" b="1" u="none" strike="noStrike">
                          <a:effectLst/>
                        </a:rPr>
                        <a:t>Operational revenue</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400" b="1" u="none" strike="noStrike">
                          <a:effectLst/>
                        </a:rPr>
                        <a:t>                885.6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1,587.3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a:effectLst/>
                        </a:rPr>
                        <a:t>             1,677.7 </a:t>
                      </a:r>
                      <a:endParaRPr lang="en-US" sz="14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1,502.2 </a:t>
                      </a:r>
                      <a:endParaRPr lang="en-US" sz="14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400" b="1" u="none" strike="noStrike" dirty="0">
                          <a:effectLst/>
                        </a:rPr>
                        <a:t>             1,502.2 </a:t>
                      </a:r>
                      <a:endParaRPr lang="en-US" sz="1400" b="1" i="0" u="none" strike="noStrike" dirty="0">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4256283431"/>
                  </a:ext>
                </a:extLst>
              </a:tr>
            </a:tbl>
          </a:graphicData>
        </a:graphic>
      </p:graphicFrame>
    </p:spTree>
    <p:extLst>
      <p:ext uri="{BB962C8B-B14F-4D97-AF65-F5344CB8AC3E}">
        <p14:creationId xmlns:p14="http://schemas.microsoft.com/office/powerpoint/2010/main" val="170894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A158A-7BDC-A597-C4C3-703AD9233773}"/>
              </a:ext>
            </a:extLst>
          </p:cNvPr>
          <p:cNvSpPr>
            <a:spLocks noGrp="1"/>
          </p:cNvSpPr>
          <p:nvPr>
            <p:ph type="title"/>
          </p:nvPr>
        </p:nvSpPr>
        <p:spPr>
          <a:xfrm>
            <a:off x="0" y="533400"/>
            <a:ext cx="11353800" cy="6172200"/>
          </a:xfrm>
        </p:spPr>
        <p:txBody>
          <a:bodyPr vert="vert270"/>
          <a:lstStyle/>
          <a:p>
            <a:pPr algn="ctr"/>
            <a:r>
              <a:rPr lang="en-US" sz="3600" b="1" dirty="0">
                <a:solidFill>
                  <a:srgbClr val="990033"/>
                </a:solidFill>
                <a:latin typeface="+mn-lt"/>
              </a:rPr>
              <a:t>2023 Budget -Expense</a:t>
            </a:r>
            <a:endParaRPr lang="en-US" sz="3600" dirty="0"/>
          </a:p>
        </p:txBody>
      </p:sp>
      <p:graphicFrame>
        <p:nvGraphicFramePr>
          <p:cNvPr id="3" name="Table 2">
            <a:extLst>
              <a:ext uri="{FF2B5EF4-FFF2-40B4-BE49-F238E27FC236}">
                <a16:creationId xmlns:a16="http://schemas.microsoft.com/office/drawing/2014/main" id="{9B81311E-0AF0-C859-BA99-6993225FB17D}"/>
              </a:ext>
            </a:extLst>
          </p:cNvPr>
          <p:cNvGraphicFramePr>
            <a:graphicFrameLocks noGrp="1"/>
          </p:cNvGraphicFramePr>
          <p:nvPr>
            <p:extLst>
              <p:ext uri="{D42A27DB-BD31-4B8C-83A1-F6EECF244321}">
                <p14:modId xmlns:p14="http://schemas.microsoft.com/office/powerpoint/2010/main" val="517746187"/>
              </p:ext>
            </p:extLst>
          </p:nvPr>
        </p:nvGraphicFramePr>
        <p:xfrm>
          <a:off x="838200" y="260608"/>
          <a:ext cx="11277599" cy="6521200"/>
        </p:xfrm>
        <a:graphic>
          <a:graphicData uri="http://schemas.openxmlformats.org/drawingml/2006/table">
            <a:tbl>
              <a:tblPr>
                <a:tableStyleId>{5C22544A-7EE6-4342-B048-85BDC9FD1C3A}</a:tableStyleId>
              </a:tblPr>
              <a:tblGrid>
                <a:gridCol w="1599660">
                  <a:extLst>
                    <a:ext uri="{9D8B030D-6E8A-4147-A177-3AD203B41FA5}">
                      <a16:colId xmlns:a16="http://schemas.microsoft.com/office/drawing/2014/main" val="1892318786"/>
                    </a:ext>
                  </a:extLst>
                </a:gridCol>
                <a:gridCol w="6328654">
                  <a:extLst>
                    <a:ext uri="{9D8B030D-6E8A-4147-A177-3AD203B41FA5}">
                      <a16:colId xmlns:a16="http://schemas.microsoft.com/office/drawing/2014/main" val="2708168065"/>
                    </a:ext>
                  </a:extLst>
                </a:gridCol>
                <a:gridCol w="669857">
                  <a:extLst>
                    <a:ext uri="{9D8B030D-6E8A-4147-A177-3AD203B41FA5}">
                      <a16:colId xmlns:a16="http://schemas.microsoft.com/office/drawing/2014/main" val="931873686"/>
                    </a:ext>
                  </a:extLst>
                </a:gridCol>
                <a:gridCol w="669857">
                  <a:extLst>
                    <a:ext uri="{9D8B030D-6E8A-4147-A177-3AD203B41FA5}">
                      <a16:colId xmlns:a16="http://schemas.microsoft.com/office/drawing/2014/main" val="247195131"/>
                    </a:ext>
                  </a:extLst>
                </a:gridCol>
                <a:gridCol w="669857">
                  <a:extLst>
                    <a:ext uri="{9D8B030D-6E8A-4147-A177-3AD203B41FA5}">
                      <a16:colId xmlns:a16="http://schemas.microsoft.com/office/drawing/2014/main" val="3146940657"/>
                    </a:ext>
                  </a:extLst>
                </a:gridCol>
                <a:gridCol w="669857">
                  <a:extLst>
                    <a:ext uri="{9D8B030D-6E8A-4147-A177-3AD203B41FA5}">
                      <a16:colId xmlns:a16="http://schemas.microsoft.com/office/drawing/2014/main" val="4112885297"/>
                    </a:ext>
                  </a:extLst>
                </a:gridCol>
                <a:gridCol w="669857">
                  <a:extLst>
                    <a:ext uri="{9D8B030D-6E8A-4147-A177-3AD203B41FA5}">
                      <a16:colId xmlns:a16="http://schemas.microsoft.com/office/drawing/2014/main" val="2862217804"/>
                    </a:ext>
                  </a:extLst>
                </a:gridCol>
              </a:tblGrid>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PD_000000 - None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dirty="0">
                          <a:effectLst/>
                        </a:rPr>
                        <a:t>                165.7 </a:t>
                      </a:r>
                      <a:endParaRPr lang="en-US" sz="12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295.5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267.6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325.3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328.3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807225170"/>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PD_000000 - None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dirty="0">
                          <a:effectLst/>
                        </a:rPr>
                        <a:t>                     6.9 </a:t>
                      </a:r>
                      <a:endParaRPr lang="en-US" sz="12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12.7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9.7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13.2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13.2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1905105141"/>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PD_000000 - None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dirty="0">
                          <a:effectLst/>
                        </a:rPr>
                        <a:t>                       -   </a:t>
                      </a:r>
                      <a:endParaRPr lang="en-US" sz="12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414930597"/>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dirty="0">
                          <a:effectLst/>
                        </a:rPr>
                        <a:t>PD_000000 - None</a:t>
                      </a:r>
                      <a:endParaRPr lang="en-US" sz="12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0.1 </a:t>
                      </a:r>
                      <a:endParaRPr lang="en-US" sz="12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0.1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0.1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3920828682"/>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PD_505002 - Society Education Products</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3.0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3.0 </a:t>
                      </a:r>
                      <a:endParaRPr lang="en-US" sz="12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3.0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3.2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3.2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715834713"/>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PD_120104 - Systems Journal</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247.8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699.9 </a:t>
                      </a:r>
                      <a:endParaRPr lang="en-US" sz="12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680.1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720.1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720.1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2146624771"/>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PD_120133 - Transactions on Cloud Computing</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5.6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16.8 </a:t>
                      </a:r>
                      <a:endParaRPr lang="en-US" sz="12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15.6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19.6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19.6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100766361"/>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PD_120143 - IEEE Transactions on Big Data</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2.9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7.4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6.9 </a:t>
                      </a:r>
                      <a:endParaRPr lang="en-US" sz="12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8.5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8.5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3844270204"/>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PD_120152 - IEEE Journal of Miniaturization for Air &amp; Space Systems</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6.0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13.1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12.1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16.6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16.6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2254831514"/>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PD_120160 - Open Journal of Systems Engineering</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13.0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13.0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1302258114"/>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PD_220006 - Conference Distributed Package Products</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80.6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82.4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84.6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84.6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3339827586"/>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PD_210023 - (RTCSA)International Conference on Embedded and Real-Time Computing</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99493900"/>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PD_210525 - (SysCon)International Systems Conference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13.7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11.0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229246462"/>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PD_210585 - Other Conference Events</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(17.3)</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150.8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215.2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143.2 </a:t>
                      </a:r>
                      <a:endParaRPr lang="en-US" sz="12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143.2 </a:t>
                      </a:r>
                      <a:endParaRPr lang="en-US" sz="1200" b="1" i="0" u="none" strike="noStrike" dirty="0">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432608496"/>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PD_210609 - (HOST)International Symposium on Hardware Oriented Security and Trus</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1521516341"/>
                  </a:ext>
                </a:extLst>
              </a:tr>
              <a:tr h="383600">
                <a:tc>
                  <a:txBody>
                    <a:bodyPr/>
                    <a:lstStyle/>
                    <a:p>
                      <a:pPr algn="l" fontAlgn="b"/>
                      <a:r>
                        <a:rPr lang="en-US" sz="1200" b="1" u="none" strike="noStrike">
                          <a:effectLst/>
                        </a:rPr>
                        <a:t>Total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PD_210669 - (ISSE)International Symposium on Systems Engineering</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4.8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0.4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3919321279"/>
                  </a:ext>
                </a:extLst>
              </a:tr>
              <a:tr h="383600">
                <a:tc>
                  <a:txBody>
                    <a:bodyPr/>
                    <a:lstStyle/>
                    <a:p>
                      <a:pPr algn="l" fontAlgn="b"/>
                      <a:r>
                        <a:rPr lang="en-US" sz="1200" b="1" u="none" strike="noStrike">
                          <a:effectLst/>
                        </a:rPr>
                        <a:t>Operational Expense</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1200" b="1" u="none" strike="noStrike">
                          <a:effectLst/>
                        </a:rPr>
                        <a:t>                439.2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1,279.8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1,304.0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a:effectLst/>
                        </a:rPr>
                        <a:t>             1,347.4 </a:t>
                      </a:r>
                      <a:endParaRPr lang="en-US" sz="12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1200" b="1" u="none" strike="noStrike" dirty="0">
                          <a:effectLst/>
                        </a:rPr>
                        <a:t>             1,350.4 </a:t>
                      </a:r>
                      <a:endParaRPr lang="en-US" sz="1200" b="1" i="0" u="none" strike="noStrike" dirty="0">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1608172285"/>
                  </a:ext>
                </a:extLst>
              </a:tr>
            </a:tbl>
          </a:graphicData>
        </a:graphic>
      </p:graphicFrame>
    </p:spTree>
    <p:extLst>
      <p:ext uri="{BB962C8B-B14F-4D97-AF65-F5344CB8AC3E}">
        <p14:creationId xmlns:p14="http://schemas.microsoft.com/office/powerpoint/2010/main" val="1811549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DA3B-A739-A9E5-56B3-3DB1229DA85B}"/>
              </a:ext>
            </a:extLst>
          </p:cNvPr>
          <p:cNvSpPr>
            <a:spLocks noGrp="1"/>
          </p:cNvSpPr>
          <p:nvPr>
            <p:ph type="title"/>
          </p:nvPr>
        </p:nvSpPr>
        <p:spPr>
          <a:xfrm>
            <a:off x="838200" y="685801"/>
            <a:ext cx="10515600" cy="762000"/>
          </a:xfrm>
        </p:spPr>
        <p:txBody>
          <a:bodyPr/>
          <a:lstStyle/>
          <a:p>
            <a:r>
              <a:rPr lang="en-US" b="1" dirty="0">
                <a:solidFill>
                  <a:srgbClr val="990033"/>
                </a:solidFill>
                <a:latin typeface="+mn-lt"/>
              </a:rPr>
              <a:t>2023 Budget – Summary</a:t>
            </a:r>
          </a:p>
        </p:txBody>
      </p:sp>
      <p:graphicFrame>
        <p:nvGraphicFramePr>
          <p:cNvPr id="3" name="Table 2">
            <a:extLst>
              <a:ext uri="{FF2B5EF4-FFF2-40B4-BE49-F238E27FC236}">
                <a16:creationId xmlns:a16="http://schemas.microsoft.com/office/drawing/2014/main" id="{92B0912B-AA74-733E-F91A-8F8422914F8E}"/>
              </a:ext>
            </a:extLst>
          </p:cNvPr>
          <p:cNvGraphicFramePr>
            <a:graphicFrameLocks noGrp="1"/>
          </p:cNvGraphicFramePr>
          <p:nvPr>
            <p:extLst>
              <p:ext uri="{D42A27DB-BD31-4B8C-83A1-F6EECF244321}">
                <p14:modId xmlns:p14="http://schemas.microsoft.com/office/powerpoint/2010/main" val="3065347662"/>
              </p:ext>
            </p:extLst>
          </p:nvPr>
        </p:nvGraphicFramePr>
        <p:xfrm>
          <a:off x="533400" y="1905000"/>
          <a:ext cx="10668001" cy="4419596"/>
        </p:xfrm>
        <a:graphic>
          <a:graphicData uri="http://schemas.openxmlformats.org/drawingml/2006/table">
            <a:tbl>
              <a:tblPr>
                <a:tableStyleId>{5C22544A-7EE6-4342-B048-85BDC9FD1C3A}</a:tableStyleId>
              </a:tblPr>
              <a:tblGrid>
                <a:gridCol w="2472137">
                  <a:extLst>
                    <a:ext uri="{9D8B030D-6E8A-4147-A177-3AD203B41FA5}">
                      <a16:colId xmlns:a16="http://schemas.microsoft.com/office/drawing/2014/main" val="4241206947"/>
                    </a:ext>
                  </a:extLst>
                </a:gridCol>
                <a:gridCol w="1781516">
                  <a:extLst>
                    <a:ext uri="{9D8B030D-6E8A-4147-A177-3AD203B41FA5}">
                      <a16:colId xmlns:a16="http://schemas.microsoft.com/office/drawing/2014/main" val="43871063"/>
                    </a:ext>
                  </a:extLst>
                </a:gridCol>
                <a:gridCol w="1039630">
                  <a:extLst>
                    <a:ext uri="{9D8B030D-6E8A-4147-A177-3AD203B41FA5}">
                      <a16:colId xmlns:a16="http://schemas.microsoft.com/office/drawing/2014/main" val="1087813563"/>
                    </a:ext>
                  </a:extLst>
                </a:gridCol>
                <a:gridCol w="895786">
                  <a:extLst>
                    <a:ext uri="{9D8B030D-6E8A-4147-A177-3AD203B41FA5}">
                      <a16:colId xmlns:a16="http://schemas.microsoft.com/office/drawing/2014/main" val="1189133771"/>
                    </a:ext>
                  </a:extLst>
                </a:gridCol>
                <a:gridCol w="1140092">
                  <a:extLst>
                    <a:ext uri="{9D8B030D-6E8A-4147-A177-3AD203B41FA5}">
                      <a16:colId xmlns:a16="http://schemas.microsoft.com/office/drawing/2014/main" val="285213124"/>
                    </a:ext>
                  </a:extLst>
                </a:gridCol>
                <a:gridCol w="1384397">
                  <a:extLst>
                    <a:ext uri="{9D8B030D-6E8A-4147-A177-3AD203B41FA5}">
                      <a16:colId xmlns:a16="http://schemas.microsoft.com/office/drawing/2014/main" val="2790506387"/>
                    </a:ext>
                  </a:extLst>
                </a:gridCol>
                <a:gridCol w="1954443">
                  <a:extLst>
                    <a:ext uri="{9D8B030D-6E8A-4147-A177-3AD203B41FA5}">
                      <a16:colId xmlns:a16="http://schemas.microsoft.com/office/drawing/2014/main" val="878938255"/>
                    </a:ext>
                  </a:extLst>
                </a:gridCol>
              </a:tblGrid>
              <a:tr h="387206">
                <a:tc>
                  <a:txBody>
                    <a:bodyPr/>
                    <a:lstStyle/>
                    <a:p>
                      <a:pPr algn="l" fontAlgn="b"/>
                      <a:endParaRPr lang="en-US" sz="2000" b="1" i="0" u="none" strike="noStrike" dirty="0">
                        <a:solidFill>
                          <a:srgbClr val="000000"/>
                        </a:solidFill>
                        <a:effectLst/>
                        <a:latin typeface="Calibri" panose="020F0502020204030204" pitchFamily="34" charset="0"/>
                      </a:endParaRPr>
                    </a:p>
                  </a:txBody>
                  <a:tcPr marL="6992" marR="6992" marT="6992" marB="0" anchor="b"/>
                </a:tc>
                <a:tc>
                  <a:txBody>
                    <a:bodyPr/>
                    <a:lstStyle/>
                    <a:p>
                      <a:pPr algn="l" fontAlgn="b"/>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FY21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FY22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FY22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FY23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FY23 </a:t>
                      </a:r>
                      <a:endParaRPr lang="en-US" sz="2000" b="1" i="0" u="none" strike="noStrike">
                        <a:solidFill>
                          <a:srgbClr val="000000"/>
                        </a:solidFill>
                        <a:effectLst/>
                        <a:latin typeface="Calibri" panose="020F0502020204030204" pitchFamily="34" charset="0"/>
                      </a:endParaRPr>
                    </a:p>
                  </a:txBody>
                  <a:tcPr marL="6992" marR="6992" marT="6992" marB="0" anchor="b"/>
                </a:tc>
                <a:extLst>
                  <a:ext uri="{0D108BD9-81ED-4DB2-BD59-A6C34878D82A}">
                    <a16:rowId xmlns:a16="http://schemas.microsoft.com/office/drawing/2014/main" val="2785049990"/>
                  </a:ext>
                </a:extLst>
              </a:tr>
              <a:tr h="420015">
                <a:tc>
                  <a:txBody>
                    <a:bodyPr/>
                    <a:lstStyle/>
                    <a:p>
                      <a:pPr algn="l" fontAlgn="b"/>
                      <a:endParaRPr lang="en-US" sz="2000" b="1" i="0" u="none" strike="noStrike" dirty="0">
                        <a:solidFill>
                          <a:srgbClr val="000000"/>
                        </a:solidFill>
                        <a:effectLst/>
                        <a:latin typeface="Calibri" panose="020F0502020204030204" pitchFamily="34" charset="0"/>
                      </a:endParaRPr>
                    </a:p>
                  </a:txBody>
                  <a:tcPr marL="6992" marR="6992" marT="6992" marB="0" anchor="b"/>
                </a:tc>
                <a:tc>
                  <a:txBody>
                    <a:bodyPr/>
                    <a:lstStyle/>
                    <a:p>
                      <a:pPr algn="l" fontAlgn="b"/>
                      <a:endParaRPr lang="en-US" sz="20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Final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Final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Final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First View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dirty="0">
                          <a:effectLst/>
                        </a:rPr>
                        <a:t>Final </a:t>
                      </a:r>
                      <a:endParaRPr lang="en-US" sz="2000" b="1" i="0" u="none" strike="noStrike" dirty="0">
                        <a:solidFill>
                          <a:srgbClr val="000000"/>
                        </a:solidFill>
                        <a:effectLst/>
                        <a:latin typeface="Calibri" panose="020F0502020204030204" pitchFamily="34" charset="0"/>
                      </a:endParaRPr>
                    </a:p>
                  </a:txBody>
                  <a:tcPr marL="6992" marR="6992" marT="6992" marB="0" anchor="b"/>
                </a:tc>
                <a:extLst>
                  <a:ext uri="{0D108BD9-81ED-4DB2-BD59-A6C34878D82A}">
                    <a16:rowId xmlns:a16="http://schemas.microsoft.com/office/drawing/2014/main" val="3195632745"/>
                  </a:ext>
                </a:extLst>
              </a:tr>
              <a:tr h="420015">
                <a:tc>
                  <a:txBody>
                    <a:bodyPr/>
                    <a:lstStyle/>
                    <a:p>
                      <a:pPr algn="l" fontAlgn="b"/>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endParaRPr lang="en-US" sz="20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Actual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Budget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Apr Fcst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Budget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b"/>
                      <a:r>
                        <a:rPr lang="en-US" sz="2000" b="1" u="none" strike="noStrike">
                          <a:effectLst/>
                        </a:rPr>
                        <a:t> Budget </a:t>
                      </a:r>
                      <a:endParaRPr lang="en-US" sz="2000" b="1" i="0" u="none" strike="noStrike">
                        <a:solidFill>
                          <a:srgbClr val="000000"/>
                        </a:solidFill>
                        <a:effectLst/>
                        <a:latin typeface="Calibri" panose="020F0502020204030204" pitchFamily="34" charset="0"/>
                      </a:endParaRPr>
                    </a:p>
                  </a:txBody>
                  <a:tcPr marL="6992" marR="6992" marT="6992" marB="0" anchor="b"/>
                </a:tc>
                <a:extLst>
                  <a:ext uri="{0D108BD9-81ED-4DB2-BD59-A6C34878D82A}">
                    <a16:rowId xmlns:a16="http://schemas.microsoft.com/office/drawing/2014/main" val="2437199716"/>
                  </a:ext>
                </a:extLst>
              </a:tr>
              <a:tr h="638472">
                <a:tc>
                  <a:txBody>
                    <a:bodyPr/>
                    <a:lstStyle/>
                    <a:p>
                      <a:pPr algn="l" fontAlgn="b"/>
                      <a:r>
                        <a:rPr lang="en-US" sz="2000" b="1" u="none" strike="noStrike">
                          <a:effectLst/>
                        </a:rPr>
                        <a:t>Operational revenue</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ctr"/>
                      <a:r>
                        <a:rPr lang="en-US" sz="2000" b="1" u="none" strike="noStrike" dirty="0">
                          <a:effectLst/>
                        </a:rPr>
                        <a:t>                885.6 </a:t>
                      </a:r>
                      <a:endParaRPr lang="en-US" sz="20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dirty="0">
                          <a:effectLst/>
                        </a:rPr>
                        <a:t>             1,587.3 </a:t>
                      </a:r>
                      <a:endParaRPr lang="en-US" sz="20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a:effectLst/>
                        </a:rPr>
                        <a:t>             1,677.7 </a:t>
                      </a:r>
                      <a:endParaRPr lang="en-US" sz="20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a:effectLst/>
                        </a:rPr>
                        <a:t>             1,502.2 </a:t>
                      </a:r>
                      <a:endParaRPr lang="en-US" sz="2000" b="1" i="0" u="none" strike="noStrike">
                        <a:solidFill>
                          <a:srgbClr val="000000"/>
                        </a:solidFill>
                        <a:effectLst/>
                        <a:latin typeface="Calibri" panose="020F0502020204030204" pitchFamily="34" charset="0"/>
                      </a:endParaRPr>
                    </a:p>
                  </a:txBody>
                  <a:tcPr marL="6992" marR="6992" marT="6992" marB="0" anchor="ctr"/>
                </a:tc>
                <a:tc>
                  <a:txBody>
                    <a:bodyPr/>
                    <a:lstStyle/>
                    <a:p>
                      <a:pPr algn="l" fontAlgn="ctr"/>
                      <a:r>
                        <a:rPr lang="en-US" sz="2000" b="1" u="none" strike="noStrike" dirty="0">
                          <a:effectLst/>
                        </a:rPr>
                        <a:t>             1,502.2 </a:t>
                      </a:r>
                      <a:endParaRPr lang="en-US" sz="2000" b="1" i="0" u="none" strike="noStrike" dirty="0">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846158092"/>
                  </a:ext>
                </a:extLst>
              </a:tr>
              <a:tr h="638472">
                <a:tc>
                  <a:txBody>
                    <a:bodyPr/>
                    <a:lstStyle/>
                    <a:p>
                      <a:pPr algn="l" fontAlgn="b"/>
                      <a:r>
                        <a:rPr lang="en-US" sz="2000" b="1" u="none" strike="noStrike">
                          <a:effectLst/>
                        </a:rPr>
                        <a:t>Operational Expense</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2000" b="1" u="none" strike="noStrike">
                          <a:effectLst/>
                        </a:rPr>
                        <a:t>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2000" b="1" u="none" strike="noStrike">
                          <a:effectLst/>
                        </a:rPr>
                        <a:t>                439.2 </a:t>
                      </a:r>
                      <a:endParaRPr lang="en-US" sz="20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dirty="0">
                          <a:effectLst/>
                        </a:rPr>
                        <a:t>             1,279.8 </a:t>
                      </a:r>
                      <a:endParaRPr lang="en-US" sz="20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dirty="0">
                          <a:effectLst/>
                        </a:rPr>
                        <a:t>             1,304.0 </a:t>
                      </a:r>
                      <a:endParaRPr lang="en-US" sz="20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dirty="0">
                          <a:effectLst/>
                        </a:rPr>
                        <a:t>             1,347.4 </a:t>
                      </a:r>
                      <a:endParaRPr lang="en-US" sz="20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l" fontAlgn="ctr"/>
                      <a:r>
                        <a:rPr lang="en-US" sz="2000" b="1" u="none" strike="noStrike" dirty="0">
                          <a:effectLst/>
                        </a:rPr>
                        <a:t>             1,350.4 </a:t>
                      </a:r>
                      <a:endParaRPr lang="en-US" sz="2000" b="1" i="0" u="none" strike="noStrike" dirty="0">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1831610255"/>
                  </a:ext>
                </a:extLst>
              </a:tr>
              <a:tr h="638472">
                <a:tc>
                  <a:txBody>
                    <a:bodyPr/>
                    <a:lstStyle/>
                    <a:p>
                      <a:pPr algn="l" fontAlgn="b"/>
                      <a:r>
                        <a:rPr lang="en-US" sz="2000" b="1" u="none" strike="noStrike">
                          <a:effectLst/>
                        </a:rPr>
                        <a:t>Total from Operations</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2000" b="1" u="none" strike="noStrike">
                          <a:effectLst/>
                        </a:rPr>
                        <a:t> </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2000" b="1" u="none" strike="noStrike">
                          <a:effectLst/>
                        </a:rPr>
                        <a:t>                446.4 </a:t>
                      </a:r>
                      <a:endParaRPr lang="en-US" sz="20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a:effectLst/>
                        </a:rPr>
                        <a:t>                307.5 </a:t>
                      </a:r>
                      <a:endParaRPr lang="en-US" sz="20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dirty="0">
                          <a:effectLst/>
                        </a:rPr>
                        <a:t>                373.6 </a:t>
                      </a:r>
                      <a:endParaRPr lang="en-US" sz="20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dirty="0">
                          <a:effectLst/>
                        </a:rPr>
                        <a:t>                154.7 </a:t>
                      </a:r>
                      <a:endParaRPr lang="en-US" sz="20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l" fontAlgn="ctr"/>
                      <a:r>
                        <a:rPr lang="en-US" sz="2000" b="1" u="none" strike="noStrike" dirty="0">
                          <a:effectLst/>
                        </a:rPr>
                        <a:t>                151.7 </a:t>
                      </a:r>
                      <a:endParaRPr lang="en-US" sz="2000" b="1" i="0" u="none" strike="noStrike" dirty="0">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4000130838"/>
                  </a:ext>
                </a:extLst>
              </a:tr>
              <a:tr h="638472">
                <a:tc>
                  <a:txBody>
                    <a:bodyPr/>
                    <a:lstStyle/>
                    <a:p>
                      <a:pPr algn="l" fontAlgn="b"/>
                      <a:r>
                        <a:rPr lang="en-US" sz="2000" b="1" u="none" strike="noStrike">
                          <a:effectLst/>
                        </a:rPr>
                        <a:t>Total Expense</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2000" b="1" u="none" strike="noStrike" dirty="0">
                          <a:effectLst/>
                        </a:rPr>
                        <a:t>IEEE Investment Income</a:t>
                      </a:r>
                      <a:endParaRPr lang="en-US" sz="2000" b="1" i="0" u="none" strike="noStrike" dirty="0">
                        <a:solidFill>
                          <a:srgbClr val="000000"/>
                        </a:solidFill>
                        <a:effectLst/>
                        <a:latin typeface="Calibri" panose="020F0502020204030204" pitchFamily="34" charset="0"/>
                      </a:endParaRPr>
                    </a:p>
                  </a:txBody>
                  <a:tcPr marL="6992" marR="6992" marT="6992" marB="0" anchor="b"/>
                </a:tc>
                <a:tc>
                  <a:txBody>
                    <a:bodyPr/>
                    <a:lstStyle/>
                    <a:p>
                      <a:pPr algn="ctr" fontAlgn="ctr"/>
                      <a:r>
                        <a:rPr lang="en-US" sz="2000" b="1" u="none" strike="noStrike">
                          <a:effectLst/>
                        </a:rPr>
                        <a:t>               (327.8)</a:t>
                      </a:r>
                      <a:endParaRPr lang="en-US" sz="20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a:effectLst/>
                        </a:rPr>
                        <a:t>  </a:t>
                      </a:r>
                      <a:endParaRPr lang="en-US" sz="20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dirty="0">
                          <a:effectLst/>
                        </a:rPr>
                        <a:t>                       -   </a:t>
                      </a:r>
                      <a:endParaRPr lang="en-US" sz="20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l" fontAlgn="ctr"/>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4282145011"/>
                  </a:ext>
                </a:extLst>
              </a:tr>
              <a:tr h="638472">
                <a:tc>
                  <a:txBody>
                    <a:bodyPr/>
                    <a:lstStyle/>
                    <a:p>
                      <a:pPr algn="l" fontAlgn="b"/>
                      <a:r>
                        <a:rPr lang="en-US" sz="2000" b="1" u="none" strike="noStrike">
                          <a:effectLst/>
                        </a:rPr>
                        <a:t>Total Net</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l" fontAlgn="b"/>
                      <a:r>
                        <a:rPr lang="en-US" sz="2000" b="1" u="none" strike="noStrike">
                          <a:effectLst/>
                        </a:rPr>
                        <a:t>All Product</a:t>
                      </a:r>
                      <a:endParaRPr lang="en-US" sz="2000" b="1" i="0" u="none" strike="noStrike">
                        <a:solidFill>
                          <a:srgbClr val="000000"/>
                        </a:solidFill>
                        <a:effectLst/>
                        <a:latin typeface="Calibri" panose="020F0502020204030204" pitchFamily="34" charset="0"/>
                      </a:endParaRPr>
                    </a:p>
                  </a:txBody>
                  <a:tcPr marL="6992" marR="6992" marT="6992" marB="0" anchor="b"/>
                </a:tc>
                <a:tc>
                  <a:txBody>
                    <a:bodyPr/>
                    <a:lstStyle/>
                    <a:p>
                      <a:pPr algn="ctr" fontAlgn="ctr"/>
                      <a:r>
                        <a:rPr lang="en-US" sz="2000" b="1" u="none" strike="noStrike">
                          <a:effectLst/>
                        </a:rPr>
                        <a:t>                774.2 </a:t>
                      </a:r>
                      <a:endParaRPr lang="en-US" sz="20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a:effectLst/>
                        </a:rPr>
                        <a:t>                307.5 </a:t>
                      </a:r>
                      <a:endParaRPr lang="en-US" sz="20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a:effectLst/>
                        </a:rPr>
                        <a:t>                373.6 </a:t>
                      </a:r>
                      <a:endParaRPr lang="en-US" sz="2000" b="1" i="0" u="none" strike="noStrike">
                        <a:solidFill>
                          <a:srgbClr val="000000"/>
                        </a:solidFill>
                        <a:effectLst/>
                        <a:latin typeface="Calibri" panose="020F0502020204030204" pitchFamily="34" charset="0"/>
                      </a:endParaRPr>
                    </a:p>
                  </a:txBody>
                  <a:tcPr marL="6992" marR="6992" marT="6992" marB="0" anchor="ctr"/>
                </a:tc>
                <a:tc>
                  <a:txBody>
                    <a:bodyPr/>
                    <a:lstStyle/>
                    <a:p>
                      <a:pPr algn="ctr" fontAlgn="ctr"/>
                      <a:r>
                        <a:rPr lang="en-US" sz="2000" b="1" u="none" strike="noStrike" dirty="0">
                          <a:effectLst/>
                        </a:rPr>
                        <a:t>                154.7 </a:t>
                      </a:r>
                      <a:endParaRPr lang="en-US" sz="2000" b="1" i="0" u="none" strike="noStrike" dirty="0">
                        <a:solidFill>
                          <a:srgbClr val="000000"/>
                        </a:solidFill>
                        <a:effectLst/>
                        <a:latin typeface="Calibri" panose="020F0502020204030204" pitchFamily="34" charset="0"/>
                      </a:endParaRPr>
                    </a:p>
                  </a:txBody>
                  <a:tcPr marL="6992" marR="6992" marT="6992" marB="0" anchor="ctr"/>
                </a:tc>
                <a:tc>
                  <a:txBody>
                    <a:bodyPr/>
                    <a:lstStyle/>
                    <a:p>
                      <a:pPr algn="l" fontAlgn="ctr"/>
                      <a:r>
                        <a:rPr lang="en-US" sz="2000" b="1" u="none" strike="noStrike" dirty="0">
                          <a:effectLst/>
                        </a:rPr>
                        <a:t>                </a:t>
                      </a:r>
                      <a:r>
                        <a:rPr lang="en-US" sz="2400" b="1" u="none" strike="noStrike" dirty="0">
                          <a:solidFill>
                            <a:srgbClr val="00B050"/>
                          </a:solidFill>
                          <a:effectLst/>
                        </a:rPr>
                        <a:t>151.7</a:t>
                      </a:r>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6992" marR="6992" marT="6992" marB="0" anchor="ctr"/>
                </a:tc>
                <a:extLst>
                  <a:ext uri="{0D108BD9-81ED-4DB2-BD59-A6C34878D82A}">
                    <a16:rowId xmlns:a16="http://schemas.microsoft.com/office/drawing/2014/main" val="3809512879"/>
                  </a:ext>
                </a:extLst>
              </a:tr>
            </a:tbl>
          </a:graphicData>
        </a:graphic>
      </p:graphicFrame>
    </p:spTree>
    <p:extLst>
      <p:ext uri="{BB962C8B-B14F-4D97-AF65-F5344CB8AC3E}">
        <p14:creationId xmlns:p14="http://schemas.microsoft.com/office/powerpoint/2010/main" val="3536257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D64FE78-428E-4D7D-B0DC-9DC1B08683A8}"/>
              </a:ext>
            </a:extLst>
          </p:cNvPr>
          <p:cNvSpPr>
            <a:spLocks noGrp="1" noChangeArrowheads="1"/>
          </p:cNvSpPr>
          <p:nvPr>
            <p:ph type="title"/>
          </p:nvPr>
        </p:nvSpPr>
        <p:spPr bwMode="auto">
          <a:xfrm>
            <a:off x="685800" y="685800"/>
            <a:ext cx="105156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600" b="1" dirty="0">
                <a:solidFill>
                  <a:srgbClr val="990033"/>
                </a:solidFill>
                <a:latin typeface="+mn-lt"/>
              </a:rPr>
              <a:t>Budget Issues – Publications/Open Access</a:t>
            </a:r>
          </a:p>
        </p:txBody>
      </p:sp>
      <p:sp>
        <p:nvSpPr>
          <p:cNvPr id="3" name="Content Placeholder 2">
            <a:extLst>
              <a:ext uri="{FF2B5EF4-FFF2-40B4-BE49-F238E27FC236}">
                <a16:creationId xmlns:a16="http://schemas.microsoft.com/office/drawing/2014/main" id="{197ABB53-1943-4AC3-9424-3AED11D55582}"/>
              </a:ext>
            </a:extLst>
          </p:cNvPr>
          <p:cNvSpPr>
            <a:spLocks noGrp="1"/>
          </p:cNvSpPr>
          <p:nvPr>
            <p:ph idx="1"/>
          </p:nvPr>
        </p:nvSpPr>
        <p:spPr>
          <a:xfrm>
            <a:off x="895350" y="1385526"/>
            <a:ext cx="10096500" cy="5516563"/>
          </a:xfrm>
        </p:spPr>
        <p:txBody>
          <a:bodyPr/>
          <a:lstStyle/>
          <a:p>
            <a:pPr>
              <a:defRPr/>
            </a:pPr>
            <a:r>
              <a:rPr lang="en-US" sz="2200" dirty="0">
                <a:solidFill>
                  <a:srgbClr val="002060"/>
                </a:solidFill>
              </a:rPr>
              <a:t>Today’s pubs revenue basically provides the bulk of operating funds for the Council – primarily overlength page charges</a:t>
            </a:r>
          </a:p>
          <a:p>
            <a:pPr>
              <a:defRPr/>
            </a:pPr>
            <a:r>
              <a:rPr lang="en-US" sz="2200" dirty="0">
                <a:solidFill>
                  <a:srgbClr val="002060"/>
                </a:solidFill>
              </a:rPr>
              <a:t>OA will greatly reduce this revenue once it becomes mainstream – maybe 5-10 years</a:t>
            </a:r>
          </a:p>
          <a:p>
            <a:pPr lvl="1">
              <a:defRPr/>
            </a:pPr>
            <a:r>
              <a:rPr lang="en-US" sz="1800" dirty="0">
                <a:solidFill>
                  <a:srgbClr val="002060"/>
                </a:solidFill>
              </a:rPr>
              <a:t>OA does not seem to be gaining as much traction as IEEE originally estimated</a:t>
            </a:r>
          </a:p>
          <a:p>
            <a:pPr>
              <a:defRPr/>
            </a:pPr>
            <a:r>
              <a:rPr lang="en-US" sz="2200" dirty="0">
                <a:solidFill>
                  <a:srgbClr val="002060"/>
                </a:solidFill>
              </a:rPr>
              <a:t>OA APC (Article Publishing Charge) fees initially established at $1,750 per article; now $1,995 for Gold OA, $2,495 for hybrid but sometimes discounted to as low as $1,000</a:t>
            </a:r>
          </a:p>
          <a:p>
            <a:pPr>
              <a:defRPr/>
            </a:pPr>
            <a:r>
              <a:rPr lang="en-US" sz="2200" dirty="0">
                <a:solidFill>
                  <a:srgbClr val="002060"/>
                </a:solidFill>
              </a:rPr>
              <a:t>New OJSE APC is starting at $950 </a:t>
            </a:r>
          </a:p>
          <a:p>
            <a:pPr>
              <a:defRPr/>
            </a:pPr>
            <a:r>
              <a:rPr lang="en-US" sz="2200" dirty="0">
                <a:solidFill>
                  <a:srgbClr val="002060"/>
                </a:solidFill>
              </a:rPr>
              <a:t>Elsevier made decision in 2020 to go to $1,000 - $1,100 per article for 3 years; now ~$860 to $2,650 depending on Journal. (Elsevier publishes ~2,700 Journals!)</a:t>
            </a:r>
          </a:p>
          <a:p>
            <a:pPr>
              <a:defRPr/>
            </a:pPr>
            <a:r>
              <a:rPr lang="en-US" sz="2200" dirty="0">
                <a:solidFill>
                  <a:srgbClr val="002060"/>
                </a:solidFill>
              </a:rPr>
              <a:t>Systems Journal publishes ~600 articles per year</a:t>
            </a:r>
          </a:p>
          <a:p>
            <a:pPr>
              <a:defRPr/>
            </a:pPr>
            <a:r>
              <a:rPr lang="en-US" sz="2200" dirty="0">
                <a:solidFill>
                  <a:srgbClr val="002060"/>
                </a:solidFill>
              </a:rPr>
              <a:t>And while we can now charge overlength page charges on standard Journal, OL page charges are not preferred by IEEE on Gold OA Journals (i.e. the new Open Journal on Systems Engineering)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9E63F-3609-E5C5-9D35-7C1FBAB15AA6}"/>
              </a:ext>
            </a:extLst>
          </p:cNvPr>
          <p:cNvSpPr>
            <a:spLocks noGrp="1"/>
          </p:cNvSpPr>
          <p:nvPr>
            <p:ph type="title"/>
          </p:nvPr>
        </p:nvSpPr>
        <p:spPr>
          <a:xfrm>
            <a:off x="762000" y="681037"/>
            <a:ext cx="10515600" cy="1325563"/>
          </a:xfrm>
        </p:spPr>
        <p:txBody>
          <a:bodyPr/>
          <a:lstStyle/>
          <a:p>
            <a:pPr algn="ctr"/>
            <a:r>
              <a:rPr lang="en-US" altLang="en-US" sz="4400" b="1" dirty="0">
                <a:solidFill>
                  <a:srgbClr val="990033"/>
                </a:solidFill>
                <a:latin typeface="+mn-lt"/>
              </a:rPr>
              <a:t>Budget Issues - Conferences</a:t>
            </a:r>
            <a:endParaRPr lang="en-US" dirty="0"/>
          </a:p>
        </p:txBody>
      </p:sp>
      <p:sp>
        <p:nvSpPr>
          <p:cNvPr id="3" name="Content Placeholder 2">
            <a:extLst>
              <a:ext uri="{FF2B5EF4-FFF2-40B4-BE49-F238E27FC236}">
                <a16:creationId xmlns:a16="http://schemas.microsoft.com/office/drawing/2014/main" id="{416A767B-CD7B-1B8F-5CBB-4B111DB4FEAD}"/>
              </a:ext>
            </a:extLst>
          </p:cNvPr>
          <p:cNvSpPr>
            <a:spLocks noGrp="1"/>
          </p:cNvSpPr>
          <p:nvPr>
            <p:ph idx="1"/>
          </p:nvPr>
        </p:nvSpPr>
        <p:spPr>
          <a:xfrm>
            <a:off x="762000" y="1524000"/>
            <a:ext cx="10515600" cy="4351338"/>
          </a:xfrm>
        </p:spPr>
        <p:txBody>
          <a:bodyPr/>
          <a:lstStyle/>
          <a:p>
            <a:pPr>
              <a:defRPr/>
            </a:pPr>
            <a:r>
              <a:rPr lang="en-US" sz="2200" dirty="0">
                <a:solidFill>
                  <a:srgbClr val="002060"/>
                </a:solidFill>
              </a:rPr>
              <a:t>Conference Income reduced for 2020 and 2021, and 2022 for the International Systems Conference, due to COVID-19, but reduced costs allowed for reasonable surplus to be maintained</a:t>
            </a:r>
          </a:p>
          <a:p>
            <a:pPr>
              <a:defRPr/>
            </a:pPr>
            <a:r>
              <a:rPr lang="en-US" sz="2200" dirty="0">
                <a:solidFill>
                  <a:srgbClr val="002060"/>
                </a:solidFill>
              </a:rPr>
              <a:t>Fortunately we had IEEE Conference Insurance that made up the 2020 losses. The conference insurance reimbursed the Council for the budgeted surplus for </a:t>
            </a:r>
            <a:r>
              <a:rPr lang="en-US" sz="2200" dirty="0" err="1">
                <a:solidFill>
                  <a:srgbClr val="002060"/>
                </a:solidFill>
              </a:rPr>
              <a:t>SysCon</a:t>
            </a:r>
            <a:r>
              <a:rPr lang="en-US" sz="2200" dirty="0">
                <a:solidFill>
                  <a:srgbClr val="002060"/>
                </a:solidFill>
              </a:rPr>
              <a:t> 2020 and ISSE 2020. This showed up in 2021 results.</a:t>
            </a:r>
          </a:p>
          <a:p>
            <a:pPr lvl="1">
              <a:defRPr/>
            </a:pPr>
            <a:r>
              <a:rPr lang="en-US" sz="1800" dirty="0">
                <a:solidFill>
                  <a:srgbClr val="002060"/>
                </a:solidFill>
              </a:rPr>
              <a:t>The IEEE conference insurance program was not available for 2021 and beyond, and likely will never be.</a:t>
            </a:r>
          </a:p>
          <a:p>
            <a:pPr>
              <a:defRPr/>
            </a:pPr>
            <a:r>
              <a:rPr lang="en-US" sz="2200" dirty="0">
                <a:solidFill>
                  <a:srgbClr val="002060"/>
                </a:solidFill>
              </a:rPr>
              <a:t>Technical Co-sponsorships drive post-conference Xplore downloads so finding more of these within our Field of Interest AND of high quality is important.</a:t>
            </a:r>
          </a:p>
          <a:p>
            <a:pPr>
              <a:defRPr/>
            </a:pPr>
            <a:r>
              <a:rPr lang="en-US" sz="2200" dirty="0">
                <a:solidFill>
                  <a:srgbClr val="002060"/>
                </a:solidFill>
              </a:rPr>
              <a:t>Conference attendance is down a bit from pre-COVID levels. Costs are up around 30-40%, primarily food &amp; beverage, while AV rentals are up between 20 and 25%.</a:t>
            </a:r>
          </a:p>
          <a:p>
            <a:pPr>
              <a:defRPr/>
            </a:pPr>
            <a:r>
              <a:rPr lang="en-US" sz="2200" dirty="0">
                <a:solidFill>
                  <a:srgbClr val="002060"/>
                </a:solidFill>
              </a:rPr>
              <a:t>IEEE Finance made an error on Systems Council financial reporting for conferences, stating </a:t>
            </a:r>
            <a:r>
              <a:rPr lang="en-US" sz="2200" dirty="0" err="1">
                <a:solidFill>
                  <a:srgbClr val="002060"/>
                </a:solidFill>
              </a:rPr>
              <a:t>tjhat</a:t>
            </a:r>
            <a:r>
              <a:rPr lang="en-US" sz="2200" dirty="0">
                <a:solidFill>
                  <a:srgbClr val="002060"/>
                </a:solidFill>
              </a:rPr>
              <a:t> we lost $73k. But we didn’t - - -</a:t>
            </a:r>
          </a:p>
          <a:p>
            <a:pPr>
              <a:defRPr/>
            </a:pPr>
            <a:endParaRPr lang="en-US" sz="2200" dirty="0">
              <a:solidFill>
                <a:srgbClr val="002060"/>
              </a:solidFill>
            </a:endParaRPr>
          </a:p>
          <a:p>
            <a:endParaRPr lang="en-US" dirty="0"/>
          </a:p>
        </p:txBody>
      </p:sp>
    </p:spTree>
    <p:extLst>
      <p:ext uri="{BB962C8B-B14F-4D97-AF65-F5344CB8AC3E}">
        <p14:creationId xmlns:p14="http://schemas.microsoft.com/office/powerpoint/2010/main" val="932453092"/>
      </p:ext>
    </p:extLst>
  </p:cSld>
  <p:clrMapOvr>
    <a:masterClrMapping/>
  </p:clrMapOvr>
</p:sld>
</file>

<file path=ppt/theme/theme1.xml><?xml version="1.0" encoding="utf-8"?>
<a:theme xmlns:a="http://schemas.openxmlformats.org/drawingml/2006/main" name="SysC_Spring 2021_Publications_Carbo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SysC_Spring 2021_Publications_Carbone</Template>
  <TotalTime>29896</TotalTime>
  <Words>1743</Words>
  <Application>Microsoft Office PowerPoint</Application>
  <PresentationFormat>Widescreen</PresentationFormat>
  <Paragraphs>556</Paragraphs>
  <Slides>12</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SysC_Spring 2021_Publications_Carbone</vt:lpstr>
      <vt:lpstr>Custom Design</vt:lpstr>
      <vt:lpstr>PowerPoint Presentation</vt:lpstr>
      <vt:lpstr>2021 Budget </vt:lpstr>
      <vt:lpstr>Financial Results 2021</vt:lpstr>
      <vt:lpstr>2022 Budget Summaries</vt:lpstr>
      <vt:lpstr>2023 Budget –income</vt:lpstr>
      <vt:lpstr>2023 Budget -Expense</vt:lpstr>
      <vt:lpstr>2023 Budget – Summary</vt:lpstr>
      <vt:lpstr>Budget Issues – Publications/Open Access</vt:lpstr>
      <vt:lpstr>Budget Issues - Conferences</vt:lpstr>
      <vt:lpstr>Budget Inputs 2024</vt:lpstr>
      <vt:lpstr>Any More Questions??</vt:lpstr>
      <vt:lpstr>PowerPoint Presentation</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dc:title>
  <dc:creator>Bob Rassa</dc:creator>
  <cp:lastModifiedBy>Bob Rassa</cp:lastModifiedBy>
  <cp:revision>363</cp:revision>
  <cp:lastPrinted>2001-05-28T02:48:03Z</cp:lastPrinted>
  <dcterms:created xsi:type="dcterms:W3CDTF">2001-05-28T01:38:39Z</dcterms:created>
  <dcterms:modified xsi:type="dcterms:W3CDTF">2023-04-19T21:44:00Z</dcterms:modified>
</cp:coreProperties>
</file>