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70" r:id="rId2"/>
    <p:sldId id="271" r:id="rId3"/>
    <p:sldId id="281" r:id="rId4"/>
    <p:sldId id="284" r:id="rId5"/>
    <p:sldId id="297" r:id="rId6"/>
    <p:sldId id="296" r:id="rId7"/>
    <p:sldId id="282" r:id="rId8"/>
    <p:sldId id="298" r:id="rId9"/>
    <p:sldId id="300" r:id="rId10"/>
    <p:sldId id="299" r:id="rId11"/>
    <p:sldId id="301" r:id="rId12"/>
    <p:sldId id="265" r:id="rId13"/>
    <p:sldId id="272" r:id="rId14"/>
    <p:sldId id="269" r:id="rId15"/>
    <p:sldId id="283" r:id="rId16"/>
    <p:sldId id="287" r:id="rId17"/>
    <p:sldId id="288" r:id="rId18"/>
    <p:sldId id="286" r:id="rId19"/>
    <p:sldId id="289" r:id="rId20"/>
    <p:sldId id="285" r:id="rId21"/>
    <p:sldId id="291" r:id="rId22"/>
    <p:sldId id="304" r:id="rId23"/>
    <p:sldId id="292" r:id="rId24"/>
    <p:sldId id="305" r:id="rId25"/>
    <p:sldId id="295" r:id="rId26"/>
    <p:sldId id="293" r:id="rId27"/>
    <p:sldId id="294" r:id="rId28"/>
    <p:sldId id="303" r:id="rId29"/>
    <p:sldId id="302" r:id="rId30"/>
    <p:sldId id="30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482" autoAdjust="0"/>
    <p:restoredTop sz="94660"/>
  </p:normalViewPr>
  <p:slideViewPr>
    <p:cSldViewPr snapToGrid="0">
      <p:cViewPr varScale="1">
        <p:scale>
          <a:sx n="135" d="100"/>
          <a:sy n="135" d="100"/>
        </p:scale>
        <p:origin x="184" y="14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D780D-2599-3E46-A7D9-EFBF68CB660C}" type="datetimeFigureOut">
              <a:rPr lang="en-US" smtClean="0"/>
              <a:t>4/18/23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F3C3F-8680-2642-BE57-A56E6842C3DB}" type="slidenum">
              <a:rPr lang="en-US" smtClean="0"/>
              <a:t>‹#›</a:t>
            </a:fld>
            <a:endParaRPr lang="en-US"/>
          </a:p>
        </p:txBody>
      </p:sp>
    </p:spTree>
    <p:extLst>
      <p:ext uri="{BB962C8B-B14F-4D97-AF65-F5344CB8AC3E}">
        <p14:creationId xmlns:p14="http://schemas.microsoft.com/office/powerpoint/2010/main" val="103826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422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74196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002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314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B23E7-1B83-4E93-869F-93536C0F391D}"/>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099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57042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21877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210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403350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200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7724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46000"/>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ebsite.nitrkl.ac.in/FProfile.aspx?e=bakshisambi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542176" y="1689724"/>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rgbClr val="0C70AC"/>
                </a:solidFill>
              </a:rPr>
              <a:t>IEEE Systems Council</a:t>
            </a:r>
            <a:br>
              <a:rPr lang="en-US" sz="3600" dirty="0">
                <a:solidFill>
                  <a:srgbClr val="0C70AC"/>
                </a:solidFill>
              </a:rPr>
            </a:br>
            <a:r>
              <a:rPr lang="en-US" sz="3200" dirty="0">
                <a:solidFill>
                  <a:srgbClr val="0C70AC"/>
                </a:solidFill>
              </a:rPr>
              <a:t>Distinguished Lecturers Program</a:t>
            </a:r>
            <a:endParaRPr lang="en-US" sz="3600" dirty="0">
              <a:solidFill>
                <a:srgbClr val="0C70AC"/>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542176" y="2895266"/>
            <a:ext cx="6881887" cy="14537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Pierangela</a:t>
            </a:r>
            <a:r>
              <a:rPr lang="en-US" dirty="0"/>
              <a:t> </a:t>
            </a:r>
            <a:r>
              <a:rPr lang="en-US" dirty="0" err="1"/>
              <a:t>Samarati</a:t>
            </a:r>
            <a:r>
              <a:rPr lang="en-US" dirty="0"/>
              <a:t>, DLP Committee Chair</a:t>
            </a:r>
          </a:p>
          <a:p>
            <a:endParaRPr lang="en-US" sz="1300" dirty="0"/>
          </a:p>
          <a:p>
            <a:r>
              <a:rPr lang="en-US" dirty="0"/>
              <a:t>April 20-21, 2023</a:t>
            </a:r>
          </a:p>
        </p:txBody>
      </p:sp>
    </p:spTree>
    <p:extLst>
      <p:ext uri="{BB962C8B-B14F-4D97-AF65-F5344CB8AC3E}">
        <p14:creationId xmlns:p14="http://schemas.microsoft.com/office/powerpoint/2010/main" val="124283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Distinguished Lecturer Nomination – HH Song</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838199" y="1825625"/>
            <a:ext cx="10685585" cy="4351338"/>
          </a:xfrm>
        </p:spPr>
        <p:txBody>
          <a:bodyPr/>
          <a:lstStyle/>
          <a:p>
            <a:r>
              <a:rPr lang="en-US" dirty="0" err="1"/>
              <a:t>Houbing</a:t>
            </a:r>
            <a:r>
              <a:rPr lang="en-US" dirty="0"/>
              <a:t> Herbert Song, University of Maryland, Baltimore County, USA</a:t>
            </a:r>
          </a:p>
          <a:p>
            <a:pPr lvl="1"/>
            <a:r>
              <a:rPr lang="en-US" dirty="0"/>
              <a:t>12 years research experience in the field</a:t>
            </a:r>
          </a:p>
          <a:p>
            <a:pPr lvl="1"/>
            <a:r>
              <a:rPr lang="en-US" dirty="0"/>
              <a:t>Associate Professor at the University of Maryland, Baltimore County, USA</a:t>
            </a:r>
          </a:p>
          <a:p>
            <a:pPr lvl="1"/>
            <a:r>
              <a:rPr lang="en-US" dirty="0"/>
              <a:t>Vicechair IEEE Special Interest Group (SIG) on Big Data Intelligent Networking within IEEE Technical Committee on Big Data, 2019-present</a:t>
            </a:r>
          </a:p>
          <a:p>
            <a:pPr lvl="1"/>
            <a:r>
              <a:rPr lang="en-US" dirty="0"/>
              <a:t>ACM Distinguished Speaker (2019-present)</a:t>
            </a:r>
          </a:p>
          <a:p>
            <a:pPr lvl="1"/>
            <a:r>
              <a:rPr lang="en-US" dirty="0"/>
              <a:t>IEEE Fellow (2022)</a:t>
            </a:r>
          </a:p>
          <a:p>
            <a:pPr lvl="1"/>
            <a:r>
              <a:rPr lang="en-US" dirty="0"/>
              <a:t>ACM Distinguished Member (2022)</a:t>
            </a:r>
          </a:p>
          <a:p>
            <a:pPr lvl="1"/>
            <a:r>
              <a:rPr lang="en-US" dirty="0"/>
              <a:t>See http://</a:t>
            </a:r>
            <a:r>
              <a:rPr lang="en-US" dirty="0" err="1"/>
              <a:t>www.songlab.us</a:t>
            </a:r>
            <a:endParaRPr lang="en-US" dirty="0"/>
          </a:p>
          <a:p>
            <a:pPr lvl="1"/>
            <a:r>
              <a:rPr lang="en-US" dirty="0"/>
              <a:t>Presentation title: Networked Systems and Security Research in the Age of AI/Machine Learning</a:t>
            </a:r>
          </a:p>
          <a:p>
            <a:pPr marL="914400" lvl="2"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10</a:t>
            </a:fld>
            <a:endParaRPr lang="en-US" dirty="0"/>
          </a:p>
        </p:txBody>
      </p:sp>
    </p:spTree>
    <p:extLst>
      <p:ext uri="{BB962C8B-B14F-4D97-AF65-F5344CB8AC3E}">
        <p14:creationId xmlns:p14="http://schemas.microsoft.com/office/powerpoint/2010/main" val="4258113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 – HH Song</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3703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 Committee moves to approve  </a:t>
            </a:r>
            <a:r>
              <a:rPr lang="en-US" sz="2400" dirty="0" err="1"/>
              <a:t>Houbing</a:t>
            </a:r>
            <a:r>
              <a:rPr lang="en-US" sz="2400" dirty="0"/>
              <a:t> Herbert Song as a Systems Council Distinguished Lecturer. </a:t>
            </a:r>
          </a:p>
          <a:p>
            <a:r>
              <a:rPr lang="en-US" sz="2400" dirty="0"/>
              <a:t>Pros: </a:t>
            </a:r>
            <a:r>
              <a:rPr lang="en-US" sz="2400" dirty="0" err="1"/>
              <a:t>Houbing</a:t>
            </a:r>
            <a:r>
              <a:rPr lang="en-US" sz="2400" dirty="0"/>
              <a:t> Herbert Song is an expert in an area of Systems Council</a:t>
            </a:r>
          </a:p>
          <a:p>
            <a:r>
              <a:rPr lang="en-US" sz="2400" dirty="0"/>
              <a:t>Cons: None</a:t>
            </a:r>
          </a:p>
          <a:p>
            <a:r>
              <a:rPr lang="en-US" sz="2400" dirty="0"/>
              <a:t>Financial Implications: Travel funds may be requested to travel from DL’s home location to city where lecture takes place.</a:t>
            </a:r>
          </a:p>
          <a:p>
            <a:pPr marL="0" indent="0">
              <a:buNone/>
            </a:pPr>
            <a:r>
              <a:rPr lang="en-US" sz="2000" dirty="0"/>
              <a:t> </a:t>
            </a:r>
            <a:r>
              <a:rPr lang="en-US" sz="2400" dirty="0"/>
              <a:t> </a:t>
            </a:r>
          </a:p>
        </p:txBody>
      </p:sp>
    </p:spTree>
    <p:extLst>
      <p:ext uri="{BB962C8B-B14F-4D97-AF65-F5344CB8AC3E}">
        <p14:creationId xmlns:p14="http://schemas.microsoft.com/office/powerpoint/2010/main" val="215391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Expanding the DL Program (1)</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5075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Motivations:</a:t>
            </a:r>
          </a:p>
          <a:p>
            <a:r>
              <a:rPr lang="en-US" sz="2400" dirty="0"/>
              <a:t>Increasing number of Chapters and Student Branch Chapters</a:t>
            </a:r>
          </a:p>
          <a:p>
            <a:r>
              <a:rPr lang="en-US" sz="2400" dirty="0"/>
              <a:t>Low requests for Distinguished Lectures</a:t>
            </a:r>
          </a:p>
          <a:p>
            <a:r>
              <a:rPr lang="en-US" sz="2400" dirty="0"/>
              <a:t>Limited visibility of support to local communities</a:t>
            </a:r>
          </a:p>
          <a:p>
            <a:pPr marL="0" indent="0">
              <a:buNone/>
            </a:pPr>
            <a:endParaRPr lang="en-US" sz="2400" dirty="0"/>
          </a:p>
          <a:p>
            <a:pPr marL="0" indent="0">
              <a:buNone/>
            </a:pPr>
            <a:r>
              <a:rPr lang="en-US" sz="2400" dirty="0"/>
              <a:t>Objectives:</a:t>
            </a:r>
          </a:p>
          <a:p>
            <a:r>
              <a:rPr lang="en-US" sz="2400" dirty="0"/>
              <a:t>Increase the number of Distinguished Lectures</a:t>
            </a:r>
          </a:p>
          <a:p>
            <a:r>
              <a:rPr lang="en-US" sz="2400" dirty="0"/>
              <a:t>Limit the cost for supporting more Distinguished Lectures</a:t>
            </a:r>
          </a:p>
          <a:p>
            <a:r>
              <a:rPr lang="en-US" sz="2400" dirty="0"/>
              <a:t>Increase SYSC visibility in local communities</a:t>
            </a:r>
          </a:p>
          <a:p>
            <a:pPr marL="0" indent="0">
              <a:buNone/>
            </a:pPr>
            <a:endParaRPr lang="en-US" sz="2400" dirty="0"/>
          </a:p>
        </p:txBody>
      </p:sp>
    </p:spTree>
    <p:extLst>
      <p:ext uri="{BB962C8B-B14F-4D97-AF65-F5344CB8AC3E}">
        <p14:creationId xmlns:p14="http://schemas.microsoft.com/office/powerpoint/2010/main" val="92846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Expanding the DL Program (2)</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50422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Types of Distinguished Lectures:</a:t>
            </a:r>
          </a:p>
          <a:p>
            <a:r>
              <a:rPr lang="en-US" sz="2400" dirty="0"/>
              <a:t>In-person Distinguished Lectures with Lecturers from around the world (Worldwide DLs), current</a:t>
            </a:r>
          </a:p>
          <a:p>
            <a:r>
              <a:rPr lang="en-US" sz="2400" dirty="0"/>
              <a:t>In-person Distinguished Lectures from the same IEEE Region (Regional DLs)</a:t>
            </a:r>
          </a:p>
          <a:p>
            <a:r>
              <a:rPr lang="en-US" sz="2400" dirty="0"/>
              <a:t>Online Distinguished Lectures</a:t>
            </a:r>
          </a:p>
          <a:p>
            <a:pPr marL="0" indent="0">
              <a:buNone/>
            </a:pPr>
            <a:endParaRPr lang="en-US" sz="2400" dirty="0"/>
          </a:p>
          <a:p>
            <a:pPr marL="0" indent="0">
              <a:buNone/>
            </a:pPr>
            <a:r>
              <a:rPr lang="en-US" sz="2400" dirty="0"/>
              <a:t>Publicity</a:t>
            </a:r>
          </a:p>
          <a:p>
            <a:r>
              <a:rPr lang="en-US" sz="2400" dirty="0"/>
              <a:t>Solicit Chapters and Student Branch Chapters to apply for Distinguished Lectures (in cooperation with the Chapters Committee)</a:t>
            </a:r>
          </a:p>
          <a:p>
            <a:r>
              <a:rPr lang="en-US" sz="2400" dirty="0"/>
              <a:t>Periodic update of the presented Distinguished Lectures</a:t>
            </a:r>
          </a:p>
          <a:p>
            <a:r>
              <a:rPr lang="en-US" sz="2400" dirty="0"/>
              <a:t>Inform the Section and Region where the Distinguished Lecture is delivered for possible additional publicity</a:t>
            </a:r>
          </a:p>
        </p:txBody>
      </p:sp>
    </p:spTree>
    <p:extLst>
      <p:ext uri="{BB962C8B-B14F-4D97-AF65-F5344CB8AC3E}">
        <p14:creationId xmlns:p14="http://schemas.microsoft.com/office/powerpoint/2010/main" val="3682541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Actions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5165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Lecturers Program Committee is planning the following actions:</a:t>
            </a:r>
          </a:p>
          <a:p>
            <a:pPr>
              <a:buFontTx/>
              <a:buChar char="-"/>
            </a:pPr>
            <a:r>
              <a:rPr lang="en-US" sz="2400" dirty="0"/>
              <a:t>to establish the Regional Distinguished Lectures Program</a:t>
            </a:r>
          </a:p>
          <a:p>
            <a:pPr>
              <a:buFontTx/>
              <a:buChar char="-"/>
            </a:pPr>
            <a:r>
              <a:rPr lang="en-US" sz="2400" dirty="0"/>
              <a:t>to establish the Online Distinguished Lectures Program</a:t>
            </a:r>
          </a:p>
          <a:p>
            <a:pPr>
              <a:buFontTx/>
              <a:buChar char="-"/>
            </a:pPr>
            <a:r>
              <a:rPr lang="en-US" sz="2400" dirty="0"/>
              <a:t>to define a plan, in cooperation with the Chapters Committee, to increase awareness about the Distinguished Lecturers Programs in Chapters and Student Branch Chapters and stimulate requests for Distinguished Lectures</a:t>
            </a:r>
          </a:p>
          <a:p>
            <a:pPr>
              <a:buFontTx/>
              <a:buChar char="-"/>
            </a:pPr>
            <a:r>
              <a:rPr lang="en-US" sz="2400" dirty="0"/>
              <a:t>to define a plan to inform Sections and Regions where the Distinguished Lectures are delivered and increase publicity at Section and Regional levels</a:t>
            </a:r>
          </a:p>
          <a:p>
            <a:pPr marL="0" indent="0">
              <a:buNone/>
            </a:pPr>
            <a:endParaRPr lang="en-US" sz="2400" dirty="0"/>
          </a:p>
        </p:txBody>
      </p:sp>
    </p:spTree>
    <p:extLst>
      <p:ext uri="{BB962C8B-B14F-4D97-AF65-F5344CB8AC3E}">
        <p14:creationId xmlns:p14="http://schemas.microsoft.com/office/powerpoint/2010/main" val="36859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DLP 2.0 (1)</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4" y="1782509"/>
            <a:ext cx="10963014" cy="3703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400" dirty="0"/>
              <a:t>The new version of the Distinguished Lecturers Program includes three different delivery schemes with only one group of lecturers:</a:t>
            </a:r>
          </a:p>
          <a:p>
            <a:pPr>
              <a:lnSpc>
                <a:spcPct val="100000"/>
              </a:lnSpc>
              <a:spcBef>
                <a:spcPts val="0"/>
              </a:spcBef>
            </a:pPr>
            <a:r>
              <a:rPr lang="en-US" sz="1400" b="1" dirty="0"/>
              <a:t>Online DLP</a:t>
            </a:r>
            <a:r>
              <a:rPr lang="en-US" sz="1400" dirty="0"/>
              <a:t> - lectures offered online by teleconference in synchronous mode (e.g., </a:t>
            </a:r>
            <a:r>
              <a:rPr lang="en-US" sz="1400" dirty="0" err="1"/>
              <a:t>webex</a:t>
            </a:r>
            <a:r>
              <a:rPr lang="en-US" sz="1400" dirty="0"/>
              <a:t>, zoom, google meet, teams, </a:t>
            </a:r>
            <a:r>
              <a:rPr lang="en-US" sz="1400" dirty="0" err="1"/>
              <a:t>voov</a:t>
            </a:r>
            <a:r>
              <a:rPr lang="en-US" sz="1400" dirty="0"/>
              <a:t>);</a:t>
            </a:r>
          </a:p>
          <a:p>
            <a:pPr>
              <a:lnSpc>
                <a:spcPct val="100000"/>
              </a:lnSpc>
              <a:spcBef>
                <a:spcPts val="0"/>
              </a:spcBef>
            </a:pPr>
            <a:r>
              <a:rPr lang="en-US" sz="1400" b="1" dirty="0"/>
              <a:t>Worldwide DLP</a:t>
            </a:r>
            <a:r>
              <a:rPr lang="en-US" sz="1400" dirty="0"/>
              <a:t> - lectures offered in physical presence by distinguished lecturers residing in any part of the world;</a:t>
            </a:r>
          </a:p>
          <a:p>
            <a:pPr>
              <a:lnSpc>
                <a:spcPct val="100000"/>
              </a:lnSpc>
              <a:spcBef>
                <a:spcPts val="0"/>
              </a:spcBef>
            </a:pPr>
            <a:r>
              <a:rPr lang="en-US" sz="1400" b="1" dirty="0"/>
              <a:t>Regional DLP</a:t>
            </a:r>
            <a:r>
              <a:rPr lang="en-US" sz="1400" dirty="0"/>
              <a:t> - lectures offered in physical presence by distinguished lecturers residing in the same Geographical Area of the chapter requesting the lecture.</a:t>
            </a:r>
          </a:p>
          <a:p>
            <a:pPr marL="0" indent="0">
              <a:lnSpc>
                <a:spcPct val="100000"/>
              </a:lnSpc>
              <a:spcBef>
                <a:spcPts val="0"/>
              </a:spcBef>
              <a:buNone/>
            </a:pPr>
            <a:r>
              <a:rPr lang="en-US" sz="1400" dirty="0"/>
              <a:t> </a:t>
            </a:r>
          </a:p>
          <a:p>
            <a:pPr marL="0" indent="0">
              <a:lnSpc>
                <a:spcPct val="100000"/>
              </a:lnSpc>
              <a:spcBef>
                <a:spcPts val="0"/>
              </a:spcBef>
              <a:buNone/>
            </a:pPr>
            <a:r>
              <a:rPr lang="en-US" sz="1400" i="1" dirty="0"/>
              <a:t>1) Distinguished Lecturers selections</a:t>
            </a:r>
            <a:endParaRPr lang="en-US" sz="1400" dirty="0"/>
          </a:p>
          <a:p>
            <a:pPr marL="0" indent="0">
              <a:lnSpc>
                <a:spcPct val="100000"/>
              </a:lnSpc>
              <a:spcBef>
                <a:spcPts val="0"/>
              </a:spcBef>
              <a:buNone/>
            </a:pPr>
            <a:r>
              <a:rPr lang="en-US" sz="1400" dirty="0"/>
              <a:t>The selection process is directed to select all distinguished lecturers, without consideration of the geographical area in which the lectures are delivered.</a:t>
            </a:r>
          </a:p>
          <a:p>
            <a:pPr marL="0" indent="0">
              <a:lnSpc>
                <a:spcPct val="100000"/>
              </a:lnSpc>
              <a:spcBef>
                <a:spcPts val="0"/>
              </a:spcBef>
              <a:buNone/>
            </a:pPr>
            <a:r>
              <a:rPr lang="en-US" sz="1400" dirty="0"/>
              <a:t>DL candidates should submit the application form (personal information; biography; proposed talk, abstract and slides). Presentation topic must relevant to Systems Council mission and objectives and must have been already presented by the candidate in at least one significant public setting (e.g., a conference).</a:t>
            </a:r>
          </a:p>
          <a:p>
            <a:pPr marL="0" indent="0">
              <a:lnSpc>
                <a:spcPct val="100000"/>
              </a:lnSpc>
              <a:spcBef>
                <a:spcPts val="0"/>
              </a:spcBef>
              <a:buNone/>
            </a:pPr>
            <a:r>
              <a:rPr lang="en-US" sz="1400" dirty="0"/>
              <a:t>The DLP committee will evaluate the candidates and recommend the ones to be included in the program. Final decision will be taken by the SYSC </a:t>
            </a:r>
            <a:r>
              <a:rPr lang="en-US" sz="1400" dirty="0" err="1"/>
              <a:t>AdCom</a:t>
            </a:r>
            <a:r>
              <a:rPr lang="en-US" sz="1400" dirty="0"/>
              <a:t>.</a:t>
            </a:r>
          </a:p>
          <a:p>
            <a:pPr marL="0" indent="0">
              <a:lnSpc>
                <a:spcPct val="100000"/>
              </a:lnSpc>
              <a:spcBef>
                <a:spcPts val="0"/>
              </a:spcBef>
              <a:buNone/>
            </a:pPr>
            <a:r>
              <a:rPr lang="en-US" sz="1400" dirty="0"/>
              <a:t> </a:t>
            </a:r>
          </a:p>
          <a:p>
            <a:pPr marL="0" indent="0">
              <a:lnSpc>
                <a:spcPct val="100000"/>
              </a:lnSpc>
              <a:spcBef>
                <a:spcPts val="0"/>
              </a:spcBef>
              <a:buNone/>
            </a:pPr>
            <a:r>
              <a:rPr lang="en-US" sz="1400" i="1" dirty="0"/>
              <a:t>2) Advertising Distinguished Lecturers</a:t>
            </a:r>
            <a:endParaRPr lang="en-US" sz="1400" dirty="0"/>
          </a:p>
          <a:p>
            <a:pPr marL="0" indent="0">
              <a:lnSpc>
                <a:spcPct val="100000"/>
              </a:lnSpc>
              <a:spcBef>
                <a:spcPts val="0"/>
              </a:spcBef>
              <a:buNone/>
            </a:pPr>
            <a:r>
              <a:rPr lang="en-US" sz="1400" dirty="0"/>
              <a:t>The complete list of lecturers, with the offered topics, will be posted in the SYSC website.</a:t>
            </a:r>
          </a:p>
          <a:p>
            <a:pPr marL="0" indent="0">
              <a:lnSpc>
                <a:spcPct val="100000"/>
              </a:lnSpc>
              <a:spcBef>
                <a:spcPts val="0"/>
              </a:spcBef>
              <a:buNone/>
            </a:pPr>
            <a:r>
              <a:rPr lang="en-US" sz="1400" dirty="0"/>
              <a:t> </a:t>
            </a:r>
          </a:p>
        </p:txBody>
      </p:sp>
    </p:spTree>
    <p:extLst>
      <p:ext uri="{BB962C8B-B14F-4D97-AF65-F5344CB8AC3E}">
        <p14:creationId xmlns:p14="http://schemas.microsoft.com/office/powerpoint/2010/main" val="1250010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DLP 2.0 (2)</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10834166" cy="3703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400" i="1" dirty="0"/>
              <a:t>3) Funding Distinguished Lectures</a:t>
            </a:r>
            <a:endParaRPr lang="en-US" sz="1400" dirty="0"/>
          </a:p>
          <a:p>
            <a:pPr marL="0" indent="0">
              <a:lnSpc>
                <a:spcPct val="100000"/>
              </a:lnSpc>
              <a:spcBef>
                <a:spcPts val="0"/>
              </a:spcBef>
              <a:buNone/>
            </a:pPr>
            <a:r>
              <a:rPr lang="en-US" sz="1400" dirty="0"/>
              <a:t>Funding is divided in two parts: Worldwide DLP and Regional DLP funds.</a:t>
            </a:r>
          </a:p>
          <a:p>
            <a:pPr marL="0" indent="0">
              <a:lnSpc>
                <a:spcPct val="100000"/>
              </a:lnSpc>
              <a:spcBef>
                <a:spcPts val="0"/>
              </a:spcBef>
              <a:buNone/>
            </a:pPr>
            <a:r>
              <a:rPr lang="en-US" sz="1400" dirty="0"/>
              <a:t>Online DLP does not need any funding for mobility. Costs for delivering the lectures online (online platforms’ fees, operations support by Conference Catalysts, and archiving the recording in the SYSC Resource Center) are already included in the SYSC general operational costs.</a:t>
            </a:r>
          </a:p>
          <a:p>
            <a:pPr marL="0" indent="0">
              <a:lnSpc>
                <a:spcPct val="100000"/>
              </a:lnSpc>
              <a:spcBef>
                <a:spcPts val="0"/>
              </a:spcBef>
              <a:buNone/>
            </a:pPr>
            <a:r>
              <a:rPr lang="en-US" sz="1400" dirty="0"/>
              <a:t>Worldwide DLP fund is used to support mobility of distinguished lecturers residing in any part of the world.</a:t>
            </a:r>
          </a:p>
          <a:p>
            <a:pPr marL="0" indent="0">
              <a:lnSpc>
                <a:spcPct val="100000"/>
              </a:lnSpc>
              <a:spcBef>
                <a:spcPts val="0"/>
              </a:spcBef>
              <a:buNone/>
            </a:pPr>
            <a:r>
              <a:rPr lang="en-US" sz="1400" dirty="0"/>
              <a:t>Regional DLP fund is used to support mobility of distinguished lecturers residing in the same Geographical Area of the Organizational Unit requesting the lecture.</a:t>
            </a:r>
          </a:p>
          <a:p>
            <a:pPr marL="0" indent="0">
              <a:lnSpc>
                <a:spcPct val="100000"/>
              </a:lnSpc>
              <a:spcBef>
                <a:spcPts val="0"/>
              </a:spcBef>
              <a:buNone/>
            </a:pPr>
            <a:r>
              <a:rPr lang="en-US" sz="600" dirty="0"/>
              <a:t> </a:t>
            </a:r>
          </a:p>
          <a:p>
            <a:pPr marL="0" indent="0">
              <a:lnSpc>
                <a:spcPct val="100000"/>
              </a:lnSpc>
              <a:spcBef>
                <a:spcPts val="0"/>
              </a:spcBef>
              <a:buNone/>
            </a:pPr>
            <a:r>
              <a:rPr lang="en-US" sz="1400" i="1" dirty="0"/>
              <a:t>4) Requesting Distinguished Lectures</a:t>
            </a:r>
            <a:endParaRPr lang="en-US" sz="1400" dirty="0"/>
          </a:p>
          <a:p>
            <a:pPr marL="0" indent="0">
              <a:lnSpc>
                <a:spcPct val="100000"/>
              </a:lnSpc>
              <a:spcBef>
                <a:spcPts val="0"/>
              </a:spcBef>
              <a:buNone/>
            </a:pPr>
            <a:r>
              <a:rPr lang="en-US" sz="1400" dirty="0"/>
              <a:t>The SYSC chapters, Sections and any other Organizational Unit can apply for a Distinguished Lecture.</a:t>
            </a:r>
          </a:p>
          <a:p>
            <a:pPr marL="0" indent="0">
              <a:lnSpc>
                <a:spcPct val="100000"/>
              </a:lnSpc>
              <a:spcBef>
                <a:spcPts val="0"/>
              </a:spcBef>
              <a:buNone/>
            </a:pPr>
            <a:r>
              <a:rPr lang="en-US" sz="1400" dirty="0"/>
              <a:t>The DLP committee will evaluate and approve the requests according to the eligibility policy and the fund availability.</a:t>
            </a:r>
          </a:p>
          <a:p>
            <a:pPr marL="0" indent="0">
              <a:lnSpc>
                <a:spcPct val="100000"/>
              </a:lnSpc>
              <a:spcBef>
                <a:spcPts val="0"/>
              </a:spcBef>
              <a:buNone/>
            </a:pPr>
            <a:r>
              <a:rPr lang="en-US" sz="600" i="1" dirty="0"/>
              <a:t> </a:t>
            </a:r>
            <a:endParaRPr lang="en-US" sz="600" dirty="0"/>
          </a:p>
          <a:p>
            <a:pPr marL="0" indent="0">
              <a:lnSpc>
                <a:spcPct val="100000"/>
              </a:lnSpc>
              <a:spcBef>
                <a:spcPts val="0"/>
              </a:spcBef>
              <a:buNone/>
            </a:pPr>
            <a:r>
              <a:rPr lang="en-US" sz="1400" i="1" dirty="0"/>
              <a:t>5) Advertising Distinguished Lectures</a:t>
            </a:r>
            <a:endParaRPr lang="en-US" sz="1400" dirty="0"/>
          </a:p>
          <a:p>
            <a:pPr marL="0" indent="0">
              <a:lnSpc>
                <a:spcPct val="100000"/>
              </a:lnSpc>
              <a:spcBef>
                <a:spcPts val="0"/>
              </a:spcBef>
              <a:buNone/>
            </a:pPr>
            <a:r>
              <a:rPr lang="en-US" sz="1400" dirty="0"/>
              <a:t>Distinguished Lectures offered in physical presence will be advertised by the hosting units (both local SYSC Chapter and local Section) and by SYSC (announcement by email to SYSC Community participants in the Section where the talk is offered).</a:t>
            </a:r>
          </a:p>
          <a:p>
            <a:pPr marL="0" indent="0">
              <a:lnSpc>
                <a:spcPct val="100000"/>
              </a:lnSpc>
              <a:spcBef>
                <a:spcPts val="0"/>
              </a:spcBef>
              <a:buNone/>
            </a:pPr>
            <a:r>
              <a:rPr lang="en-US" sz="1400" dirty="0"/>
              <a:t>Distinguished Lectures offered online (both the ones offered only by teleconference and the ones offered in physical presence but with streaming) will be advertised by the hosting units (both local SYSC Chapter and local Section) and by SYSC (announcement in the SYSC website, SYSC email list, and SYSC social media). </a:t>
            </a:r>
          </a:p>
          <a:p>
            <a:pPr marL="0" indent="0">
              <a:lnSpc>
                <a:spcPct val="100000"/>
              </a:lnSpc>
              <a:spcBef>
                <a:spcPts val="0"/>
              </a:spcBef>
              <a:buNone/>
            </a:pPr>
            <a:r>
              <a:rPr lang="en-US" sz="1400" dirty="0"/>
              <a:t>If a Distinguished Lecture is recorded and the recording is deposited in the SYSC Resource Center, an additional announcement will be distributed by SYSC by email and social networks worldwide.</a:t>
            </a:r>
          </a:p>
        </p:txBody>
      </p:sp>
    </p:spTree>
    <p:extLst>
      <p:ext uri="{BB962C8B-B14F-4D97-AF65-F5344CB8AC3E}">
        <p14:creationId xmlns:p14="http://schemas.microsoft.com/office/powerpoint/2010/main" val="3566924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DLP 2.0 (3)</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10788446" cy="3703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400" i="1" dirty="0"/>
              <a:t>6) Recording Distinguished Lectures</a:t>
            </a:r>
            <a:endParaRPr lang="en-US" sz="1400" dirty="0"/>
          </a:p>
          <a:p>
            <a:pPr marL="0" indent="0">
              <a:lnSpc>
                <a:spcPct val="100000"/>
              </a:lnSpc>
              <a:spcBef>
                <a:spcPts val="0"/>
              </a:spcBef>
              <a:buNone/>
            </a:pPr>
            <a:r>
              <a:rPr lang="en-US" sz="1400" dirty="0"/>
              <a:t>Each Distinguished Lecturer must record at least one of his/her lecture as one of the talks offered in the SYSC educational repository. Recording must be performed by following the guidelines defined for the tutorials included in the SYSC educational repository.</a:t>
            </a:r>
          </a:p>
          <a:p>
            <a:pPr marL="0" indent="0">
              <a:lnSpc>
                <a:spcPct val="100000"/>
              </a:lnSpc>
              <a:spcBef>
                <a:spcPts val="0"/>
              </a:spcBef>
              <a:buNone/>
            </a:pPr>
            <a:r>
              <a:rPr lang="en-US" sz="1400" dirty="0"/>
              <a:t>Recording of at least one of the lectures shall be a condition to be included in the DL Program and should be fulfilled within 6 months after the </a:t>
            </a:r>
            <a:r>
              <a:rPr lang="en-US" sz="1400" dirty="0" err="1"/>
              <a:t>AdCom</a:t>
            </a:r>
            <a:r>
              <a:rPr lang="en-US" sz="1400" dirty="0"/>
              <a:t> approval of the Distinguished Lecturer. Failing to record the lecture within this deadline will result in automatic removal from the Distinguished Lecturer Program. </a:t>
            </a:r>
          </a:p>
          <a:p>
            <a:pPr marL="0" indent="0">
              <a:lnSpc>
                <a:spcPct val="100000"/>
              </a:lnSpc>
              <a:spcBef>
                <a:spcPts val="0"/>
              </a:spcBef>
              <a:buNone/>
            </a:pPr>
            <a:r>
              <a:rPr lang="en-US" sz="1400" dirty="0"/>
              <a:t>No honorarium will be offered for the first Distinguished Lecture recorded by a Distinguished Lecturer. An honorarium might be offered for further recording of other Distinguished Lecture's topics (these further recordings must be significantly different, per evaluation of the Vice President which is responsible of the Educational Activities and the Resource Center).</a:t>
            </a:r>
          </a:p>
          <a:p>
            <a:pPr marL="0" indent="0">
              <a:lnSpc>
                <a:spcPct val="100000"/>
              </a:lnSpc>
              <a:spcBef>
                <a:spcPts val="0"/>
              </a:spcBef>
              <a:buNone/>
            </a:pPr>
            <a:r>
              <a:rPr lang="en-US" sz="1400" dirty="0"/>
              <a:t> </a:t>
            </a:r>
          </a:p>
          <a:p>
            <a:pPr marL="0" indent="0">
              <a:lnSpc>
                <a:spcPct val="100000"/>
              </a:lnSpc>
              <a:spcBef>
                <a:spcPts val="0"/>
              </a:spcBef>
              <a:buNone/>
            </a:pPr>
            <a:r>
              <a:rPr lang="en-US" sz="1400" i="1" dirty="0"/>
              <a:t>7) Geographical Areas</a:t>
            </a:r>
            <a:r>
              <a:rPr lang="en-US" sz="1400" dirty="0"/>
              <a:t> </a:t>
            </a:r>
          </a:p>
          <a:p>
            <a:pPr marL="0" indent="0">
              <a:lnSpc>
                <a:spcPct val="100000"/>
              </a:lnSpc>
              <a:spcBef>
                <a:spcPts val="0"/>
              </a:spcBef>
              <a:buNone/>
            </a:pPr>
            <a:r>
              <a:rPr lang="en-US" sz="1400" dirty="0"/>
              <a:t>The Geographical Areas are defined by taking into account the typical travel cost:</a:t>
            </a:r>
          </a:p>
          <a:p>
            <a:pPr marL="0" indent="0">
              <a:lnSpc>
                <a:spcPct val="100000"/>
              </a:lnSpc>
              <a:spcBef>
                <a:spcPts val="0"/>
              </a:spcBef>
              <a:buNone/>
            </a:pPr>
            <a:r>
              <a:rPr lang="en-US" sz="1400" dirty="0"/>
              <a:t>Geographical Area A: IEEE Region 1+2+3, Eastern Region 7 (from Ontario Province to east)</a:t>
            </a:r>
          </a:p>
          <a:p>
            <a:pPr marL="0" indent="0">
              <a:lnSpc>
                <a:spcPct val="100000"/>
              </a:lnSpc>
              <a:spcBef>
                <a:spcPts val="0"/>
              </a:spcBef>
              <a:buNone/>
            </a:pPr>
            <a:r>
              <a:rPr lang="en-US" sz="1400" dirty="0"/>
              <a:t>Geographical Area B: IEEE Region 4+5+6, Western Region 7 (from Manitoba Province to west)</a:t>
            </a:r>
          </a:p>
          <a:p>
            <a:pPr marL="0" indent="0">
              <a:lnSpc>
                <a:spcPct val="100000"/>
              </a:lnSpc>
              <a:spcBef>
                <a:spcPts val="0"/>
              </a:spcBef>
              <a:buNone/>
            </a:pPr>
            <a:r>
              <a:rPr lang="en-US" sz="1400" dirty="0"/>
              <a:t>Geographical Area C: IEEE Region 9</a:t>
            </a:r>
          </a:p>
          <a:p>
            <a:pPr marL="0" indent="0">
              <a:lnSpc>
                <a:spcPct val="100000"/>
              </a:lnSpc>
              <a:spcBef>
                <a:spcPts val="0"/>
              </a:spcBef>
              <a:buNone/>
            </a:pPr>
            <a:r>
              <a:rPr lang="en-US" sz="1400" dirty="0"/>
              <a:t>Geographical Area D: European Continent</a:t>
            </a:r>
          </a:p>
          <a:p>
            <a:pPr marL="0" indent="0">
              <a:lnSpc>
                <a:spcPct val="100000"/>
              </a:lnSpc>
              <a:spcBef>
                <a:spcPts val="0"/>
              </a:spcBef>
              <a:buNone/>
            </a:pPr>
            <a:r>
              <a:rPr lang="en-US" sz="1400" dirty="0"/>
              <a:t>Geographical Area E: Africa Continent</a:t>
            </a:r>
          </a:p>
          <a:p>
            <a:pPr marL="0" indent="0">
              <a:lnSpc>
                <a:spcPct val="100000"/>
              </a:lnSpc>
              <a:spcBef>
                <a:spcPts val="0"/>
              </a:spcBef>
              <a:buNone/>
            </a:pPr>
            <a:r>
              <a:rPr lang="en-US" sz="1400" dirty="0"/>
              <a:t>Geographical Area F: Asian Countries in IEEE Region 8</a:t>
            </a:r>
          </a:p>
          <a:p>
            <a:pPr marL="0" indent="0">
              <a:lnSpc>
                <a:spcPct val="100000"/>
              </a:lnSpc>
              <a:spcBef>
                <a:spcPts val="0"/>
              </a:spcBef>
              <a:buNone/>
            </a:pPr>
            <a:r>
              <a:rPr lang="en-US" sz="1400" dirty="0"/>
              <a:t>Geographical Area G: India, Pakistan, Bangladesh</a:t>
            </a:r>
          </a:p>
          <a:p>
            <a:pPr marL="0" indent="0">
              <a:lnSpc>
                <a:spcPct val="100000"/>
              </a:lnSpc>
              <a:spcBef>
                <a:spcPts val="0"/>
              </a:spcBef>
              <a:buNone/>
            </a:pPr>
            <a:r>
              <a:rPr lang="en-US" sz="1400" dirty="0"/>
              <a:t>Geographical Area H: China, Japan, Koreas</a:t>
            </a:r>
          </a:p>
          <a:p>
            <a:pPr marL="0" indent="0">
              <a:lnSpc>
                <a:spcPct val="100000"/>
              </a:lnSpc>
              <a:spcBef>
                <a:spcPts val="0"/>
              </a:spcBef>
              <a:buNone/>
            </a:pPr>
            <a:r>
              <a:rPr lang="en-US" sz="1400" dirty="0"/>
              <a:t>Geographical Area I: South East Asia</a:t>
            </a:r>
          </a:p>
          <a:p>
            <a:pPr marL="0" indent="0">
              <a:lnSpc>
                <a:spcPct val="100000"/>
              </a:lnSpc>
              <a:spcBef>
                <a:spcPts val="0"/>
              </a:spcBef>
              <a:buNone/>
            </a:pPr>
            <a:r>
              <a:rPr lang="en-US" sz="1400" dirty="0"/>
              <a:t>Geographical Area L: Australia, New Zealand</a:t>
            </a:r>
          </a:p>
          <a:p>
            <a:pPr marL="0" indent="0">
              <a:lnSpc>
                <a:spcPct val="100000"/>
              </a:lnSpc>
              <a:spcBef>
                <a:spcPts val="0"/>
              </a:spcBef>
              <a:buNone/>
            </a:pPr>
            <a:endParaRPr lang="en-US" sz="1400" dirty="0"/>
          </a:p>
        </p:txBody>
      </p:sp>
    </p:spTree>
    <p:extLst>
      <p:ext uri="{BB962C8B-B14F-4D97-AF65-F5344CB8AC3E}">
        <p14:creationId xmlns:p14="http://schemas.microsoft.com/office/powerpoint/2010/main" val="1536005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3703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 Committee moves to approve the revised version of the Systems Council Distinguished </a:t>
            </a:r>
            <a:r>
              <a:rPr lang="en-US" sz="2400"/>
              <a:t>Lecturer (DLP </a:t>
            </a:r>
            <a:r>
              <a:rPr lang="en-US" sz="2400" dirty="0"/>
              <a:t>2.0). </a:t>
            </a:r>
          </a:p>
          <a:p>
            <a:r>
              <a:rPr lang="en-US" sz="2400" dirty="0"/>
              <a:t>Pros: </a:t>
            </a:r>
          </a:p>
          <a:p>
            <a:pPr lvl="1"/>
            <a:r>
              <a:rPr lang="en-US" sz="2400" dirty="0"/>
              <a:t>Expand the DL program to address the growing needs for lectures</a:t>
            </a:r>
          </a:p>
          <a:p>
            <a:pPr lvl="1"/>
            <a:r>
              <a:rPr lang="en-US" sz="2400" dirty="0"/>
              <a:t>Limit the cost of the program for the increased number of lectures</a:t>
            </a:r>
          </a:p>
          <a:p>
            <a:r>
              <a:rPr lang="en-US" sz="2400" dirty="0"/>
              <a:t>Cons: None</a:t>
            </a:r>
          </a:p>
          <a:p>
            <a:r>
              <a:rPr lang="en-US" sz="2400" dirty="0"/>
              <a:t>Financial Implications: None </a:t>
            </a:r>
            <a:br>
              <a:rPr lang="en-US" sz="2400" dirty="0"/>
            </a:br>
            <a:r>
              <a:rPr lang="en-US" sz="2400" dirty="0"/>
              <a:t>The infrastructures for online lectures is already part of the standard operating expenses of the Council.</a:t>
            </a:r>
          </a:p>
          <a:p>
            <a:endParaRPr lang="en-US" sz="2400" dirty="0"/>
          </a:p>
        </p:txBody>
      </p:sp>
    </p:spTree>
    <p:extLst>
      <p:ext uri="{BB962C8B-B14F-4D97-AF65-F5344CB8AC3E}">
        <p14:creationId xmlns:p14="http://schemas.microsoft.com/office/powerpoint/2010/main" val="269524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Distinguished Online Lecture Series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6" y="1853947"/>
            <a:ext cx="10923793" cy="45794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600"/>
              </a:spcAft>
            </a:pPr>
            <a:r>
              <a:rPr lang="en-US" dirty="0"/>
              <a:t>Coordinator: Prof. P. </a:t>
            </a:r>
            <a:r>
              <a:rPr lang="en-US" dirty="0" err="1"/>
              <a:t>Sanjeevikumar</a:t>
            </a:r>
            <a:r>
              <a:rPr lang="en-US" dirty="0"/>
              <a:t>, University of South-Eastern Norway</a:t>
            </a:r>
          </a:p>
          <a:p>
            <a:pPr algn="just">
              <a:lnSpc>
                <a:spcPct val="100000"/>
              </a:lnSpc>
              <a:spcBef>
                <a:spcPts val="0"/>
              </a:spcBef>
              <a:spcAft>
                <a:spcPts val="600"/>
              </a:spcAft>
            </a:pPr>
            <a:r>
              <a:rPr lang="en-US" dirty="0"/>
              <a:t>Publicity: flyer circulated among 22,000 members of the Council and social media (LinkedIn, Twitter, Facebook, and power-globe, IEEE Lister communities)</a:t>
            </a:r>
          </a:p>
          <a:p>
            <a:pPr algn="just">
              <a:lnSpc>
                <a:spcPct val="100000"/>
              </a:lnSpc>
              <a:spcBef>
                <a:spcPts val="0"/>
              </a:spcBef>
              <a:spcAft>
                <a:spcPts val="600"/>
              </a:spcAft>
            </a:pPr>
            <a:r>
              <a:rPr lang="en-US" dirty="0"/>
              <a:t>Video recordings: Online DLs will be uploaded to the IEEE System Council webpage for free downloading and in the educational repository</a:t>
            </a:r>
          </a:p>
          <a:p>
            <a:pPr algn="just">
              <a:lnSpc>
                <a:spcPct val="100000"/>
              </a:lnSpc>
              <a:spcBef>
                <a:spcPts val="0"/>
              </a:spcBef>
            </a:pPr>
            <a:r>
              <a:rPr lang="en-US" dirty="0">
                <a:effectLst/>
                <a:ea typeface="Calibri" panose="020F0502020204030204" pitchFamily="34" charset="0"/>
                <a:cs typeface="Times New Roman" panose="02020603050405020304" pitchFamily="18" charset="0"/>
              </a:rPr>
              <a:t>2023 plan: </a:t>
            </a:r>
            <a:r>
              <a:rPr lang="en-US" dirty="0">
                <a:ea typeface="Calibri" panose="020F0502020204030204" pitchFamily="34" charset="0"/>
                <a:cs typeface="Times New Roman" panose="02020603050405020304" pitchFamily="18" charset="0"/>
              </a:rPr>
              <a:t>10 presentations in March-December 2023</a:t>
            </a:r>
          </a:p>
          <a:p>
            <a:pPr marL="457200" lvl="1" algn="just">
              <a:lnSpc>
                <a:spcPct val="100000"/>
              </a:lnSpc>
              <a:spcBef>
                <a:spcPts val="0"/>
              </a:spcBef>
            </a:pPr>
            <a:r>
              <a:rPr lang="en-US" sz="1400" dirty="0">
                <a:effectLst/>
                <a:ea typeface="Calibri" panose="020F0502020204030204" pitchFamily="34" charset="0"/>
                <a:cs typeface="Times New Roman" panose="02020603050405020304" pitchFamily="18" charset="0"/>
              </a:rPr>
              <a:t>10.3.2023: The Application of Data Analytics to Assist Human Decision Making, Paul Hershey, Raytheon IIS, USA (</a:t>
            </a:r>
            <a:r>
              <a:rPr lang="en-US" sz="1400" dirty="0"/>
              <a:t>200+ registrations, 100+ online attendees)</a:t>
            </a:r>
          </a:p>
          <a:p>
            <a:pPr marL="457200" lvl="1" algn="just">
              <a:lnSpc>
                <a:spcPct val="100000"/>
              </a:lnSpc>
              <a:spcBef>
                <a:spcPts val="0"/>
              </a:spcBef>
            </a:pPr>
            <a:r>
              <a:rPr lang="en-US" sz="1400" dirty="0"/>
              <a:t>18.4.2023: Tensor Flows with Spectral Dimensions for Improving Earth Observations via Satellite Remote Sensing, Ni-Bin Chang</a:t>
            </a:r>
          </a:p>
          <a:p>
            <a:pPr marL="457200" lvl="1" algn="just">
              <a:lnSpc>
                <a:spcPct val="100000"/>
              </a:lnSpc>
              <a:spcBef>
                <a:spcPts val="0"/>
              </a:spcBef>
            </a:pPr>
            <a:r>
              <a:rPr lang="en-US" sz="1400" dirty="0"/>
              <a:t>26.5.2023: Rapid Evolution of Disruptive Digital Transformation to Society 5.0, Andy Chen</a:t>
            </a:r>
          </a:p>
          <a:p>
            <a:pPr marL="457200" lvl="1" algn="just">
              <a:lnSpc>
                <a:spcPct val="100000"/>
              </a:lnSpc>
              <a:spcBef>
                <a:spcPts val="0"/>
              </a:spcBef>
            </a:pPr>
            <a:r>
              <a:rPr lang="en-US" sz="1400" dirty="0"/>
              <a:t>12.6.2023: Brain-Machine Interface Systems for Interacting with Robotic Exoskeletons, Jose M. </a:t>
            </a:r>
            <a:r>
              <a:rPr lang="en-US" sz="1400" dirty="0" err="1"/>
              <a:t>Azorin</a:t>
            </a:r>
            <a:endParaRPr lang="en-US" sz="1400" dirty="0"/>
          </a:p>
          <a:p>
            <a:pPr marL="457200" lvl="1" algn="just">
              <a:lnSpc>
                <a:spcPct val="100000"/>
              </a:lnSpc>
              <a:spcBef>
                <a:spcPts val="0"/>
              </a:spcBef>
            </a:pPr>
            <a:r>
              <a:rPr lang="en-US" sz="1400" dirty="0"/>
              <a:t>17.7.2023: Human System Engineering: From Human Views to Human Readiness Levels, Holly Handley	</a:t>
            </a:r>
          </a:p>
          <a:p>
            <a:pPr marL="457200" lvl="1" algn="just">
              <a:lnSpc>
                <a:spcPct val="100000"/>
              </a:lnSpc>
              <a:spcBef>
                <a:spcPts val="0"/>
              </a:spcBef>
            </a:pPr>
            <a:r>
              <a:rPr lang="en-US" sz="1400" dirty="0"/>
              <a:t>27.7.2023: Toward to Sustainable Smart Lighting. The "SSL-square" Concept, Georges Zissis</a:t>
            </a:r>
          </a:p>
          <a:p>
            <a:pPr marL="457200" lvl="1" algn="just">
              <a:lnSpc>
                <a:spcPct val="100000"/>
              </a:lnSpc>
              <a:spcBef>
                <a:spcPts val="0"/>
              </a:spcBef>
            </a:pPr>
            <a:r>
              <a:rPr lang="en-US" sz="1400" dirty="0"/>
              <a:t>17 &amp; 23.8.2023: Engineering Industry 4.0-compliant Systems-of-Cyber-Physical Systems, Armando Walter Colombo</a:t>
            </a:r>
          </a:p>
          <a:p>
            <a:pPr marL="457200" lvl="1" algn="just">
              <a:lnSpc>
                <a:spcPct val="100000"/>
              </a:lnSpc>
              <a:spcBef>
                <a:spcPts val="0"/>
              </a:spcBef>
            </a:pPr>
            <a:r>
              <a:rPr lang="en-US" sz="1400" dirty="0"/>
              <a:t>13.9.2023: Machine Learning Models for Performance Predictions &amp; Behavior Evolutions in Complex Systems, </a:t>
            </a:r>
            <a:r>
              <a:rPr lang="en-US" sz="1400" dirty="0" err="1"/>
              <a:t>Ramakrishnan</a:t>
            </a:r>
            <a:r>
              <a:rPr lang="en-US" sz="1400" dirty="0"/>
              <a:t> Raman</a:t>
            </a:r>
          </a:p>
          <a:p>
            <a:pPr marL="457200" lvl="1" algn="just">
              <a:lnSpc>
                <a:spcPct val="100000"/>
              </a:lnSpc>
              <a:spcBef>
                <a:spcPts val="0"/>
              </a:spcBef>
            </a:pPr>
            <a:r>
              <a:rPr lang="en-US" sz="1400" dirty="0"/>
              <a:t>16.10.2023: Computational Methods for Solving Non-convex Machine Learning Problems, </a:t>
            </a:r>
            <a:r>
              <a:rPr lang="en-US" sz="1400" dirty="0" err="1"/>
              <a:t>Somayeh</a:t>
            </a:r>
            <a:r>
              <a:rPr lang="en-US" sz="1400" dirty="0"/>
              <a:t> </a:t>
            </a:r>
            <a:r>
              <a:rPr lang="en-US" sz="1400" dirty="0" err="1"/>
              <a:t>Sojoudi</a:t>
            </a:r>
            <a:endParaRPr lang="en-US" sz="1400" dirty="0"/>
          </a:p>
          <a:p>
            <a:pPr marL="457200" lvl="1" algn="just">
              <a:lnSpc>
                <a:spcPct val="100000"/>
              </a:lnSpc>
              <a:spcBef>
                <a:spcPts val="0"/>
              </a:spcBef>
            </a:pPr>
            <a:r>
              <a:rPr lang="en-US" sz="1400" dirty="0"/>
              <a:t>16.112023: Connectivity in Asymmetric Networks with Application to Data Aggregation in Underwater Sensor Networks, Amir </a:t>
            </a:r>
            <a:r>
              <a:rPr lang="en-US" sz="1400" dirty="0" err="1"/>
              <a:t>Aghdam</a:t>
            </a:r>
            <a:endParaRPr lang="en-US" sz="1400" dirty="0"/>
          </a:p>
        </p:txBody>
      </p:sp>
    </p:spTree>
    <p:extLst>
      <p:ext uri="{BB962C8B-B14F-4D97-AF65-F5344CB8AC3E}">
        <p14:creationId xmlns:p14="http://schemas.microsoft.com/office/powerpoint/2010/main" val="182393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58644"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2023 DLP Committee </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t>Pierangela</a:t>
            </a:r>
            <a:r>
              <a:rPr lang="en-US" dirty="0"/>
              <a:t> </a:t>
            </a:r>
            <a:r>
              <a:rPr lang="en-US" dirty="0" err="1"/>
              <a:t>Samarati</a:t>
            </a:r>
            <a:r>
              <a:rPr lang="en-US" dirty="0"/>
              <a:t>, Chair</a:t>
            </a:r>
          </a:p>
          <a:p>
            <a:r>
              <a:rPr lang="en-US" dirty="0"/>
              <a:t>Rich Hochberg </a:t>
            </a:r>
          </a:p>
          <a:p>
            <a:r>
              <a:rPr lang="en-US" dirty="0"/>
              <a:t>Paolo Carbone</a:t>
            </a:r>
          </a:p>
          <a:p>
            <a:r>
              <a:rPr lang="en-US" dirty="0"/>
              <a:t>Robert C. </a:t>
            </a:r>
            <a:r>
              <a:rPr lang="en-US" dirty="0" err="1"/>
              <a:t>Rassa</a:t>
            </a:r>
            <a:endParaRPr lang="en-US" dirty="0"/>
          </a:p>
          <a:p>
            <a:r>
              <a:rPr lang="en-US" dirty="0"/>
              <a:t>Stephanie White</a:t>
            </a:r>
          </a:p>
        </p:txBody>
      </p:sp>
    </p:spTree>
    <p:extLst>
      <p:ext uri="{BB962C8B-B14F-4D97-AF65-F5344CB8AC3E}">
        <p14:creationId xmlns:p14="http://schemas.microsoft.com/office/powerpoint/2010/main" val="295930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BACKUP MATERIAL </a:t>
            </a:r>
          </a:p>
          <a:p>
            <a:r>
              <a:rPr lang="en-US" dirty="0">
                <a:solidFill>
                  <a:srgbClr val="0C70AC"/>
                </a:solidFill>
              </a:rPr>
              <a:t>(talks Sept 2022 – March 2023)</a:t>
            </a:r>
          </a:p>
        </p:txBody>
      </p:sp>
    </p:spTree>
    <p:extLst>
      <p:ext uri="{BB962C8B-B14F-4D97-AF65-F5344CB8AC3E}">
        <p14:creationId xmlns:p14="http://schemas.microsoft.com/office/powerpoint/2010/main" val="121263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Amir </a:t>
            </a:r>
            <a:r>
              <a:rPr lang="en-US" sz="3400" b="1" dirty="0" err="1">
                <a:solidFill>
                  <a:srgbClr val="0C70AC"/>
                </a:solidFill>
                <a:latin typeface="+mn-lt"/>
              </a:rPr>
              <a:t>Aghdam</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“Characterization of Connectivity in Asymmetric Networks with Application to Data Aggregation in Underwater Sensor Networks”, IEEE International Conference on Recent Advances in Systems Science and Engineering (RASSE), November 7, 2022, Tainan, Taiwan</a:t>
            </a:r>
            <a:endParaRPr lang="en-US" sz="1800" dirty="0">
              <a:solidFill>
                <a:srgbClr val="FF0000"/>
              </a:solidFill>
            </a:endParaRPr>
          </a:p>
          <a:p>
            <a:pPr lvl="1"/>
            <a:endParaRPr lang="en-US" sz="1800" dirty="0"/>
          </a:p>
          <a:p>
            <a:pPr lvl="1"/>
            <a:endParaRPr lang="en-US" sz="1400" dirty="0"/>
          </a:p>
        </p:txBody>
      </p:sp>
    </p:spTree>
    <p:extLst>
      <p:ext uri="{BB962C8B-B14F-4D97-AF65-F5344CB8AC3E}">
        <p14:creationId xmlns:p14="http://schemas.microsoft.com/office/powerpoint/2010/main" val="4185176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Jose Maria </a:t>
            </a:r>
            <a:r>
              <a:rPr lang="en-US" sz="3400" b="1" dirty="0" err="1">
                <a:solidFill>
                  <a:srgbClr val="0C70AC"/>
                </a:solidFill>
                <a:latin typeface="+mn-lt"/>
              </a:rPr>
              <a:t>Azorin</a:t>
            </a:r>
            <a:r>
              <a:rPr lang="en-US" sz="3400" b="1" dirty="0">
                <a:solidFill>
                  <a:srgbClr val="0C70AC"/>
                </a:solidFill>
                <a:latin typeface="+mn-lt"/>
              </a:rPr>
              <a:t> Poveda</a:t>
            </a:r>
            <a:br>
              <a:rPr lang="en-US" sz="3400" b="1" dirty="0">
                <a:solidFill>
                  <a:srgbClr val="0C70AC"/>
                </a:solidFill>
                <a:latin typeface="+mn-lt"/>
              </a:rPr>
            </a:b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“BCIs for interacting with robotic exoskeletons”, BCI &amp; Neurotechnology Spring School 2023, Online, April 21, 2023. </a:t>
            </a:r>
          </a:p>
          <a:p>
            <a:pPr lvl="1"/>
            <a:r>
              <a:rPr lang="en-US" sz="1800" dirty="0"/>
              <a:t>“Proyecto Walk, </a:t>
            </a:r>
            <a:r>
              <a:rPr lang="en-US" sz="1800" dirty="0" err="1"/>
              <a:t>Exoesqueletos</a:t>
            </a:r>
            <a:r>
              <a:rPr lang="en-US" sz="1800" dirty="0"/>
              <a:t> </a:t>
            </a:r>
            <a:r>
              <a:rPr lang="en-US" sz="1800" dirty="0" err="1"/>
              <a:t>controlados</a:t>
            </a:r>
            <a:r>
              <a:rPr lang="en-US" sz="1800" dirty="0"/>
              <a:t> </a:t>
            </a:r>
            <a:r>
              <a:rPr lang="en-US" sz="1800" dirty="0" err="1"/>
              <a:t>por</a:t>
            </a:r>
            <a:r>
              <a:rPr lang="en-US" sz="1800" dirty="0"/>
              <a:t> interfaces </a:t>
            </a:r>
            <a:r>
              <a:rPr lang="en-US" sz="1800" dirty="0" err="1"/>
              <a:t>cerebro-máquina</a:t>
            </a:r>
            <a:r>
              <a:rPr lang="en-US" sz="1800" dirty="0"/>
              <a:t>”, Universidad </a:t>
            </a:r>
            <a:r>
              <a:rPr lang="en-US" sz="1800" dirty="0" err="1"/>
              <a:t>Católica</a:t>
            </a:r>
            <a:r>
              <a:rPr lang="en-US" sz="1800" dirty="0"/>
              <a:t> de Valencia, Valencia (Spain), February 28, 2023. </a:t>
            </a:r>
          </a:p>
          <a:p>
            <a:pPr lvl="1"/>
            <a:r>
              <a:rPr lang="en-US" sz="1800" dirty="0"/>
              <a:t>“Control de </a:t>
            </a:r>
            <a:r>
              <a:rPr lang="en-US" sz="1800" dirty="0" err="1"/>
              <a:t>exoesqueletos</a:t>
            </a:r>
            <a:r>
              <a:rPr lang="en-US" sz="1800" dirty="0"/>
              <a:t> de </a:t>
            </a:r>
            <a:r>
              <a:rPr lang="en-US" sz="1800" dirty="0" err="1"/>
              <a:t>miembros</a:t>
            </a:r>
            <a:r>
              <a:rPr lang="en-US" sz="1800" dirty="0"/>
              <a:t> </a:t>
            </a:r>
            <a:r>
              <a:rPr lang="en-US" sz="1800" dirty="0" err="1"/>
              <a:t>inferiores</a:t>
            </a:r>
            <a:r>
              <a:rPr lang="en-US" sz="1800" dirty="0"/>
              <a:t> </a:t>
            </a:r>
            <a:r>
              <a:rPr lang="en-US" sz="1800" dirty="0" err="1"/>
              <a:t>por</a:t>
            </a:r>
            <a:r>
              <a:rPr lang="en-US" sz="1800" dirty="0"/>
              <a:t> medio de interfaces </a:t>
            </a:r>
            <a:r>
              <a:rPr lang="en-US" sz="1800" dirty="0" err="1"/>
              <a:t>cerebro-máquina</a:t>
            </a:r>
            <a:r>
              <a:rPr lang="en-US" sz="1800" dirty="0"/>
              <a:t> para </a:t>
            </a:r>
            <a:r>
              <a:rPr lang="en-US" sz="1800" dirty="0" err="1"/>
              <a:t>ayudar</a:t>
            </a:r>
            <a:r>
              <a:rPr lang="en-US" sz="1800" dirty="0"/>
              <a:t> a </a:t>
            </a:r>
            <a:r>
              <a:rPr lang="en-US" sz="1800" dirty="0" err="1"/>
              <a:t>caminar</a:t>
            </a:r>
            <a:r>
              <a:rPr lang="en-US" sz="1800" dirty="0"/>
              <a:t> a personas con </a:t>
            </a:r>
            <a:r>
              <a:rPr lang="en-US" sz="1800" dirty="0" err="1"/>
              <a:t>discapacidades</a:t>
            </a:r>
            <a:r>
              <a:rPr lang="en-US" sz="1800" dirty="0"/>
              <a:t> </a:t>
            </a:r>
            <a:r>
              <a:rPr lang="en-US" sz="1800" dirty="0" err="1"/>
              <a:t>motoras</a:t>
            </a:r>
            <a:r>
              <a:rPr lang="en-US" sz="1800" dirty="0"/>
              <a:t>”, 39 </a:t>
            </a:r>
            <a:r>
              <a:rPr lang="en-US" sz="1800" dirty="0" err="1"/>
              <a:t>Seminario</a:t>
            </a:r>
            <a:r>
              <a:rPr lang="en-US" sz="1800" dirty="0"/>
              <a:t> de </a:t>
            </a:r>
            <a:r>
              <a:rPr lang="en-US" sz="1800" dirty="0" err="1"/>
              <a:t>Ingeniería</a:t>
            </a:r>
            <a:r>
              <a:rPr lang="en-US" sz="1800" dirty="0"/>
              <a:t> </a:t>
            </a:r>
            <a:r>
              <a:rPr lang="en-US" sz="1800" dirty="0" err="1"/>
              <a:t>Hospitalaria</a:t>
            </a:r>
            <a:r>
              <a:rPr lang="en-US" sz="1800" dirty="0"/>
              <a:t>, Valencia (Spain), October 20, 2022. </a:t>
            </a:r>
          </a:p>
          <a:p>
            <a:pPr lvl="1"/>
            <a:r>
              <a:rPr lang="en-US" sz="1800" dirty="0"/>
              <a:t>“Interfaces </a:t>
            </a:r>
            <a:r>
              <a:rPr lang="en-US" sz="1800" dirty="0" err="1"/>
              <a:t>cerebro-máquina</a:t>
            </a:r>
            <a:r>
              <a:rPr lang="en-US" sz="1800" dirty="0"/>
              <a:t> para </a:t>
            </a:r>
            <a:r>
              <a:rPr lang="en-US" sz="1800" dirty="0" err="1"/>
              <a:t>interacción</a:t>
            </a:r>
            <a:r>
              <a:rPr lang="en-US" sz="1800" dirty="0"/>
              <a:t> con </a:t>
            </a:r>
            <a:r>
              <a:rPr lang="en-US" sz="1800" dirty="0" err="1"/>
              <a:t>exoesqueletos</a:t>
            </a:r>
            <a:r>
              <a:rPr lang="en-US" sz="1800" dirty="0"/>
              <a:t> </a:t>
            </a:r>
            <a:r>
              <a:rPr lang="en-US" sz="1800" dirty="0" err="1"/>
              <a:t>robóticos</a:t>
            </a:r>
            <a:r>
              <a:rPr lang="en-US" sz="1800" dirty="0"/>
              <a:t>”, BCI &amp; NEUROTECH MASTERCLASS SPAIN 1.0, Online, October 6, 2022</a:t>
            </a:r>
            <a:r>
              <a:rPr lang="en-US" sz="1800"/>
              <a:t>. </a:t>
            </a:r>
            <a:endParaRPr lang="en-US" sz="1800" dirty="0"/>
          </a:p>
          <a:p>
            <a:pPr lvl="1"/>
            <a:endParaRPr lang="en-US" sz="1400" dirty="0"/>
          </a:p>
        </p:txBody>
      </p:sp>
    </p:spTree>
    <p:extLst>
      <p:ext uri="{BB962C8B-B14F-4D97-AF65-F5344CB8AC3E}">
        <p14:creationId xmlns:p14="http://schemas.microsoft.com/office/powerpoint/2010/main" val="3817036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Ni-Bin Chang</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"Integrating Tensor Flows with Spectral Dimensions for Improving Earth Observations via Satellite Remote Sensing ", Online, April 18, 2023 (DL Online Program)</a:t>
            </a:r>
            <a:endParaRPr lang="en-US" sz="1800" dirty="0">
              <a:solidFill>
                <a:srgbClr val="FF0000"/>
              </a:solidFill>
            </a:endParaRPr>
          </a:p>
          <a:p>
            <a:pPr lvl="1"/>
            <a:endParaRPr lang="en-US" sz="1400" dirty="0"/>
          </a:p>
        </p:txBody>
      </p:sp>
    </p:spTree>
    <p:extLst>
      <p:ext uri="{BB962C8B-B14F-4D97-AF65-F5344CB8AC3E}">
        <p14:creationId xmlns:p14="http://schemas.microsoft.com/office/powerpoint/2010/main" val="2352707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Armando Walter Colombo</a:t>
            </a:r>
            <a:br>
              <a:rPr lang="en-US" sz="3400" b="1" dirty="0">
                <a:solidFill>
                  <a:srgbClr val="0C70AC"/>
                </a:solidFill>
                <a:latin typeface="+mn-lt"/>
              </a:rPr>
            </a:br>
            <a:br>
              <a:rPr lang="en-US" sz="3400" b="1" dirty="0">
                <a:solidFill>
                  <a:srgbClr val="0C70AC"/>
                </a:solidFill>
                <a:latin typeface="+mn-lt"/>
              </a:rPr>
            </a:br>
            <a:r>
              <a:rPr lang="en-US" sz="3400" b="1" dirty="0">
                <a:solidFill>
                  <a:srgbClr val="0C70AC"/>
                </a:solidFill>
                <a:latin typeface="+mn-lt"/>
              </a:rPr>
              <a:t> </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a:t>
            </a:r>
            <a:r>
              <a:rPr lang="en-US" sz="1800" dirty="0" err="1"/>
              <a:t>Industrie</a:t>
            </a:r>
            <a:r>
              <a:rPr lang="en-US" sz="1800" dirty="0"/>
              <a:t> 4.0-fähige </a:t>
            </a:r>
            <a:r>
              <a:rPr lang="en-US" sz="1800" dirty="0" err="1"/>
              <a:t>Digitalisierung</a:t>
            </a:r>
            <a:r>
              <a:rPr lang="en-US" sz="1800" dirty="0"/>
              <a:t> der </a:t>
            </a:r>
            <a:r>
              <a:rPr lang="en-US" sz="1800" dirty="0" err="1"/>
              <a:t>Produktion</a:t>
            </a:r>
            <a:r>
              <a:rPr lang="en-US" sz="1800" dirty="0"/>
              <a:t>”, Forum </a:t>
            </a:r>
            <a:r>
              <a:rPr lang="en-US" sz="1800" dirty="0" err="1"/>
              <a:t>Produktion</a:t>
            </a:r>
            <a:r>
              <a:rPr lang="en-US" sz="1800" dirty="0"/>
              <a:t> and IT 2022, Leer, Germany, September 28, 2022</a:t>
            </a:r>
          </a:p>
          <a:p>
            <a:pPr lvl="1"/>
            <a:r>
              <a:rPr lang="en-US" sz="1800" dirty="0"/>
              <a:t>"Learn to develop, implement and live an Eco-System 4.0. What an How should be taught?, IV Network-Meeting DAHZ-CUAA and 1st Conference on Implementation and Sustainable Management of Digital Transformation, National University San Martin (UNSAM) and University Salvador, Buenos Aires, Argentina, November 15, 2022.</a:t>
            </a:r>
          </a:p>
          <a:p>
            <a:pPr lvl="1"/>
            <a:r>
              <a:rPr lang="en-US" sz="1800" dirty="0"/>
              <a:t>"Engineering Industrial Systems of Cyber-Physical Systems (</a:t>
            </a:r>
            <a:r>
              <a:rPr lang="en-US" sz="1800" dirty="0" err="1"/>
              <a:t>ISoCPS</a:t>
            </a:r>
            <a:r>
              <a:rPr lang="en-US" sz="1800" dirty="0"/>
              <a:t>). An Industry 4.0-Persective”,Invited Distinguished Lectures Program 2023, </a:t>
            </a:r>
            <a:r>
              <a:rPr lang="en-US" sz="1800" dirty="0" err="1"/>
              <a:t>Beihang</a:t>
            </a:r>
            <a:r>
              <a:rPr lang="en-US" sz="1800" dirty="0"/>
              <a:t> University, Beijing, China, March 17, 2023</a:t>
            </a:r>
          </a:p>
          <a:p>
            <a:pPr lvl="1"/>
            <a:endParaRPr lang="en-US" sz="1800" dirty="0"/>
          </a:p>
          <a:p>
            <a:pPr marL="457200" lvl="1" indent="0">
              <a:buNone/>
            </a:pPr>
            <a:endParaRPr lang="en-US" sz="1400" dirty="0"/>
          </a:p>
        </p:txBody>
      </p:sp>
    </p:spTree>
    <p:extLst>
      <p:ext uri="{BB962C8B-B14F-4D97-AF65-F5344CB8AC3E}">
        <p14:creationId xmlns:p14="http://schemas.microsoft.com/office/powerpoint/2010/main" val="39448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Paul Hershey</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"The Application of Data Analytics to Assist Human Decision Making", Online, March 10, 2023 (DL Online Program)</a:t>
            </a:r>
            <a:endParaRPr lang="en-US" sz="1800" dirty="0">
              <a:solidFill>
                <a:srgbClr val="FF0000"/>
              </a:solidFill>
            </a:endParaRPr>
          </a:p>
          <a:p>
            <a:pPr lvl="1"/>
            <a:endParaRPr lang="en-US" sz="1400" dirty="0"/>
          </a:p>
        </p:txBody>
      </p:sp>
    </p:spTree>
    <p:extLst>
      <p:ext uri="{BB962C8B-B14F-4D97-AF65-F5344CB8AC3E}">
        <p14:creationId xmlns:p14="http://schemas.microsoft.com/office/powerpoint/2010/main" val="3572544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Vincenzo Piuri (1)</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"Artificial Intelligence in Cloud/Fog/Edge Computing and Internet-of-Things", International Conference on Computing and Communication Systems (I3CS 2023), Shillong, Meghalaya, India, March16-18, 2023</a:t>
            </a:r>
          </a:p>
          <a:p>
            <a:pPr lvl="1"/>
            <a:r>
              <a:rPr lang="en-US" sz="1800" dirty="0"/>
              <a:t>"Artificial Intelligence for Medical Data Analysis and Decision Support", 3nd International Conference on Information Technology (</a:t>
            </a:r>
            <a:r>
              <a:rPr lang="en-US" sz="1800" dirty="0" err="1"/>
              <a:t>InCITe</a:t>
            </a:r>
            <a:r>
              <a:rPr lang="en-US" sz="1800" dirty="0"/>
              <a:t> 2023), Noida, India, March 2-3, 2023 (virtual conference)</a:t>
            </a:r>
          </a:p>
          <a:p>
            <a:pPr lvl="1"/>
            <a:r>
              <a:rPr lang="en-US" sz="1800" dirty="0"/>
              <a:t>"Artificial Intelligence in Cloud/Fog/Edge Computing and Internet-of-Things", International Conference on Modern Artificial Intelligence and Data Science Systems (MAIDSS 2023), Rabat, Morocco, February 2-3, 2023</a:t>
            </a:r>
          </a:p>
          <a:p>
            <a:pPr lvl="1"/>
            <a:r>
              <a:rPr lang="en-US" sz="1800" dirty="0"/>
              <a:t>"Artificial Intelligence in Cloud/Fog/Edge Computing and Internet-of-Things", 2023 International Conference on Digital Technologies and Applications (ICDTA 2023), Fez, Morocco, January 27-28, 2023 </a:t>
            </a:r>
          </a:p>
          <a:p>
            <a:pPr lvl="1"/>
            <a:r>
              <a:rPr lang="en-US" sz="1800" dirty="0"/>
              <a:t>"Artificial Intelligence in Industrial and Environmental  Applications", 13th IEEE International Conference on Cloud Computing,  Data Science &amp; Engineering (CONFLUENCE 2023), Noida, India, January 19-20, 2023</a:t>
            </a:r>
          </a:p>
          <a:p>
            <a:pPr lvl="1"/>
            <a:r>
              <a:rPr lang="en-US" sz="1800" dirty="0"/>
              <a:t>"Artificial Intelligence in Cloud/Fog/Edge Computing and Internet-of-Things", International Conference on Data Engineering and Intelligent Systems (ICDEIS 2022), Chennai, India, December 16-17, 2022</a:t>
            </a:r>
          </a:p>
          <a:p>
            <a:pPr lvl="1"/>
            <a:r>
              <a:rPr lang="en-US" sz="1800" dirty="0"/>
              <a:t>"Artificial Intelligence in Cloud/Fog/Edge Computing and Internet-of-Things", IEEE International Conference on High Performance and Intelligent Computing (ICHPIC 2022), Tainan, Coimbatore, India, December 7-9, 2022</a:t>
            </a:r>
          </a:p>
        </p:txBody>
      </p:sp>
    </p:spTree>
    <p:extLst>
      <p:ext uri="{BB962C8B-B14F-4D97-AF65-F5344CB8AC3E}">
        <p14:creationId xmlns:p14="http://schemas.microsoft.com/office/powerpoint/2010/main" val="2689621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Vincenzo </a:t>
            </a:r>
            <a:r>
              <a:rPr lang="en-US" sz="3400" b="1" dirty="0" err="1">
                <a:solidFill>
                  <a:srgbClr val="0C70AC"/>
                </a:solidFill>
                <a:latin typeface="+mn-lt"/>
              </a:rPr>
              <a:t>Piuri</a:t>
            </a:r>
            <a:r>
              <a:rPr lang="en-US" sz="3400" b="1" dirty="0">
                <a:solidFill>
                  <a:srgbClr val="0C70AC"/>
                </a:solidFill>
                <a:latin typeface="+mn-lt"/>
              </a:rPr>
              <a:t> (2)</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"Artificial Intelligence in Cloud/Fog/Edge Computing and Internet-of-Things", IEEE International Conference on Recent Advances in Systems Science and Engineering (RASSE 2022), Tainan, Taiwan, November 7-9, 2022</a:t>
            </a:r>
          </a:p>
          <a:p>
            <a:pPr lvl="1"/>
            <a:r>
              <a:rPr lang="en-US" sz="1800" dirty="0"/>
              <a:t>"Artificial Intelligence in Cloud/Fog/Edge Computing and Internet-of-Things", International Conference on Computing, Communication and Learning (COCOLE 2022), October 27-29, 2022 (virtual conference)</a:t>
            </a:r>
          </a:p>
          <a:p>
            <a:pPr lvl="1"/>
            <a:r>
              <a:rPr lang="en-US" sz="1800" dirty="0"/>
              <a:t>"Artificial Intelligence in Cloud/Fog/Edge Computing and Internet-of-Things", International Conference on Technological Advancements in Computational Sciences (ICTACS-2022), Tashkent, Uzbekistan, October 10-12, 2022</a:t>
            </a:r>
          </a:p>
          <a:p>
            <a:pPr lvl="1"/>
            <a:r>
              <a:rPr lang="en-US" sz="1800" dirty="0"/>
              <a:t>"Ambient Intelligence", 2022 IEEE Global Conference on Computing, Power and Communication Technologies (</a:t>
            </a:r>
            <a:r>
              <a:rPr lang="en-US" sz="1800" dirty="0" err="1"/>
              <a:t>GlobConPT</a:t>
            </a:r>
            <a:r>
              <a:rPr lang="en-US" sz="1800" dirty="0"/>
              <a:t> 2022), New Delhi, India, September 23-25, 2022 (virtual conference)</a:t>
            </a:r>
          </a:p>
          <a:p>
            <a:pPr lvl="1"/>
            <a:r>
              <a:rPr lang="en-US" sz="1800" dirty="0"/>
              <a:t>"Artificial Intelligence in Cloud/Fog/Edge Computing and Internet-of-Things", 2nd International Conference on Electronic Information Engineering and Computer Science (EIECS 2022), Changchun, China, September 16-18, 2022 (virtual conference)</a:t>
            </a:r>
          </a:p>
        </p:txBody>
      </p:sp>
    </p:spTree>
    <p:extLst>
      <p:ext uri="{BB962C8B-B14F-4D97-AF65-F5344CB8AC3E}">
        <p14:creationId xmlns:p14="http://schemas.microsoft.com/office/powerpoint/2010/main" val="521908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Ramakrishnan Raman</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600" dirty="0"/>
              <a:t>"Machine Learning Models for Performance and Behavior Predictions in complex systems", International AI-ML Symposium organized by INCOSE, IEEE Systems Council and Aeronautical Society of India, Virtual, 21-22 Sep, 2022</a:t>
            </a:r>
          </a:p>
          <a:p>
            <a:pPr lvl="1"/>
            <a:r>
              <a:rPr lang="en-US" sz="1600" dirty="0"/>
              <a:t>"The Impact of AI + X in Engineering and Science", MATLAB EXPO, Hotel Radisson, Bangalore 8-Sep-2022</a:t>
            </a:r>
          </a:p>
          <a:p>
            <a:pPr lvl="1"/>
            <a:r>
              <a:rPr lang="en-US" sz="1600" dirty="0"/>
              <a:t>"Deep Reinforcement Learning for System-of-Systems" (joint presentation by Ramakrishnan Raman and </a:t>
            </a:r>
            <a:r>
              <a:rPr lang="en-US" sz="1600" dirty="0" err="1"/>
              <a:t>Anitha</a:t>
            </a:r>
            <a:r>
              <a:rPr lang="en-US" sz="1600" dirty="0"/>
              <a:t> Murugesan), SoS Engineering Collaborators Information Exchange (</a:t>
            </a:r>
            <a:r>
              <a:rPr lang="en-US" sz="1600" dirty="0" err="1"/>
              <a:t>SoSECIE</a:t>
            </a:r>
            <a:r>
              <a:rPr lang="en-US" sz="1600" dirty="0"/>
              <a:t>) - organized by National Defense Industrial Association and MITRE, Virtual - 18-Oct-2022</a:t>
            </a:r>
          </a:p>
          <a:p>
            <a:pPr lvl="1"/>
            <a:r>
              <a:rPr lang="en-US" sz="1600" dirty="0"/>
              <a:t>"Reinforcement Learning for Complex Systems", INCOSE </a:t>
            </a:r>
            <a:r>
              <a:rPr lang="en-US" sz="1600" dirty="0" err="1"/>
              <a:t>Brasil</a:t>
            </a:r>
            <a:r>
              <a:rPr lang="en-US" sz="1600" dirty="0"/>
              <a:t> Conference 2022, Virtual, 25-Oct-2022</a:t>
            </a:r>
          </a:p>
          <a:p>
            <a:pPr lvl="1"/>
            <a:r>
              <a:rPr lang="en-US" sz="1600" dirty="0"/>
              <a:t>"AI for complex engineered systems", Inaugural keynote address the 19th Control Instrumentation System Conference (CISCON)Manipal Institute of Technology, Karnataka, 28-Oct-2022</a:t>
            </a:r>
          </a:p>
          <a:p>
            <a:pPr lvl="1"/>
            <a:r>
              <a:rPr lang="en-US" sz="1600" dirty="0"/>
              <a:t>"Systems Thinking for Modern Complex Systems", IEEE International Conference on Disruptive Technologies for Multi-Disciplinary Research &amp; Applications Dayanand Sagar University, Bangalore, 23-Dec-2022</a:t>
            </a:r>
          </a:p>
          <a:p>
            <a:pPr lvl="1"/>
            <a:r>
              <a:rPr lang="en-US" sz="1600" dirty="0"/>
              <a:t>"AI for complex airborne system", Aero India 2023 International Seminar – the 14th edition of the biennial international seminar, Bangalore, 12-Feb-2023</a:t>
            </a:r>
          </a:p>
          <a:p>
            <a:pPr lvl="1"/>
            <a:r>
              <a:rPr lang="en-US" sz="1600" dirty="0"/>
              <a:t>"Introduction to Systems Thinking and Systems Engineering", Radiometer IDC Industry Experts Talks, RIDC, Bangalore, 23-Feb-2023</a:t>
            </a:r>
          </a:p>
          <a:p>
            <a:pPr lvl="1"/>
            <a:r>
              <a:rPr lang="en-US" sz="1600" dirty="0"/>
              <a:t>"Model Based Systems Engineering: Recent Developments &amp; Trends", Workshop on Model Based Design for Advanced Avionics RCI – DRDO, Hyderabad, 27-Feb-2023</a:t>
            </a:r>
          </a:p>
          <a:p>
            <a:pPr lvl="1"/>
            <a:r>
              <a:rPr lang="en-US" sz="1600" dirty="0"/>
              <a:t>"Machine Learning Models for Performance &amp; Behavior Predictions of complex systems", IEEE IISc Systems Council Student Chapter - inaugural session of IEEE-IISc VLSI chapter spanning SSCS, CAS, CEDA societies and Systems Council. IISc, Bangalore 23-Mar-2023</a:t>
            </a:r>
          </a:p>
        </p:txBody>
      </p:sp>
    </p:spTree>
    <p:extLst>
      <p:ext uri="{BB962C8B-B14F-4D97-AF65-F5344CB8AC3E}">
        <p14:creationId xmlns:p14="http://schemas.microsoft.com/office/powerpoint/2010/main" val="626336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Somayeh </a:t>
            </a:r>
            <a:r>
              <a:rPr lang="en-US" sz="3400" b="1" dirty="0" err="1">
                <a:solidFill>
                  <a:srgbClr val="0C70AC"/>
                </a:solidFill>
                <a:latin typeface="+mn-lt"/>
              </a:rPr>
              <a:t>Sojoudi</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"Computational Methods for Solving Non-convex Machine Learning Problems”, Purdue University, February 2023.</a:t>
            </a:r>
          </a:p>
          <a:p>
            <a:pPr lvl="1"/>
            <a:r>
              <a:rPr lang="en-US" sz="1800" dirty="0"/>
              <a:t>"Computational Methods for Non-convex Machine Learning Problems”,  IEEE Systems Council, Concordia University, Montreal, September 2022.</a:t>
            </a:r>
          </a:p>
          <a:p>
            <a:pPr lvl="1"/>
            <a:endParaRPr lang="en-US" sz="1800" dirty="0"/>
          </a:p>
        </p:txBody>
      </p:sp>
    </p:spTree>
    <p:extLst>
      <p:ext uri="{BB962C8B-B14F-4D97-AF65-F5344CB8AC3E}">
        <p14:creationId xmlns:p14="http://schemas.microsoft.com/office/powerpoint/2010/main" val="232744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Outline</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838199" y="1825625"/>
            <a:ext cx="10685585" cy="4351338"/>
          </a:xfrm>
        </p:spPr>
        <p:txBody>
          <a:bodyPr/>
          <a:lstStyle/>
          <a:p>
            <a:r>
              <a:rPr lang="en-US" dirty="0"/>
              <a:t>Current DLs</a:t>
            </a:r>
          </a:p>
          <a:p>
            <a:r>
              <a:rPr lang="en-US" dirty="0"/>
              <a:t>New DL nominations</a:t>
            </a:r>
          </a:p>
          <a:p>
            <a:r>
              <a:rPr lang="en-US" dirty="0"/>
              <a:t>DL Online program</a:t>
            </a:r>
          </a:p>
          <a:p>
            <a:r>
              <a:rPr lang="en-US" dirty="0"/>
              <a:t>DL activities (Sept 2022 - March2023) – backup slides</a:t>
            </a:r>
          </a:p>
          <a:p>
            <a:endParaRPr lang="en-US" dirty="0"/>
          </a:p>
          <a:p>
            <a:pPr marL="914400" lvl="2"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3</a:t>
            </a:fld>
            <a:endParaRPr lang="en-US" dirty="0"/>
          </a:p>
        </p:txBody>
      </p:sp>
    </p:spTree>
    <p:extLst>
      <p:ext uri="{BB962C8B-B14F-4D97-AF65-F5344CB8AC3E}">
        <p14:creationId xmlns:p14="http://schemas.microsoft.com/office/powerpoint/2010/main" val="3225683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DL Reports: Mark </a:t>
            </a:r>
            <a:r>
              <a:rPr lang="en-US" sz="3400" b="1" dirty="0" err="1">
                <a:solidFill>
                  <a:srgbClr val="0C70AC"/>
                </a:solidFill>
                <a:latin typeface="+mn-lt"/>
              </a:rPr>
              <a:t>Wehde</a:t>
            </a:r>
            <a:br>
              <a:rPr lang="en-US" sz="3400" b="1" dirty="0">
                <a:solidFill>
                  <a:srgbClr val="0C70AC"/>
                </a:solidFill>
                <a:latin typeface="+mn-lt"/>
              </a:rPr>
            </a:br>
            <a:br>
              <a:rPr lang="en-US" sz="3400" b="1" dirty="0">
                <a:solidFill>
                  <a:srgbClr val="0C70AC"/>
                </a:solidFill>
                <a:latin typeface="+mn-lt"/>
              </a:rPr>
            </a:b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515408" y="1422815"/>
            <a:ext cx="10515600" cy="4351338"/>
          </a:xfrm>
        </p:spPr>
        <p:txBody>
          <a:bodyPr/>
          <a:lstStyle/>
          <a:p>
            <a:pPr lvl="1"/>
            <a:r>
              <a:rPr lang="en-US" sz="1800" dirty="0"/>
              <a:t>“When Quality Matters: A Systems Approach to Safety Risk Management of Medical Devices”, Biometrics and Systems Week Conference, (Virtual), October 11, 2022</a:t>
            </a:r>
          </a:p>
        </p:txBody>
      </p:sp>
    </p:spTree>
    <p:extLst>
      <p:ext uri="{BB962C8B-B14F-4D97-AF65-F5344CB8AC3E}">
        <p14:creationId xmlns:p14="http://schemas.microsoft.com/office/powerpoint/2010/main" val="351854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58644"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Distinguished Lecturers - Apr 2023 </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8" y="1853947"/>
            <a:ext cx="3488276" cy="326634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Edward Addy</a:t>
            </a:r>
          </a:p>
          <a:p>
            <a:r>
              <a:rPr lang="en-US" sz="2400" dirty="0"/>
              <a:t>Amir </a:t>
            </a:r>
            <a:r>
              <a:rPr lang="en-US" sz="2400" dirty="0" err="1"/>
              <a:t>Aghdam</a:t>
            </a:r>
            <a:endParaRPr lang="en-US" sz="2400" dirty="0"/>
          </a:p>
          <a:p>
            <a:r>
              <a:rPr lang="en-US" sz="2400" dirty="0"/>
              <a:t>José M. </a:t>
            </a:r>
            <a:r>
              <a:rPr lang="en-US" sz="2400" dirty="0" err="1"/>
              <a:t>Azorín</a:t>
            </a:r>
            <a:endParaRPr lang="en-US" sz="2400" dirty="0"/>
          </a:p>
          <a:p>
            <a:r>
              <a:rPr lang="en-US" sz="2400" dirty="0"/>
              <a:t>John </a:t>
            </a:r>
            <a:r>
              <a:rPr lang="en-US" sz="2400" dirty="0" err="1"/>
              <a:t>Blyler</a:t>
            </a:r>
            <a:endParaRPr lang="en-US" sz="2400" dirty="0"/>
          </a:p>
          <a:p>
            <a:r>
              <a:rPr lang="en-US" sz="2400" dirty="0"/>
              <a:t>Paolo Carbone</a:t>
            </a:r>
          </a:p>
          <a:p>
            <a:r>
              <a:rPr lang="en-US" sz="2400" dirty="0"/>
              <a:t>Ni-Bin Chang</a:t>
            </a:r>
          </a:p>
          <a:p>
            <a:r>
              <a:rPr lang="en-US" sz="2400" dirty="0"/>
              <a:t>Andy Chen</a:t>
            </a:r>
          </a:p>
          <a:p>
            <a:r>
              <a:rPr lang="en-US" sz="2400" dirty="0"/>
              <a:t>Armando Walter Colombo</a:t>
            </a:r>
          </a:p>
          <a:p>
            <a:r>
              <a:rPr lang="en-US" sz="2400" dirty="0"/>
              <a:t>Rami </a:t>
            </a:r>
            <a:r>
              <a:rPr lang="en-US" sz="2400" dirty="0" err="1"/>
              <a:t>Ghannam</a:t>
            </a:r>
            <a:endParaRPr lang="en-US" sz="2400" dirty="0"/>
          </a:p>
          <a:p>
            <a:pPr marL="0" indent="0">
              <a:buNone/>
            </a:pPr>
            <a:endParaRPr lang="en-US" dirty="0"/>
          </a:p>
        </p:txBody>
      </p:sp>
      <p:sp>
        <p:nvSpPr>
          <p:cNvPr id="7" name="TextBox 6">
            <a:extLst>
              <a:ext uri="{FF2B5EF4-FFF2-40B4-BE49-F238E27FC236}">
                <a16:creationId xmlns:a16="http://schemas.microsoft.com/office/drawing/2014/main" id="{F0E4F84C-5FA8-1D8A-FE36-3693E43D0841}"/>
              </a:ext>
            </a:extLst>
          </p:cNvPr>
          <p:cNvSpPr txBox="1"/>
          <p:nvPr/>
        </p:nvSpPr>
        <p:spPr>
          <a:xfrm>
            <a:off x="4451684" y="1853947"/>
            <a:ext cx="4027298" cy="3266343"/>
          </a:xfrm>
          <a:prstGeom prst="rect">
            <a:avLst/>
          </a:prstGeom>
          <a:noFill/>
        </p:spPr>
        <p:txBody>
          <a:bodyPr wrap="square">
            <a:spAutoFit/>
          </a:bodyPr>
          <a:lstStyle/>
          <a:p>
            <a:pPr marL="228600" indent="-228600">
              <a:lnSpc>
                <a:spcPct val="70000"/>
              </a:lnSpc>
              <a:spcBef>
                <a:spcPts val="1000"/>
              </a:spcBef>
              <a:buClr>
                <a:srgbClr val="0066A1"/>
              </a:buClr>
              <a:buFont typeface="LucidaGrande" charset="0"/>
              <a:buChar char="▸"/>
            </a:pPr>
            <a:r>
              <a:rPr lang="en-US" sz="2200" dirty="0"/>
              <a:t>Holly Handley</a:t>
            </a:r>
          </a:p>
          <a:p>
            <a:pPr marL="228600" indent="-228600">
              <a:lnSpc>
                <a:spcPct val="70000"/>
              </a:lnSpc>
              <a:spcBef>
                <a:spcPts val="1000"/>
              </a:spcBef>
              <a:buClr>
                <a:srgbClr val="0066A1"/>
              </a:buClr>
              <a:buFont typeface="LucidaGrande" charset="0"/>
              <a:buChar char="▸"/>
            </a:pPr>
            <a:r>
              <a:rPr lang="en-US" sz="2200" dirty="0"/>
              <a:t>Bob Lyons</a:t>
            </a:r>
          </a:p>
          <a:p>
            <a:pPr marL="228600" indent="-228600">
              <a:lnSpc>
                <a:spcPct val="70000"/>
              </a:lnSpc>
              <a:spcBef>
                <a:spcPts val="1000"/>
              </a:spcBef>
              <a:buClr>
                <a:srgbClr val="0066A1"/>
              </a:buClr>
              <a:buFont typeface="LucidaGrande" charset="0"/>
              <a:buChar char="▸"/>
            </a:pPr>
            <a:r>
              <a:rPr lang="en-US" sz="2200" dirty="0"/>
              <a:t>Paul Hershey</a:t>
            </a:r>
          </a:p>
          <a:p>
            <a:pPr marL="228600" indent="-228600">
              <a:lnSpc>
                <a:spcPct val="70000"/>
              </a:lnSpc>
              <a:spcBef>
                <a:spcPts val="1000"/>
              </a:spcBef>
              <a:buClr>
                <a:srgbClr val="0066A1"/>
              </a:buClr>
              <a:buFont typeface="LucidaGrande" charset="0"/>
              <a:buChar char="▸"/>
            </a:pPr>
            <a:r>
              <a:rPr lang="en-US" sz="2200" dirty="0" err="1"/>
              <a:t>Shiyan</a:t>
            </a:r>
            <a:r>
              <a:rPr lang="en-US" sz="2200" dirty="0"/>
              <a:t> Hu</a:t>
            </a:r>
          </a:p>
          <a:p>
            <a:pPr marL="228600" indent="-228600">
              <a:lnSpc>
                <a:spcPct val="70000"/>
              </a:lnSpc>
              <a:spcBef>
                <a:spcPts val="1000"/>
              </a:spcBef>
              <a:buClr>
                <a:srgbClr val="0066A1"/>
              </a:buClr>
              <a:buFont typeface="LucidaGrande" charset="0"/>
              <a:buChar char="▸"/>
            </a:pPr>
            <a:r>
              <a:rPr lang="en-US" sz="2200" dirty="0" err="1"/>
              <a:t>Burak</a:t>
            </a:r>
            <a:r>
              <a:rPr lang="en-US" sz="2200" dirty="0"/>
              <a:t> </a:t>
            </a:r>
            <a:r>
              <a:rPr lang="en-US" sz="2200" dirty="0" err="1"/>
              <a:t>Kantarci</a:t>
            </a:r>
            <a:r>
              <a:rPr lang="en-US" sz="2200" dirty="0"/>
              <a:t> </a:t>
            </a:r>
          </a:p>
          <a:p>
            <a:pPr marL="228600" indent="-228600">
              <a:lnSpc>
                <a:spcPct val="70000"/>
              </a:lnSpc>
              <a:spcBef>
                <a:spcPts val="1000"/>
              </a:spcBef>
              <a:buClr>
                <a:srgbClr val="0066A1"/>
              </a:buClr>
              <a:buFont typeface="LucidaGrande" charset="0"/>
              <a:buChar char="▸"/>
            </a:pPr>
            <a:r>
              <a:rPr lang="en-US" sz="2200" dirty="0" err="1"/>
              <a:t>Okyay</a:t>
            </a:r>
            <a:r>
              <a:rPr lang="en-US" sz="2200" dirty="0"/>
              <a:t> Kaynak</a:t>
            </a:r>
          </a:p>
          <a:p>
            <a:pPr marL="228600" indent="-228600">
              <a:lnSpc>
                <a:spcPct val="70000"/>
              </a:lnSpc>
              <a:spcBef>
                <a:spcPts val="1000"/>
              </a:spcBef>
              <a:buClr>
                <a:srgbClr val="0066A1"/>
              </a:buClr>
              <a:buFont typeface="LucidaGrande" charset="0"/>
              <a:buChar char="▸"/>
            </a:pPr>
            <a:r>
              <a:rPr lang="en-US" sz="2200" dirty="0" err="1"/>
              <a:t>Joongheon</a:t>
            </a:r>
            <a:r>
              <a:rPr lang="en-US" sz="2200" dirty="0"/>
              <a:t> Kim</a:t>
            </a:r>
          </a:p>
          <a:p>
            <a:pPr marL="228600" indent="-228600">
              <a:lnSpc>
                <a:spcPct val="70000"/>
              </a:lnSpc>
              <a:spcBef>
                <a:spcPts val="1000"/>
              </a:spcBef>
              <a:buClr>
                <a:srgbClr val="0066A1"/>
              </a:buClr>
              <a:buFont typeface="LucidaGrande" charset="0"/>
              <a:buChar char="▸"/>
            </a:pPr>
            <a:r>
              <a:rPr lang="en-US" sz="2200" dirty="0"/>
              <a:t>Vincenzo </a:t>
            </a:r>
            <a:r>
              <a:rPr lang="en-US" sz="2200" dirty="0" err="1"/>
              <a:t>Piuri</a:t>
            </a:r>
            <a:endParaRPr lang="en-US" sz="2200" dirty="0"/>
          </a:p>
          <a:p>
            <a:pPr marL="228600" indent="-228600">
              <a:lnSpc>
                <a:spcPct val="70000"/>
              </a:lnSpc>
              <a:spcBef>
                <a:spcPts val="1000"/>
              </a:spcBef>
              <a:buClr>
                <a:srgbClr val="0066A1"/>
              </a:buClr>
              <a:buFont typeface="LucidaGrande" charset="0"/>
              <a:buChar char="▸"/>
            </a:pPr>
            <a:r>
              <a:rPr lang="en-US" sz="2200" dirty="0"/>
              <a:t>Ramakrishnan "Ramki" Raman</a:t>
            </a:r>
          </a:p>
        </p:txBody>
      </p:sp>
      <p:sp>
        <p:nvSpPr>
          <p:cNvPr id="5" name="TextBox 4">
            <a:extLst>
              <a:ext uri="{FF2B5EF4-FFF2-40B4-BE49-F238E27FC236}">
                <a16:creationId xmlns:a16="http://schemas.microsoft.com/office/drawing/2014/main" id="{F1DF7AAF-2D6F-F61B-C941-9AC135F377BD}"/>
              </a:ext>
            </a:extLst>
          </p:cNvPr>
          <p:cNvSpPr txBox="1"/>
          <p:nvPr/>
        </p:nvSpPr>
        <p:spPr>
          <a:xfrm>
            <a:off x="8692501" y="1853947"/>
            <a:ext cx="2683235" cy="3528145"/>
          </a:xfrm>
          <a:prstGeom prst="rect">
            <a:avLst/>
          </a:prstGeom>
          <a:noFill/>
        </p:spPr>
        <p:txBody>
          <a:bodyPr wrap="none" rtlCol="0">
            <a:spAutoFit/>
          </a:bodyPr>
          <a:lstStyle/>
          <a:p>
            <a:pPr marL="228600" indent="-228600">
              <a:lnSpc>
                <a:spcPct val="70000"/>
              </a:lnSpc>
              <a:spcBef>
                <a:spcPts val="1000"/>
              </a:spcBef>
              <a:buClr>
                <a:srgbClr val="0066A1"/>
              </a:buClr>
              <a:buFont typeface="LucidaGrande" charset="0"/>
              <a:buChar char="▸"/>
            </a:pPr>
            <a:r>
              <a:rPr lang="en-US" sz="2200" dirty="0"/>
              <a:t>Bob </a:t>
            </a:r>
            <a:r>
              <a:rPr lang="en-US" sz="2200" dirty="0" err="1"/>
              <a:t>Rassa</a:t>
            </a:r>
            <a:endParaRPr lang="en-US" sz="2200" dirty="0"/>
          </a:p>
          <a:p>
            <a:pPr marL="228600" indent="-228600">
              <a:lnSpc>
                <a:spcPct val="70000"/>
              </a:lnSpc>
              <a:spcBef>
                <a:spcPts val="1000"/>
              </a:spcBef>
              <a:buClr>
                <a:srgbClr val="0066A1"/>
              </a:buClr>
              <a:buFont typeface="LucidaGrande" charset="0"/>
              <a:buChar char="▸"/>
            </a:pPr>
            <a:r>
              <a:rPr lang="en-US" sz="2200" dirty="0"/>
              <a:t>Donna H. Rhodes</a:t>
            </a:r>
          </a:p>
          <a:p>
            <a:pPr marL="228600" indent="-228600">
              <a:lnSpc>
                <a:spcPct val="70000"/>
              </a:lnSpc>
              <a:spcBef>
                <a:spcPts val="1000"/>
              </a:spcBef>
              <a:buClr>
                <a:srgbClr val="0066A1"/>
              </a:buClr>
              <a:buFont typeface="LucidaGrande" charset="0"/>
              <a:buChar char="▸"/>
            </a:pPr>
            <a:r>
              <a:rPr lang="en-US" sz="2200" dirty="0" err="1"/>
              <a:t>Pierangela</a:t>
            </a:r>
            <a:r>
              <a:rPr lang="en-US" sz="2200" dirty="0"/>
              <a:t> </a:t>
            </a:r>
            <a:r>
              <a:rPr lang="en-US" sz="2200" dirty="0" err="1"/>
              <a:t>Samarati</a:t>
            </a:r>
            <a:endParaRPr lang="en-US" sz="2200" dirty="0"/>
          </a:p>
          <a:p>
            <a:pPr marL="228600" indent="-228600">
              <a:lnSpc>
                <a:spcPct val="70000"/>
              </a:lnSpc>
              <a:spcBef>
                <a:spcPts val="1000"/>
              </a:spcBef>
              <a:buClr>
                <a:srgbClr val="0066A1"/>
              </a:buClr>
              <a:buFont typeface="LucidaGrande" charset="0"/>
              <a:buChar char="▸"/>
            </a:pPr>
            <a:r>
              <a:rPr lang="en-US" sz="2200" dirty="0" err="1"/>
              <a:t>Ved</a:t>
            </a:r>
            <a:r>
              <a:rPr lang="en-US" sz="2200" dirty="0"/>
              <a:t> Ram Singh</a:t>
            </a:r>
          </a:p>
          <a:p>
            <a:pPr marL="228600" indent="-228600">
              <a:lnSpc>
                <a:spcPct val="70000"/>
              </a:lnSpc>
              <a:spcBef>
                <a:spcPts val="1000"/>
              </a:spcBef>
              <a:buClr>
                <a:srgbClr val="0066A1"/>
              </a:buClr>
              <a:buFont typeface="LucidaGrande" charset="0"/>
              <a:buChar char="▸"/>
            </a:pPr>
            <a:r>
              <a:rPr lang="en-US" sz="2200" dirty="0"/>
              <a:t>Somayeh </a:t>
            </a:r>
            <a:r>
              <a:rPr lang="en-US" sz="2200" dirty="0" err="1"/>
              <a:t>Sojoudi</a:t>
            </a:r>
            <a:endParaRPr lang="en-US" sz="2200" dirty="0"/>
          </a:p>
          <a:p>
            <a:pPr marL="228600" indent="-228600">
              <a:lnSpc>
                <a:spcPct val="70000"/>
              </a:lnSpc>
              <a:spcBef>
                <a:spcPts val="1000"/>
              </a:spcBef>
              <a:buClr>
                <a:srgbClr val="0066A1"/>
              </a:buClr>
              <a:buFont typeface="LucidaGrande" charset="0"/>
              <a:buChar char="▸"/>
            </a:pPr>
            <a:r>
              <a:rPr lang="en-US" sz="2200" dirty="0"/>
              <a:t>Mark </a:t>
            </a:r>
            <a:r>
              <a:rPr lang="en-US" sz="2200" dirty="0" err="1"/>
              <a:t>Wehde</a:t>
            </a:r>
            <a:endParaRPr lang="en-US" sz="2200" dirty="0"/>
          </a:p>
          <a:p>
            <a:pPr marL="228600" indent="-228600">
              <a:lnSpc>
                <a:spcPct val="70000"/>
              </a:lnSpc>
              <a:spcBef>
                <a:spcPts val="1000"/>
              </a:spcBef>
              <a:buClr>
                <a:srgbClr val="0066A1"/>
              </a:buClr>
              <a:buFont typeface="LucidaGrande" charset="0"/>
              <a:buChar char="▸"/>
            </a:pPr>
            <a:r>
              <a:rPr lang="en-US" sz="2200" dirty="0"/>
              <a:t>Stephanie White</a:t>
            </a:r>
          </a:p>
          <a:p>
            <a:pPr marL="228600" indent="-228600">
              <a:lnSpc>
                <a:spcPct val="70000"/>
              </a:lnSpc>
              <a:spcBef>
                <a:spcPts val="1000"/>
              </a:spcBef>
              <a:buClr>
                <a:srgbClr val="0066A1"/>
              </a:buClr>
              <a:buFont typeface="LucidaGrande" charset="0"/>
              <a:buChar char="▸"/>
            </a:pPr>
            <a:r>
              <a:rPr lang="en-US" sz="2200" dirty="0"/>
              <a:t>N. Peter Whitehead</a:t>
            </a:r>
          </a:p>
          <a:p>
            <a:pPr marL="228600" indent="-228600">
              <a:lnSpc>
                <a:spcPct val="70000"/>
              </a:lnSpc>
              <a:spcBef>
                <a:spcPts val="1000"/>
              </a:spcBef>
              <a:buClr>
                <a:srgbClr val="0066A1"/>
              </a:buClr>
              <a:buFont typeface="LucidaGrande" charset="0"/>
              <a:buChar char="▸"/>
            </a:pPr>
            <a:r>
              <a:rPr lang="en-US" sz="2200" dirty="0"/>
              <a:t>Georges Zissis</a:t>
            </a:r>
          </a:p>
          <a:p>
            <a:endParaRPr lang="en-IT" dirty="0"/>
          </a:p>
        </p:txBody>
      </p:sp>
    </p:spTree>
    <p:extLst>
      <p:ext uri="{BB962C8B-B14F-4D97-AF65-F5344CB8AC3E}">
        <p14:creationId xmlns:p14="http://schemas.microsoft.com/office/powerpoint/2010/main" val="2838305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Distinguished Lecturer Nominations</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838199" y="1825625"/>
            <a:ext cx="10685585" cy="4351338"/>
          </a:xfrm>
        </p:spPr>
        <p:txBody>
          <a:bodyPr/>
          <a:lstStyle/>
          <a:p>
            <a:r>
              <a:rPr lang="en-US" dirty="0" err="1"/>
              <a:t>Sambit</a:t>
            </a:r>
            <a:r>
              <a:rPr lang="en-US" dirty="0"/>
              <a:t> </a:t>
            </a:r>
            <a:r>
              <a:rPr lang="en-US" dirty="0" err="1"/>
              <a:t>Bakshi</a:t>
            </a:r>
            <a:r>
              <a:rPr lang="en-US" dirty="0"/>
              <a:t>, National Institute of Technology Rourkela, India</a:t>
            </a:r>
          </a:p>
          <a:p>
            <a:r>
              <a:rPr lang="en-US" dirty="0" err="1"/>
              <a:t>Sanjeevikumar</a:t>
            </a:r>
            <a:r>
              <a:rPr lang="en-US" dirty="0"/>
              <a:t> </a:t>
            </a:r>
            <a:r>
              <a:rPr lang="en-US" dirty="0" err="1"/>
              <a:t>Padmanaban</a:t>
            </a:r>
            <a:r>
              <a:rPr lang="en-US" dirty="0"/>
              <a:t>, University of South-Eastern Norway, Norway</a:t>
            </a:r>
          </a:p>
          <a:p>
            <a:r>
              <a:rPr lang="en-US" dirty="0" err="1"/>
              <a:t>Houbing</a:t>
            </a:r>
            <a:r>
              <a:rPr lang="en-US" dirty="0"/>
              <a:t> Herbert Song, University of Maryland, Baltimore County, USA</a:t>
            </a:r>
          </a:p>
          <a:p>
            <a:endParaRPr lang="en-US" dirty="0"/>
          </a:p>
          <a:p>
            <a:pPr marL="914400" lvl="2"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5</a:t>
            </a:fld>
            <a:endParaRPr lang="en-US" dirty="0"/>
          </a:p>
        </p:txBody>
      </p:sp>
    </p:spTree>
    <p:extLst>
      <p:ext uri="{BB962C8B-B14F-4D97-AF65-F5344CB8AC3E}">
        <p14:creationId xmlns:p14="http://schemas.microsoft.com/office/powerpoint/2010/main" val="296246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838199" y="1825625"/>
            <a:ext cx="10685585" cy="4351338"/>
          </a:xfrm>
        </p:spPr>
        <p:txBody>
          <a:bodyPr/>
          <a:lstStyle/>
          <a:p>
            <a:r>
              <a:rPr lang="en-US" dirty="0" err="1"/>
              <a:t>Sambit</a:t>
            </a:r>
            <a:r>
              <a:rPr lang="en-US" dirty="0"/>
              <a:t> </a:t>
            </a:r>
            <a:r>
              <a:rPr lang="en-US" dirty="0" err="1"/>
              <a:t>Bakshi</a:t>
            </a:r>
            <a:r>
              <a:rPr lang="en-US" dirty="0"/>
              <a:t>, National Institute of Technology Rourkela, India</a:t>
            </a:r>
          </a:p>
          <a:p>
            <a:pPr lvl="1"/>
            <a:r>
              <a:rPr lang="en-US" dirty="0"/>
              <a:t>12 years research experience in the field</a:t>
            </a:r>
          </a:p>
          <a:p>
            <a:pPr lvl="1"/>
            <a:r>
              <a:rPr lang="en-US" dirty="0"/>
              <a:t>Assistant Professor at the National Institute of Technology Rourkela, India</a:t>
            </a:r>
          </a:p>
          <a:p>
            <a:pPr lvl="1"/>
            <a:r>
              <a:rPr lang="en-US" dirty="0"/>
              <a:t>Founding Chair, IEEE Rourkela Subsection, 2021</a:t>
            </a:r>
          </a:p>
          <a:p>
            <a:pPr lvl="1"/>
            <a:r>
              <a:rPr lang="en-US" dirty="0"/>
              <a:t>Vice-chair, IEEE CIS Intelligent Systems Applications Technical Committee, 2019</a:t>
            </a:r>
          </a:p>
          <a:p>
            <a:pPr lvl="1"/>
            <a:r>
              <a:rPr lang="en-US" dirty="0"/>
              <a:t>Executive Committee Member, IEEE Kolkata Section, 2023</a:t>
            </a:r>
          </a:p>
          <a:p>
            <a:pPr lvl="1"/>
            <a:r>
              <a:rPr lang="en-US" dirty="0"/>
              <a:t>IEEE Senior Member (2019)</a:t>
            </a:r>
          </a:p>
          <a:p>
            <a:pPr lvl="1"/>
            <a:r>
              <a:rPr lang="en-US" dirty="0"/>
              <a:t>See </a:t>
            </a:r>
            <a:r>
              <a:rPr lang="en-US" dirty="0">
                <a:hlinkClick r:id="rId2">
                  <a:extLst>
                    <a:ext uri="{A12FA001-AC4F-418D-AE19-62706E023703}">
                      <ahyp:hlinkClr xmlns:ahyp="http://schemas.microsoft.com/office/drawing/2018/hyperlinkcolor" val="tx"/>
                    </a:ext>
                  </a:extLst>
                </a:hlinkClick>
              </a:rPr>
              <a:t>https://website.nitrkl.ac.in/FProfile.aspx?e=bakshisambit</a:t>
            </a:r>
            <a:endParaRPr lang="en-US" dirty="0"/>
          </a:p>
          <a:p>
            <a:pPr lvl="1"/>
            <a:r>
              <a:rPr lang="en-US" dirty="0"/>
              <a:t>Presentation title: The Rise and Rise of Biometric Systems</a:t>
            </a:r>
          </a:p>
          <a:p>
            <a:pPr marL="914400" lvl="2" indent="0">
              <a:buNone/>
            </a:pPr>
            <a:endParaRPr lang="en-US" dirty="0"/>
          </a:p>
          <a:p>
            <a:pPr marL="457200" lvl="1" indent="0">
              <a:buNone/>
            </a:pPr>
            <a:endParaRPr lang="en-US" dirty="0"/>
          </a:p>
        </p:txBody>
      </p:sp>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Distinguished Lecturer Nomination – </a:t>
            </a:r>
            <a:r>
              <a:rPr lang="en-US" sz="3400" b="1" dirty="0" err="1">
                <a:solidFill>
                  <a:srgbClr val="0C70AC"/>
                </a:solidFill>
                <a:latin typeface="+mn-lt"/>
              </a:rPr>
              <a:t>Sambit</a:t>
            </a:r>
            <a:r>
              <a:rPr lang="en-US" sz="3400" b="1" dirty="0">
                <a:solidFill>
                  <a:srgbClr val="0C70AC"/>
                </a:solidFill>
                <a:latin typeface="+mn-lt"/>
              </a:rPr>
              <a:t> </a:t>
            </a:r>
            <a:r>
              <a:rPr lang="en-US" sz="3400" b="1" dirty="0" err="1">
                <a:solidFill>
                  <a:srgbClr val="0C70AC"/>
                </a:solidFill>
                <a:latin typeface="+mn-lt"/>
              </a:rPr>
              <a:t>Bakshi</a:t>
            </a:r>
            <a:endParaRPr lang="en-US" sz="3400" b="1" dirty="0">
              <a:latin typeface="+mn-lt"/>
            </a:endParaRPr>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6</a:t>
            </a:fld>
            <a:endParaRPr lang="en-US" dirty="0"/>
          </a:p>
        </p:txBody>
      </p:sp>
    </p:spTree>
    <p:extLst>
      <p:ext uri="{BB962C8B-B14F-4D97-AF65-F5344CB8AC3E}">
        <p14:creationId xmlns:p14="http://schemas.microsoft.com/office/powerpoint/2010/main" val="330171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 – </a:t>
            </a:r>
            <a:r>
              <a:rPr lang="en-US" sz="3400" b="1" dirty="0" err="1">
                <a:solidFill>
                  <a:srgbClr val="0C70AC"/>
                </a:solidFill>
                <a:latin typeface="+mn-lt"/>
              </a:rPr>
              <a:t>Sambit</a:t>
            </a:r>
            <a:r>
              <a:rPr lang="en-US" sz="3400" b="1" dirty="0">
                <a:solidFill>
                  <a:srgbClr val="0C70AC"/>
                </a:solidFill>
                <a:latin typeface="+mn-lt"/>
              </a:rPr>
              <a:t> </a:t>
            </a:r>
            <a:r>
              <a:rPr lang="en-US" sz="3400" b="1" dirty="0" err="1">
                <a:solidFill>
                  <a:srgbClr val="0C70AC"/>
                </a:solidFill>
                <a:latin typeface="+mn-lt"/>
              </a:rPr>
              <a:t>Bakshi</a:t>
            </a:r>
            <a:endParaRPr lang="en-US" dirty="0">
              <a:solidFill>
                <a:srgbClr val="0C70AC"/>
              </a:solidFill>
            </a:endParaRP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3703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 Committee moves to approve </a:t>
            </a:r>
            <a:r>
              <a:rPr lang="en-US" sz="2400" dirty="0" err="1"/>
              <a:t>Sambit</a:t>
            </a:r>
            <a:r>
              <a:rPr lang="en-US" sz="2400" dirty="0"/>
              <a:t> </a:t>
            </a:r>
            <a:r>
              <a:rPr lang="en-US" sz="2400" dirty="0" err="1"/>
              <a:t>Bakshi</a:t>
            </a:r>
            <a:r>
              <a:rPr lang="en-US" sz="2400" dirty="0"/>
              <a:t> as a Systems Council Distinguished Lecturer. </a:t>
            </a:r>
          </a:p>
          <a:p>
            <a:r>
              <a:rPr lang="en-US" sz="2400" dirty="0"/>
              <a:t>Pros: </a:t>
            </a:r>
            <a:r>
              <a:rPr lang="en-US" sz="2400" dirty="0" err="1"/>
              <a:t>Sambit</a:t>
            </a:r>
            <a:r>
              <a:rPr lang="en-US" sz="2400" dirty="0"/>
              <a:t> </a:t>
            </a:r>
            <a:r>
              <a:rPr lang="en-US" sz="2400" dirty="0" err="1"/>
              <a:t>Bakshi</a:t>
            </a:r>
            <a:r>
              <a:rPr lang="en-US" sz="2400" dirty="0"/>
              <a:t> is an expert in an area of Systems Council</a:t>
            </a:r>
          </a:p>
          <a:p>
            <a:r>
              <a:rPr lang="en-US" sz="2400" dirty="0"/>
              <a:t>Cons: None</a:t>
            </a:r>
          </a:p>
          <a:p>
            <a:r>
              <a:rPr lang="en-US" sz="2400" dirty="0"/>
              <a:t>Financial Implications: Travel funds may be requested to travel from DL’s home location to city where lecture takes place.</a:t>
            </a:r>
          </a:p>
          <a:p>
            <a:pPr marL="0" indent="0">
              <a:buNone/>
            </a:pPr>
            <a:r>
              <a:rPr lang="en-US" sz="2000" dirty="0">
                <a:solidFill>
                  <a:srgbClr val="FF0000"/>
                </a:solidFill>
              </a:rPr>
              <a:t> </a:t>
            </a:r>
            <a:r>
              <a:rPr lang="en-US" sz="2400" dirty="0">
                <a:solidFill>
                  <a:srgbClr val="FF0000"/>
                </a:solidFill>
              </a:rPr>
              <a:t> </a:t>
            </a:r>
          </a:p>
        </p:txBody>
      </p:sp>
    </p:spTree>
    <p:extLst>
      <p:ext uri="{BB962C8B-B14F-4D97-AF65-F5344CB8AC3E}">
        <p14:creationId xmlns:p14="http://schemas.microsoft.com/office/powerpoint/2010/main" val="339734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Distinguished Lecturer Nomination – </a:t>
            </a:r>
            <a:r>
              <a:rPr lang="en-US" sz="3400" b="1" dirty="0" err="1">
                <a:solidFill>
                  <a:srgbClr val="0C70AC"/>
                </a:solidFill>
                <a:latin typeface="+mn-lt"/>
              </a:rPr>
              <a:t>Sanjee</a:t>
            </a:r>
            <a:r>
              <a:rPr lang="en-US" sz="3400" b="1" dirty="0">
                <a:solidFill>
                  <a:srgbClr val="0C70AC"/>
                </a:solidFill>
                <a:latin typeface="+mn-lt"/>
              </a:rPr>
              <a:t> </a:t>
            </a:r>
            <a:r>
              <a:rPr lang="en-US" sz="3400" b="1" dirty="0" err="1">
                <a:solidFill>
                  <a:srgbClr val="0C70AC"/>
                </a:solidFill>
                <a:latin typeface="+mn-lt"/>
              </a:rPr>
              <a:t>Padmanaban</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a:xfrm>
            <a:off x="838199" y="1825625"/>
            <a:ext cx="10685585" cy="4351338"/>
          </a:xfrm>
        </p:spPr>
        <p:txBody>
          <a:bodyPr/>
          <a:lstStyle/>
          <a:p>
            <a:r>
              <a:rPr lang="en-US" dirty="0" err="1"/>
              <a:t>Sanjee</a:t>
            </a:r>
            <a:r>
              <a:rPr lang="en-US" dirty="0"/>
              <a:t> </a:t>
            </a:r>
            <a:r>
              <a:rPr lang="en-US" dirty="0" err="1"/>
              <a:t>Padmanaban</a:t>
            </a:r>
            <a:r>
              <a:rPr lang="en-US" dirty="0"/>
              <a:t>, University of South-Eastern Norway, Norway</a:t>
            </a:r>
          </a:p>
          <a:p>
            <a:pPr lvl="1"/>
            <a:r>
              <a:rPr lang="en-US" dirty="0"/>
              <a:t>12 years research experience in the field</a:t>
            </a:r>
          </a:p>
          <a:p>
            <a:pPr lvl="1"/>
            <a:r>
              <a:rPr lang="en-US" dirty="0"/>
              <a:t>Full Professor at the University of South-Eastern Norway, Norway</a:t>
            </a:r>
          </a:p>
          <a:p>
            <a:pPr lvl="1"/>
            <a:r>
              <a:rPr lang="en-US" dirty="0"/>
              <a:t>Coordinator of the online track of IEEE System Council Distinguish Lectures</a:t>
            </a:r>
          </a:p>
          <a:p>
            <a:pPr lvl="1"/>
            <a:r>
              <a:rPr lang="en-US" dirty="0"/>
              <a:t>IEEE Senior Member (2015)</a:t>
            </a:r>
          </a:p>
          <a:p>
            <a:pPr lvl="1"/>
            <a:r>
              <a:rPr lang="en-US" dirty="0"/>
              <a:t>See https://</a:t>
            </a:r>
            <a:r>
              <a:rPr lang="en-US" dirty="0" err="1"/>
              <a:t>sites.google.com</a:t>
            </a:r>
            <a:r>
              <a:rPr lang="en-US" dirty="0"/>
              <a:t>/site/</a:t>
            </a:r>
            <a:r>
              <a:rPr lang="en-US" dirty="0" err="1"/>
              <a:t>sanjeevikumarpadmanaban</a:t>
            </a:r>
            <a:endParaRPr lang="en-US" dirty="0"/>
          </a:p>
          <a:p>
            <a:pPr lvl="1"/>
            <a:r>
              <a:rPr lang="en-US" dirty="0"/>
              <a:t>Presentation title: Power Electronics in Renewable Energy &amp; Electric Vehicles Systems</a:t>
            </a:r>
          </a:p>
          <a:p>
            <a:pPr marL="914400" lvl="2"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8</a:t>
            </a:fld>
            <a:endParaRPr lang="en-US" dirty="0"/>
          </a:p>
        </p:txBody>
      </p:sp>
    </p:spTree>
    <p:extLst>
      <p:ext uri="{BB962C8B-B14F-4D97-AF65-F5344CB8AC3E}">
        <p14:creationId xmlns:p14="http://schemas.microsoft.com/office/powerpoint/2010/main" val="763326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 – </a:t>
            </a:r>
            <a:r>
              <a:rPr lang="en-US" sz="3400" b="1" dirty="0" err="1">
                <a:solidFill>
                  <a:srgbClr val="0C70AC"/>
                </a:solidFill>
                <a:latin typeface="+mn-lt"/>
              </a:rPr>
              <a:t>Sanjee</a:t>
            </a:r>
            <a:r>
              <a:rPr lang="en-US" sz="3400" b="1" dirty="0">
                <a:solidFill>
                  <a:srgbClr val="0C70AC"/>
                </a:solidFill>
                <a:latin typeface="+mn-lt"/>
              </a:rPr>
              <a:t> </a:t>
            </a:r>
            <a:r>
              <a:rPr lang="en-US" sz="3400" b="1" dirty="0" err="1">
                <a:solidFill>
                  <a:srgbClr val="0C70AC"/>
                </a:solidFill>
                <a:latin typeface="+mn-lt"/>
              </a:rPr>
              <a:t>Padmanaban</a:t>
            </a:r>
            <a:endParaRPr lang="en-US" dirty="0">
              <a:solidFill>
                <a:srgbClr val="0C70AC"/>
              </a:solidFill>
            </a:endParaRP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3703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 Committee moves to approve  </a:t>
            </a:r>
            <a:r>
              <a:rPr lang="en-US" sz="2400" dirty="0" err="1"/>
              <a:t>Sanjee</a:t>
            </a:r>
            <a:r>
              <a:rPr lang="en-US" sz="2400" dirty="0"/>
              <a:t> </a:t>
            </a:r>
            <a:r>
              <a:rPr lang="en-US" sz="2400" dirty="0" err="1"/>
              <a:t>Padmanaban</a:t>
            </a:r>
            <a:r>
              <a:rPr lang="en-US" sz="2400" dirty="0"/>
              <a:t> as a Systems Council Distinguished Lecturer. </a:t>
            </a:r>
          </a:p>
          <a:p>
            <a:r>
              <a:rPr lang="en-US" sz="2400" dirty="0"/>
              <a:t>Pros: </a:t>
            </a:r>
            <a:r>
              <a:rPr lang="en-US" sz="2400" dirty="0" err="1"/>
              <a:t>Sanjee</a:t>
            </a:r>
            <a:r>
              <a:rPr lang="en-US" sz="2400" dirty="0"/>
              <a:t> </a:t>
            </a:r>
            <a:r>
              <a:rPr lang="en-US" sz="2400" dirty="0" err="1"/>
              <a:t>Padmanaban</a:t>
            </a:r>
            <a:r>
              <a:rPr lang="en-US" sz="2400" dirty="0"/>
              <a:t> is an expert in an area of Systems Council</a:t>
            </a:r>
          </a:p>
          <a:p>
            <a:r>
              <a:rPr lang="en-US" sz="2400" dirty="0"/>
              <a:t>Cons: None</a:t>
            </a:r>
          </a:p>
          <a:p>
            <a:r>
              <a:rPr lang="en-US" sz="2400" dirty="0"/>
              <a:t>Financial Implications: Travel funds may be requested to travel from DL’s home location to city where lecture takes place.</a:t>
            </a:r>
          </a:p>
          <a:p>
            <a:pPr marL="0" indent="0">
              <a:buNone/>
            </a:pPr>
            <a:r>
              <a:rPr lang="en-US" sz="2000" dirty="0"/>
              <a:t> </a:t>
            </a:r>
            <a:r>
              <a:rPr lang="en-US" sz="2400" dirty="0"/>
              <a:t> </a:t>
            </a:r>
          </a:p>
        </p:txBody>
      </p:sp>
    </p:spTree>
    <p:extLst>
      <p:ext uri="{BB962C8B-B14F-4D97-AF65-F5344CB8AC3E}">
        <p14:creationId xmlns:p14="http://schemas.microsoft.com/office/powerpoint/2010/main" val="3740307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4173</TotalTime>
  <Words>3072</Words>
  <Application>Microsoft Macintosh PowerPoint</Application>
  <PresentationFormat>Widescreen</PresentationFormat>
  <Paragraphs>242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LucidaGrande</vt:lpstr>
      <vt:lpstr>Office Theme</vt:lpstr>
      <vt:lpstr>PowerPoint Presentation</vt:lpstr>
      <vt:lpstr>PowerPoint Presentation</vt:lpstr>
      <vt:lpstr>Outline</vt:lpstr>
      <vt:lpstr>PowerPoint Presentation</vt:lpstr>
      <vt:lpstr>Distinguished Lecturer Nominations</vt:lpstr>
      <vt:lpstr>Distinguished Lecturer Nomination – Sambit Bakshi</vt:lpstr>
      <vt:lpstr>PowerPoint Presentation</vt:lpstr>
      <vt:lpstr>Distinguished Lecturer Nomination – Sanjee Padmanaban</vt:lpstr>
      <vt:lpstr>PowerPoint Presentation</vt:lpstr>
      <vt:lpstr>Distinguished Lecturer Nomination – HH Song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DL Reports: Amir Aghdam</vt:lpstr>
      <vt:lpstr>DL Reports: Jose Maria Azorin Poveda </vt:lpstr>
      <vt:lpstr>DL Reports: Ni-Bin Chang</vt:lpstr>
      <vt:lpstr>DL Reports: Armando Walter Colombo   </vt:lpstr>
      <vt:lpstr>DL Reports: Paul Hershey</vt:lpstr>
      <vt:lpstr>DL Reports: Vincenzo Piuri (1)</vt:lpstr>
      <vt:lpstr>DL Reports: Vincenzo Piuri (2)</vt:lpstr>
      <vt:lpstr>DL Reports: Ramakrishnan Raman</vt:lpstr>
      <vt:lpstr>DL Reports: Somayeh Sojoudi</vt:lpstr>
      <vt:lpstr>DL Reports: Mark Wehde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Pierangela Samarati</cp:lastModifiedBy>
  <cp:revision>140</cp:revision>
  <dcterms:created xsi:type="dcterms:W3CDTF">2020-06-23T20:53:44Z</dcterms:created>
  <dcterms:modified xsi:type="dcterms:W3CDTF">2023-04-18T17:40:35Z</dcterms:modified>
</cp:coreProperties>
</file>