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0" r:id="rId2"/>
    <p:sldMasterId id="2147483694" r:id="rId3"/>
  </p:sldMasterIdLst>
  <p:notesMasterIdLst>
    <p:notesMasterId r:id="rId13"/>
  </p:notesMasterIdLst>
  <p:sldIdLst>
    <p:sldId id="262" r:id="rId4"/>
    <p:sldId id="274" r:id="rId5"/>
    <p:sldId id="468" r:id="rId6"/>
    <p:sldId id="467" r:id="rId7"/>
    <p:sldId id="469" r:id="rId8"/>
    <p:sldId id="455" r:id="rId9"/>
    <p:sldId id="470" r:id="rId10"/>
    <p:sldId id="452" r:id="rId11"/>
    <p:sldId id="4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B"/>
    <a:srgbClr val="61C5BA"/>
    <a:srgbClr val="A0DCD5"/>
    <a:srgbClr val="00639D"/>
    <a:srgbClr val="6AC2B9"/>
    <a:srgbClr val="8ED6CD"/>
    <a:srgbClr val="72C4F6"/>
    <a:srgbClr val="0D7BBF"/>
    <a:srgbClr val="0C7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90" autoAdjust="0"/>
    <p:restoredTop sz="94660"/>
  </p:normalViewPr>
  <p:slideViewPr>
    <p:cSldViewPr snapToGrid="0">
      <p:cViewPr varScale="1">
        <p:scale>
          <a:sx n="101" d="100"/>
          <a:sy n="101"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a:solidFill>
          <a:srgbClr val="0070AB"/>
        </a:solidFill>
      </dgm:spPr>
      <dgm:t>
        <a:bodyPr/>
        <a:lstStyle/>
        <a:p>
          <a:pPr algn="ctr"/>
          <a:r>
            <a:rPr lang="en-US" sz="2200" dirty="0"/>
            <a:t>Become a Systems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a:solidFill>
          <a:srgbClr val="A0DCD5"/>
        </a:solidFill>
      </dgm:spPr>
      <dgm:t>
        <a:bodyPr/>
        <a:lstStyle/>
        <a:p>
          <a:pPr algn="ctr"/>
          <a:r>
            <a:rPr lang="en-US" sz="2200" dirty="0">
              <a:solidFill>
                <a:schemeClr val="bg1"/>
              </a:solidFill>
            </a:rPr>
            <a:t>Subscribe to Systems Council Mailing List </a:t>
          </a:r>
          <a:endParaRPr lang="en-US" sz="1400"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a:solidFill>
          <a:srgbClr val="0D7BBF"/>
        </a:solidFill>
      </dgm:spPr>
      <dgm:t>
        <a:bodyPr anchor="ctr"/>
        <a:lstStyle/>
        <a:p>
          <a:pPr algn="ctr">
            <a:buNone/>
          </a:pPr>
          <a:r>
            <a:rPr lang="en-US" sz="1900" b="0"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a:solidFill>
          <a:srgbClr val="0D7BBF"/>
        </a:solidFill>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a:solidFill>
          <a:srgbClr val="0D7BBF"/>
        </a:solidFill>
      </dgm:spPr>
      <dgm:t>
        <a:bodyPr anchor="ctr"/>
        <a:lstStyle/>
        <a:p>
          <a:pPr algn="ctr">
            <a:buNone/>
          </a:pPr>
          <a:r>
            <a:rPr lang="en-US" sz="1400" dirty="0"/>
            <a:t>Review for Systems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a:solidFill>
          <a:srgbClr val="72C4F6"/>
        </a:solidFill>
      </dgm:spPr>
      <dgm:t>
        <a:bodyPr/>
        <a:lstStyle/>
        <a:p>
          <a:pPr algn="ctr"/>
          <a:r>
            <a:rPr lang="en-US" sz="1800" dirty="0"/>
            <a:t>Get involved with local chapters and volunteer to organize activities</a:t>
          </a:r>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a:solidFill>
          <a:srgbClr val="8ED6CD"/>
        </a:solidFill>
      </dgm:spPr>
      <dgm:t>
        <a:bodyPr anchor="ctr"/>
        <a:lstStyle/>
        <a:p>
          <a:pPr algn="ctr">
            <a:buNone/>
          </a:pPr>
          <a:r>
            <a:rPr lang="en-US" sz="2200" dirty="0"/>
            <a:t>Volunteer to Serve on Systems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a:solidFill>
          <a:srgbClr val="8ED6CD"/>
        </a:solidFill>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a:solidFill>
          <a:srgbClr val="61C5BA"/>
        </a:solidFill>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B4F1FB5A-EC96-4CB0-BDDC-EA046DBA7E3D}" srcId="{51E8B294-371D-444F-B04A-465505CE13EA}" destId="{29092698-CC60-49FA-881C-567BFFDA6DEA}" srcOrd="0" destOrd="0" parTransId="{DE28D353-C1E6-4891-BF9C-72CAD0B10961}" sibTransId="{01DF8687-1D4B-4A42-ABE0-207960322DC5}"/>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223987" y="6"/>
          <a:ext cx="2659856" cy="1595913"/>
        </a:xfrm>
        <a:prstGeom prst="rect">
          <a:avLst/>
        </a:prstGeom>
        <a:solidFill>
          <a:srgbClr val="0070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Systems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223987" y="6"/>
        <a:ext cx="2659856" cy="1595913"/>
      </dsp:txXfrm>
    </dsp:sp>
    <dsp:sp modelId="{8CBC8290-4B09-4015-BD43-E6B3595E09BA}">
      <dsp:nvSpPr>
        <dsp:cNvPr id="0" name=""/>
        <dsp:cNvSpPr/>
      </dsp:nvSpPr>
      <dsp:spPr>
        <a:xfrm>
          <a:off x="3149829" y="6"/>
          <a:ext cx="2659856" cy="1595913"/>
        </a:xfrm>
        <a:prstGeom prst="rect">
          <a:avLst/>
        </a:prstGeom>
        <a:solidFill>
          <a:srgbClr val="0D7B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0"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Systems conferences and Journals</a:t>
          </a:r>
        </a:p>
      </dsp:txBody>
      <dsp:txXfrm>
        <a:off x="3149829" y="6"/>
        <a:ext cx="2659856" cy="1595913"/>
      </dsp:txXfrm>
    </dsp:sp>
    <dsp:sp modelId="{079B2866-5CE3-4D0D-B55A-FA48A50A21F4}">
      <dsp:nvSpPr>
        <dsp:cNvPr id="0" name=""/>
        <dsp:cNvSpPr/>
      </dsp:nvSpPr>
      <dsp:spPr>
        <a:xfrm>
          <a:off x="6075671" y="6"/>
          <a:ext cx="2659856" cy="1595913"/>
        </a:xfrm>
        <a:prstGeom prst="rect">
          <a:avLst/>
        </a:prstGeom>
        <a:solidFill>
          <a:srgbClr val="72C4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p>
      </dsp:txBody>
      <dsp:txXfrm>
        <a:off x="6075671" y="6"/>
        <a:ext cx="2659856" cy="1595913"/>
      </dsp:txXfrm>
    </dsp:sp>
    <dsp:sp modelId="{36179406-B84B-4FF8-A9D5-2F46FD82010E}">
      <dsp:nvSpPr>
        <dsp:cNvPr id="0" name=""/>
        <dsp:cNvSpPr/>
      </dsp:nvSpPr>
      <dsp:spPr>
        <a:xfrm>
          <a:off x="223987" y="1861905"/>
          <a:ext cx="2659856" cy="1595913"/>
        </a:xfrm>
        <a:prstGeom prst="rect">
          <a:avLst/>
        </a:prstGeom>
        <a:solidFill>
          <a:srgbClr val="61C5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223987" y="1861905"/>
        <a:ext cx="2659856" cy="1595913"/>
      </dsp:txXfrm>
    </dsp:sp>
    <dsp:sp modelId="{414DEADC-DEA6-436A-AAF1-F1177D14699E}">
      <dsp:nvSpPr>
        <dsp:cNvPr id="0" name=""/>
        <dsp:cNvSpPr/>
      </dsp:nvSpPr>
      <dsp:spPr>
        <a:xfrm>
          <a:off x="3149829" y="1861905"/>
          <a:ext cx="2659856" cy="1595913"/>
        </a:xfrm>
        <a:prstGeom prst="rect">
          <a:avLst/>
        </a:prstGeom>
        <a:solidFill>
          <a:srgbClr val="8ED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Systems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149829" y="1861905"/>
        <a:ext cx="2659856" cy="1595913"/>
      </dsp:txXfrm>
    </dsp:sp>
    <dsp:sp modelId="{AB0DAFAC-EC96-43A6-8BDD-3534A0EB8EFE}">
      <dsp:nvSpPr>
        <dsp:cNvPr id="0" name=""/>
        <dsp:cNvSpPr/>
      </dsp:nvSpPr>
      <dsp:spPr>
        <a:xfrm>
          <a:off x="6075671" y="1861905"/>
          <a:ext cx="2659856" cy="1595913"/>
        </a:xfrm>
        <a:prstGeom prst="rect">
          <a:avLst/>
        </a:prstGeom>
        <a:solidFill>
          <a:srgbClr val="A0DC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Systems Council Mailing List </a:t>
          </a:r>
          <a:endParaRPr lang="en-US" sz="1400" kern="1200" dirty="0">
            <a:solidFill>
              <a:schemeClr val="bg1"/>
            </a:solidFill>
          </a:endParaRPr>
        </a:p>
      </dsp:txBody>
      <dsp:txXfrm>
        <a:off x="6075671" y="1861905"/>
        <a:ext cx="2659856" cy="159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A68F-DF92-4FE3-B300-BAB4558B67CD}"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D2446-BD6D-4F64-8A44-C32668C9E19F}" type="slidenum">
              <a:rPr lang="en-US" smtClean="0"/>
              <a:t>‹#›</a:t>
            </a:fld>
            <a:endParaRPr lang="en-US"/>
          </a:p>
        </p:txBody>
      </p:sp>
    </p:spTree>
    <p:extLst>
      <p:ext uri="{BB962C8B-B14F-4D97-AF65-F5344CB8AC3E}">
        <p14:creationId xmlns:p14="http://schemas.microsoft.com/office/powerpoint/2010/main" val="336785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9834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6</a:t>
            </a:fld>
            <a:endParaRPr lang="en-US"/>
          </a:p>
        </p:txBody>
      </p:sp>
    </p:spTree>
    <p:extLst>
      <p:ext uri="{BB962C8B-B14F-4D97-AF65-F5344CB8AC3E}">
        <p14:creationId xmlns:p14="http://schemas.microsoft.com/office/powerpoint/2010/main" val="129298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53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116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347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8039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370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3911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650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62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972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9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145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buClr>
                <a:srgbClr val="0C70AC"/>
              </a:buClr>
              <a:buFont typeface="Wingdings 3" panose="05040102010807070707" pitchFamily="18" charset="2"/>
              <a:buChar char=""/>
              <a:defRPr sz="3200">
                <a:latin typeface="+mj-lt"/>
              </a:defRPr>
            </a:lvl1pPr>
            <a:lvl2pPr>
              <a:buClr>
                <a:srgbClr val="0C70AC"/>
              </a:buClr>
              <a:buFont typeface="Wingdings 3" panose="05040102010807070707" pitchFamily="18" charset="2"/>
              <a:buChar char=""/>
              <a:defRPr sz="2800">
                <a:latin typeface="+mj-lt"/>
              </a:defRPr>
            </a:lvl2pPr>
            <a:lvl3pPr>
              <a:buClr>
                <a:srgbClr val="0C70AC"/>
              </a:buClr>
              <a:buFont typeface="Wingdings 3" panose="05040102010807070707" pitchFamily="18" charset="2"/>
              <a:buChar char=""/>
              <a:defRPr sz="2400">
                <a:latin typeface="+mj-lt"/>
              </a:defRPr>
            </a:lvl3pPr>
            <a:lvl4pPr>
              <a:buClr>
                <a:srgbClr val="0C70AC"/>
              </a:buClr>
              <a:buFont typeface="Wingdings 3" panose="05040102010807070707" pitchFamily="18" charset="2"/>
              <a:buChar char=""/>
              <a:defRPr sz="2000">
                <a:latin typeface="+mj-lt"/>
              </a:defRPr>
            </a:lvl4pPr>
            <a:lvl5pPr>
              <a:buClr>
                <a:srgbClr val="0C70AC"/>
              </a:buClr>
              <a:buFont typeface="Wingdings 3" panose="05040102010807070707" pitchFamily="18" charset="2"/>
              <a:buChar cha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0033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28885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4DCE-FCFB-4254-9CF0-002EB9FCB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715CB9-17FE-4774-A585-10DC89ACC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292A5-29D9-4E34-9E44-314588895BDF}"/>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1E6D42C6-23A2-4B05-94B0-3208774E0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7483-4544-4249-B312-3F1EBD7AA4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129806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A547-7E29-4E4D-A818-E19D3B403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E7C31-B8D7-4C98-959B-275FDCA776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83255A-42A0-4E5D-97A0-127E727B1865}"/>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22F9142C-6653-488E-8537-DA58D14EA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FC401-39BB-4138-AF70-01EF4D3B5978}"/>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965858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A885-728E-4A24-95AC-5A2CC25D83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CAA1E6-2D5E-43DC-A9FA-E8FA0EA5D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E8D76-3EA0-4007-95FB-5B94FA9C9259}"/>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4779FE96-5BE4-446C-80EE-F38929067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2433D-540A-403C-A6B4-0CBA596EC99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2087651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02DE-11FE-4DBF-A82F-A46067F14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5CE4F-8EC3-4BB6-AF37-293E626A4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57A7D-0F3E-4D5A-AE6A-AD79098BC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9C48A5-33D5-4B71-B730-1B8AE4D1BE68}"/>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6" name="Footer Placeholder 5">
            <a:extLst>
              <a:ext uri="{FF2B5EF4-FFF2-40B4-BE49-F238E27FC236}">
                <a16:creationId xmlns:a16="http://schemas.microsoft.com/office/drawing/2014/main" id="{379FCD8F-FE6B-454E-9303-6E68908D4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70BB9-700D-4BD5-976A-04137495308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10097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8773-6D04-4CF4-A2A2-A4A4B0EE7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DF78D-B075-44D5-8EE5-6DEFC664A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5208A-6C8C-444D-8973-6749D3D2D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6EDF3-8F21-43A7-9549-46A41FC65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51C40-04BF-4FEA-88CC-183F1AE65F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F833DF-4DCE-4B5B-9153-701FD4C5FAA2}"/>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8" name="Footer Placeholder 7">
            <a:extLst>
              <a:ext uri="{FF2B5EF4-FFF2-40B4-BE49-F238E27FC236}">
                <a16:creationId xmlns:a16="http://schemas.microsoft.com/office/drawing/2014/main" id="{06D18DF5-81FC-41FD-B2A5-98830AF2B4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91DC8-90EA-47BF-A3F5-7AD0B8AA583A}"/>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834829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3A9D-4013-4CCF-BDE0-E523BE308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C1E3F6-A5D9-44C8-850E-D71543B2C66C}"/>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4" name="Footer Placeholder 3">
            <a:extLst>
              <a:ext uri="{FF2B5EF4-FFF2-40B4-BE49-F238E27FC236}">
                <a16:creationId xmlns:a16="http://schemas.microsoft.com/office/drawing/2014/main" id="{9341515E-9A17-4B4B-AEAF-D2F9AEC6F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E081D-C3C2-40C7-B544-090A62FC554D}"/>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450054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EFABA-01A4-4E25-A187-60D0440E1950}"/>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3" name="Footer Placeholder 2">
            <a:extLst>
              <a:ext uri="{FF2B5EF4-FFF2-40B4-BE49-F238E27FC236}">
                <a16:creationId xmlns:a16="http://schemas.microsoft.com/office/drawing/2014/main" id="{F582D089-F558-4B33-8CD2-7AD8F1D956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CECB44-3165-47B2-B02B-20643F7ABC44}"/>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46438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66AE-F8EF-4BD5-A466-0AF612500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EEB56-10C5-48F3-983F-A6F54BA60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50DA7-776A-4402-8C1F-0EF6619F9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49598-1A06-43B9-AC97-2A441FAB8052}"/>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6" name="Footer Placeholder 5">
            <a:extLst>
              <a:ext uri="{FF2B5EF4-FFF2-40B4-BE49-F238E27FC236}">
                <a16:creationId xmlns:a16="http://schemas.microsoft.com/office/drawing/2014/main" id="{B81E6F87-C3C5-4BED-95C6-042AE142D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DDF88-C20B-4427-9CDC-F6FF709E58C7}"/>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77194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22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EFA9-7448-490C-9A91-86DBAE780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7234F-7766-452A-A508-73F8CF691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94F72A-2192-47F9-BFA8-75E9E0B5C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733B2-6731-467C-A7FF-7E53DA870E78}"/>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6" name="Footer Placeholder 5">
            <a:extLst>
              <a:ext uri="{FF2B5EF4-FFF2-40B4-BE49-F238E27FC236}">
                <a16:creationId xmlns:a16="http://schemas.microsoft.com/office/drawing/2014/main" id="{19F9D684-3D33-45EC-9813-7FA0F85D9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0719C-7343-4E2B-8F26-A263FC6159AB}"/>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329050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0CDC-410C-4411-8AD7-8AD08D113C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9A5747-6121-485B-884D-E8FAAE642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342BF-5378-4559-90CD-91A778E9FD1B}"/>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AC651C48-6FB7-47CC-B01B-05C2CF162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23191-E50B-4C85-AF0B-1AEF04E459D2}"/>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563834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196CC-1EEC-4EE3-9FFD-A40A6E827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F0BAA-DBA5-474D-9B2D-819F981D3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BDBC0-AAF5-400A-A031-302016888C96}"/>
              </a:ext>
            </a:extLst>
          </p:cNvPr>
          <p:cNvSpPr>
            <a:spLocks noGrp="1"/>
          </p:cNvSpPr>
          <p:nvPr>
            <p:ph type="dt" sz="half" idx="10"/>
          </p:nvPr>
        </p:nvSpPr>
        <p:spPr/>
        <p:txBody>
          <a:body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6FD05A8A-A73A-4FCB-A08F-705ABB963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20CFE-656D-4293-8A2F-48E27C49A789}"/>
              </a:ext>
            </a:extLst>
          </p:cNvPr>
          <p:cNvSpPr>
            <a:spLocks noGrp="1"/>
          </p:cNvSpPr>
          <p:nvPr>
            <p:ph type="sldNum" sz="quarter" idx="12"/>
          </p:nvPr>
        </p:nvSpPr>
        <p:spPr/>
        <p:txBody>
          <a:bodyPr/>
          <a:lstStyle/>
          <a:p>
            <a:fld id="{8A6E8926-24E0-4A23-84B7-8705F41615A4}" type="slidenum">
              <a:rPr lang="en-US" smtClean="0"/>
              <a:t>‹#›</a:t>
            </a:fld>
            <a:endParaRPr lang="en-US"/>
          </a:p>
        </p:txBody>
      </p:sp>
    </p:spTree>
    <p:extLst>
      <p:ext uri="{BB962C8B-B14F-4D97-AF65-F5344CB8AC3E}">
        <p14:creationId xmlns:p14="http://schemas.microsoft.com/office/powerpoint/2010/main" val="65180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515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9298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nchor="b"/>
          <a:lstStyle>
            <a:lvl1pPr>
              <a:lnSpc>
                <a:spcPct val="100000"/>
              </a:lnSpc>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9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lvl1pPr>
              <a:buClr>
                <a:srgbClr val="0C70AC"/>
              </a:buClr>
              <a:buFont typeface="Wingdings 3" panose="05040102010807070707" pitchFamily="18" charset="2"/>
              <a:buChar char=""/>
              <a:defRPr>
                <a:latin typeface="+mj-lt"/>
              </a:defRPr>
            </a:lvl1pPr>
            <a:lvl2pPr>
              <a:buClr>
                <a:srgbClr val="0C70AC"/>
              </a:buClr>
              <a:buFont typeface="Wingdings 3" panose="05040102010807070707" pitchFamily="18" charset="2"/>
              <a:buChar char=""/>
              <a:defRPr>
                <a:latin typeface="+mj-lt"/>
              </a:defRPr>
            </a:lvl2pPr>
            <a:lvl3pPr>
              <a:buClr>
                <a:srgbClr val="0C70AC"/>
              </a:buClr>
              <a:buFont typeface="Wingdings 3" panose="05040102010807070707" pitchFamily="18" charset="2"/>
              <a:buChar char=""/>
              <a:defRPr>
                <a:latin typeface="+mj-lt"/>
              </a:defRPr>
            </a:lvl3pPr>
            <a:lvl4pPr>
              <a:buClr>
                <a:srgbClr val="0C70AC"/>
              </a:buClr>
              <a:buFont typeface="Wingdings 3" panose="05040102010807070707" pitchFamily="18" charset="2"/>
              <a:buChar char=""/>
              <a:defRPr>
                <a:latin typeface="+mj-lt"/>
              </a:defRPr>
            </a:lvl4pPr>
            <a:lvl5pPr>
              <a:buClr>
                <a:srgbClr val="0C70AC"/>
              </a:buClr>
              <a:buFont typeface="Wingdings 3" panose="05040102010807070707" pitchFamily="18" charset="2"/>
              <a:buChar cha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192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nchor="b"/>
          <a:lstStyle>
            <a:lvl1pPr>
              <a:defRPr sz="3600"/>
            </a:lvl1pPr>
          </a:lstStyle>
          <a:p>
            <a:r>
              <a:rPr lang="en-US" dirty="0"/>
              <a:t>Click to edit Master title style</a:t>
            </a:r>
          </a:p>
        </p:txBody>
      </p:sp>
    </p:spTree>
    <p:extLst>
      <p:ext uri="{BB962C8B-B14F-4D97-AF65-F5344CB8AC3E}">
        <p14:creationId xmlns:p14="http://schemas.microsoft.com/office/powerpoint/2010/main" val="169461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8D0180-34EE-4A20-B5AC-66C63D3F98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849722D2-3311-4A47-9E8F-ADCFCC0293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55564" y="5791200"/>
            <a:ext cx="860650" cy="756022"/>
          </a:xfrm>
          <a:prstGeom prst="rect">
            <a:avLst/>
          </a:prstGeom>
        </p:spPr>
      </p:pic>
    </p:spTree>
    <p:extLst>
      <p:ext uri="{BB962C8B-B14F-4D97-AF65-F5344CB8AC3E}">
        <p14:creationId xmlns:p14="http://schemas.microsoft.com/office/powerpoint/2010/main" val="423974288"/>
      </p:ext>
    </p:extLst>
  </p:cSld>
  <p:clrMap bg1="lt1" tx1="dk1" bg2="lt2" tx2="dk2" accent1="accent1" accent2="accent2" accent3="accent3" accent4="accent4" accent5="accent5" accent6="accent6" hlink="hlink" folHlink="folHlink"/>
  <p:sldLayoutIdLst>
    <p:sldLayoutId id="2147483693"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Picture 2">
            <a:extLst>
              <a:ext uri="{FF2B5EF4-FFF2-40B4-BE49-F238E27FC236}">
                <a16:creationId xmlns:a16="http://schemas.microsoft.com/office/drawing/2014/main" id="{47EFEA5E-56BA-4B6D-9A34-702856F9AC4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C365E95-22C7-4C9B-A460-DF78149559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00904" y="5563788"/>
            <a:ext cx="1216024" cy="1131659"/>
          </a:xfrm>
          <a:prstGeom prst="rect">
            <a:avLst/>
          </a:prstGeom>
        </p:spPr>
      </p:pic>
    </p:spTree>
    <p:extLst>
      <p:ext uri="{BB962C8B-B14F-4D97-AF65-F5344CB8AC3E}">
        <p14:creationId xmlns:p14="http://schemas.microsoft.com/office/powerpoint/2010/main" val="3773199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C6E93-2171-4F49-9C0D-6F359FCFE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6C2BB-B275-4104-B994-34EDB4599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6AD4F-8D71-4193-BBC7-1B6DFE8F5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7E23C-9C61-4DD9-A3C6-DF6EC48207D3}" type="datetimeFigureOut">
              <a:rPr lang="en-US" smtClean="0"/>
              <a:t>4/21/23</a:t>
            </a:fld>
            <a:endParaRPr lang="en-US"/>
          </a:p>
        </p:txBody>
      </p:sp>
      <p:sp>
        <p:nvSpPr>
          <p:cNvPr id="5" name="Footer Placeholder 4">
            <a:extLst>
              <a:ext uri="{FF2B5EF4-FFF2-40B4-BE49-F238E27FC236}">
                <a16:creationId xmlns:a16="http://schemas.microsoft.com/office/drawing/2014/main" id="{EA01A069-6144-41FB-B66E-0B3B803F9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575658-652F-4D97-AFD1-12515C949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E8926-24E0-4A23-84B7-8705F41615A4}" type="slidenum">
              <a:rPr lang="en-US" smtClean="0"/>
              <a:t>‹#›</a:t>
            </a:fld>
            <a:endParaRPr lang="en-US"/>
          </a:p>
        </p:txBody>
      </p:sp>
    </p:spTree>
    <p:extLst>
      <p:ext uri="{BB962C8B-B14F-4D97-AF65-F5344CB8AC3E}">
        <p14:creationId xmlns:p14="http://schemas.microsoft.com/office/powerpoint/2010/main" val="34489505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eeesystemscouncil.org/cooperation-committee"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8.jp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png"/><Relationship Id="rId22"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8.sv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hyperlink" Target="https://www.facebook.com/ieeeceda"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hyperlink" Target="linkedin.com/groups/83435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04EC98-A134-4F6F-9A94-93AEA5CB8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A2BFE5D-3BFB-451B-A676-0DB8D6E3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83" y="752531"/>
            <a:ext cx="3404635" cy="2990738"/>
          </a:xfrm>
          <a:prstGeom prst="rect">
            <a:avLst/>
          </a:prstGeom>
        </p:spPr>
      </p:pic>
      <p:sp>
        <p:nvSpPr>
          <p:cNvPr id="18" name="TextBox 17">
            <a:extLst>
              <a:ext uri="{FF2B5EF4-FFF2-40B4-BE49-F238E27FC236}">
                <a16:creationId xmlns:a16="http://schemas.microsoft.com/office/drawing/2014/main" id="{F9700798-C2ED-49B4-B11D-F6728F686CF4}"/>
              </a:ext>
            </a:extLst>
          </p:cNvPr>
          <p:cNvSpPr txBox="1"/>
          <p:nvPr/>
        </p:nvSpPr>
        <p:spPr>
          <a:xfrm>
            <a:off x="3681279" y="6476744"/>
            <a:ext cx="4829440" cy="338554"/>
          </a:xfrm>
          <a:prstGeom prst="rect">
            <a:avLst/>
          </a:prstGeom>
          <a:noFill/>
        </p:spPr>
        <p:txBody>
          <a:bodyPr wrap="square">
            <a:spAutoFit/>
          </a:bodyPr>
          <a:lstStyle/>
          <a:p>
            <a:pPr algn="ctr"/>
            <a:r>
              <a:rPr lang="en-US" sz="1600" b="1" dirty="0">
                <a:solidFill>
                  <a:schemeClr val="bg1"/>
                </a:solidFill>
              </a:rPr>
              <a:t>IEEESYSTEMSCOUNCIL.ORG</a:t>
            </a:r>
          </a:p>
        </p:txBody>
      </p:sp>
      <p:sp>
        <p:nvSpPr>
          <p:cNvPr id="2" name="Title 1">
            <a:extLst>
              <a:ext uri="{FF2B5EF4-FFF2-40B4-BE49-F238E27FC236}">
                <a16:creationId xmlns:a16="http://schemas.microsoft.com/office/drawing/2014/main" id="{D90F0D88-6B1B-E4BA-1D1D-D5B2A76CC737}"/>
              </a:ext>
            </a:extLst>
          </p:cNvPr>
          <p:cNvSpPr txBox="1">
            <a:spLocks/>
          </p:cNvSpPr>
          <p:nvPr/>
        </p:nvSpPr>
        <p:spPr>
          <a:xfrm>
            <a:off x="3860800" y="30804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   IEEE Entities Cooperation Committee</a:t>
            </a:r>
          </a:p>
          <a:p>
            <a:r>
              <a:rPr lang="en-US" sz="3600" dirty="0"/>
              <a:t>                          Aylin Yener</a:t>
            </a:r>
            <a:endParaRPr lang="en-US" dirty="0"/>
          </a:p>
        </p:txBody>
      </p:sp>
    </p:spTree>
    <p:extLst>
      <p:ext uri="{BB962C8B-B14F-4D97-AF65-F5344CB8AC3E}">
        <p14:creationId xmlns:p14="http://schemas.microsoft.com/office/powerpoint/2010/main" val="182482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a:xfrm>
            <a:off x="838200" y="365125"/>
            <a:ext cx="10490200" cy="1095375"/>
          </a:xfrm>
        </p:spPr>
        <p:txBody>
          <a:bodyPr/>
          <a:lstStyle/>
          <a:p>
            <a:r>
              <a:rPr lang="en-US" sz="3600" dirty="0"/>
              <a:t>IEEE Entities Cooperation Committee</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838200" y="1526602"/>
            <a:ext cx="9761621" cy="4351338"/>
          </a:xfrm>
        </p:spPr>
        <p:txBody>
          <a:bodyPr/>
          <a:lstStyle/>
          <a:p>
            <a:pPr marL="0" indent="0" algn="just">
              <a:buNone/>
            </a:pPr>
            <a:r>
              <a:rPr lang="en-US" dirty="0"/>
              <a:t>In its early stages still; has envisioned to have three subcommittees </a:t>
            </a:r>
          </a:p>
          <a:p>
            <a:pPr marL="0" indent="0" algn="just">
              <a:buNone/>
            </a:pPr>
            <a:r>
              <a:rPr lang="en-US" dirty="0">
                <a:hlinkClick r:id="rId2"/>
              </a:rPr>
              <a:t>https://ieeesystemscouncil.org/cooperation-committee</a:t>
            </a:r>
            <a:r>
              <a:rPr lang="en-US" dirty="0"/>
              <a:t> </a:t>
            </a:r>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pic>
        <p:nvPicPr>
          <p:cNvPr id="9" name="Picture 8">
            <a:extLst>
              <a:ext uri="{FF2B5EF4-FFF2-40B4-BE49-F238E27FC236}">
                <a16:creationId xmlns:a16="http://schemas.microsoft.com/office/drawing/2014/main" id="{0A1202B2-B148-C66A-0212-D0E4A723703D}"/>
              </a:ext>
            </a:extLst>
          </p:cNvPr>
          <p:cNvPicPr>
            <a:picLocks noChangeAspect="1"/>
          </p:cNvPicPr>
          <p:nvPr/>
        </p:nvPicPr>
        <p:blipFill>
          <a:blip r:embed="rId5"/>
          <a:stretch>
            <a:fillRect/>
          </a:stretch>
        </p:blipFill>
        <p:spPr>
          <a:xfrm>
            <a:off x="1397000" y="2694025"/>
            <a:ext cx="7772400" cy="3645301"/>
          </a:xfrm>
          <a:prstGeom prst="rect">
            <a:avLst/>
          </a:prstGeom>
        </p:spPr>
      </p:pic>
    </p:spTree>
    <p:extLst>
      <p:ext uri="{BB962C8B-B14F-4D97-AF65-F5344CB8AC3E}">
        <p14:creationId xmlns:p14="http://schemas.microsoft.com/office/powerpoint/2010/main" val="396946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p:txBody>
          <a:bodyPr/>
          <a:lstStyle/>
          <a:p>
            <a:r>
              <a:rPr lang="en-US" sz="3600" dirty="0"/>
              <a:t>IEEE Entities Cooperation Committee Charter</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838200" y="1825625"/>
            <a:ext cx="9761621" cy="4351338"/>
          </a:xfrm>
        </p:spPr>
        <p:txBody>
          <a:bodyPr/>
          <a:lstStyle/>
          <a:p>
            <a:pPr marL="0" indent="0" algn="just">
              <a:buNone/>
            </a:pPr>
            <a:r>
              <a:rPr lang="en-US" dirty="0"/>
              <a:t>Enable and act on avenues of cooperation with member societies, and all other IEEE regional and technical activities, including but not limited to technical committees, standards, regional meetings where Systems Engineering should have a voice.</a:t>
            </a:r>
          </a:p>
          <a:p>
            <a:pPr marL="0" indent="0" algn="just">
              <a:buNone/>
            </a:pPr>
            <a:endParaRPr lang="en-US" dirty="0"/>
          </a:p>
          <a:p>
            <a:pPr marL="0" indent="0" algn="just">
              <a:buNone/>
            </a:pPr>
            <a:r>
              <a:rPr lang="en-US" dirty="0"/>
              <a:t>Timeline: Call for volunteers in Aug 2022 to all member societies reps for Member Societies Subcommittee.</a:t>
            </a:r>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116353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sp>
        <p:nvSpPr>
          <p:cNvPr id="24" name="Content Placeholder 2">
            <a:extLst>
              <a:ext uri="{FF2B5EF4-FFF2-40B4-BE49-F238E27FC236}">
                <a16:creationId xmlns:a16="http://schemas.microsoft.com/office/drawing/2014/main" id="{6E6CADC0-3590-49F6-8A9D-841D27950D32}"/>
              </a:ext>
            </a:extLst>
          </p:cNvPr>
          <p:cNvSpPr txBox="1">
            <a:spLocks/>
          </p:cNvSpPr>
          <p:nvPr/>
        </p:nvSpPr>
        <p:spPr>
          <a:xfrm>
            <a:off x="733521" y="1857923"/>
            <a:ext cx="10724957" cy="1701577"/>
          </a:xfrm>
          <a:prstGeom prst="rect">
            <a:avLst/>
          </a:prstGeom>
        </p:spPr>
        <p:txBody>
          <a:bodyPr vert="horz" wrap="square" lIns="91440" tIns="45720" rIns="91440" bIns="45720" numCol="3"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1600" dirty="0"/>
              <a:t>Aerospace and Electronic Systems</a:t>
            </a:r>
            <a:br>
              <a:rPr lang="en-US" sz="1600" dirty="0"/>
            </a:br>
            <a:r>
              <a:rPr lang="en-US" sz="1600" dirty="0"/>
              <a:t>Circuits and Systems</a:t>
            </a:r>
            <a:br>
              <a:rPr lang="en-US" sz="1600" dirty="0"/>
            </a:br>
            <a:r>
              <a:rPr lang="en-US" sz="1600" dirty="0"/>
              <a:t>Communications</a:t>
            </a:r>
            <a:br>
              <a:rPr lang="en-US" sz="1600" dirty="0"/>
            </a:br>
            <a:r>
              <a:rPr lang="en-US" sz="1600" dirty="0"/>
              <a:t>Computer</a:t>
            </a:r>
            <a:br>
              <a:rPr lang="en-US" sz="1600" dirty="0"/>
            </a:br>
            <a:r>
              <a:rPr lang="en-US" sz="1600" dirty="0"/>
              <a:t>Consumer Technology </a:t>
            </a:r>
            <a:br>
              <a:rPr lang="en-US" sz="1600" dirty="0"/>
            </a:br>
            <a:r>
              <a:rPr lang="en-US" sz="1600" dirty="0"/>
              <a:t>Control Systems</a:t>
            </a:r>
            <a:br>
              <a:rPr lang="en-US" sz="1600" dirty="0"/>
            </a:br>
            <a:r>
              <a:rPr lang="en-US" sz="1600" dirty="0"/>
              <a:t>Industry Applications</a:t>
            </a:r>
            <a:br>
              <a:rPr lang="en-US" sz="1600" dirty="0"/>
            </a:br>
            <a:r>
              <a:rPr lang="en-US" sz="1600" dirty="0"/>
              <a:t>Industrial Electronics</a:t>
            </a:r>
            <a:br>
              <a:rPr lang="en-US" sz="1600" dirty="0"/>
            </a:br>
            <a:r>
              <a:rPr lang="en-US" sz="1600" dirty="0"/>
              <a:t>Information Theory</a:t>
            </a:r>
            <a:br>
              <a:rPr lang="en-US" sz="1600" dirty="0">
                <a:solidFill>
                  <a:srgbClr val="6AC2B9"/>
                </a:solidFill>
              </a:rPr>
            </a:br>
            <a:r>
              <a:rPr lang="en-US" sz="1600" dirty="0"/>
              <a:t>Instrumentation and Measurement</a:t>
            </a:r>
            <a:br>
              <a:rPr lang="en-US" sz="1600" dirty="0"/>
            </a:br>
            <a:r>
              <a:rPr lang="en-US" sz="1600" dirty="0"/>
              <a:t>Microwave Theory and Techniques</a:t>
            </a:r>
            <a:br>
              <a:rPr lang="en-US" sz="1600" dirty="0"/>
            </a:br>
            <a:r>
              <a:rPr lang="en-US" sz="1600" dirty="0"/>
              <a:t>Power Electronics</a:t>
            </a:r>
            <a:br>
              <a:rPr lang="en-US" sz="1600" dirty="0"/>
            </a:br>
            <a:r>
              <a:rPr lang="en-US" sz="1600" dirty="0"/>
              <a:t>Product Safety Engineering</a:t>
            </a:r>
          </a:p>
          <a:p>
            <a:pPr marL="0" indent="0">
              <a:buFont typeface="Wingdings 3" charset="2"/>
              <a:buNone/>
            </a:pPr>
            <a:r>
              <a:rPr lang="en-US" sz="1600" dirty="0"/>
              <a:t>Reliability </a:t>
            </a:r>
            <a:br>
              <a:rPr lang="en-US" sz="1600" dirty="0"/>
            </a:br>
            <a:r>
              <a:rPr lang="en-US" sz="1600" dirty="0"/>
              <a:t>Robotics and Automation</a:t>
            </a:r>
            <a:br>
              <a:rPr lang="en-US" sz="1600" dirty="0"/>
            </a:br>
            <a:r>
              <a:rPr lang="en-US" sz="1600" dirty="0"/>
              <a:t>Social Implications of Technology</a:t>
            </a:r>
            <a:br>
              <a:rPr lang="en-US" sz="1600" dirty="0"/>
            </a:br>
            <a:r>
              <a:rPr lang="en-US" sz="1600" dirty="0"/>
              <a:t>Systems, Man, and Cybernetics</a:t>
            </a:r>
            <a:br>
              <a:rPr lang="en-US" sz="1600" dirty="0"/>
            </a:br>
            <a:r>
              <a:rPr lang="en-US" sz="1600" dirty="0"/>
              <a:t>Technology and Engineering Management</a:t>
            </a:r>
            <a:br>
              <a:rPr lang="en-US" sz="1600" dirty="0"/>
            </a:br>
            <a:r>
              <a:rPr lang="en-US" sz="1600" dirty="0"/>
              <a:t>Vehicular Technology</a:t>
            </a:r>
            <a:endParaRPr lang="en-US" sz="1600" dirty="0">
              <a:solidFill>
                <a:schemeClr val="tx1"/>
              </a:solidFill>
              <a:latin typeface="+mj-lt"/>
            </a:endParaRPr>
          </a:p>
        </p:txBody>
      </p:sp>
      <p:pic>
        <p:nvPicPr>
          <p:cNvPr id="14" name="Picture 6">
            <a:extLst>
              <a:ext uri="{FF2B5EF4-FFF2-40B4-BE49-F238E27FC236}">
                <a16:creationId xmlns:a16="http://schemas.microsoft.com/office/drawing/2014/main" id="{DA34187D-E5E8-4E19-B358-15FB03C8A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28047" y="4060148"/>
            <a:ext cx="1016460" cy="3127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9FB6500-45F1-49BD-A24E-5CEA2999C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1082" y="3940733"/>
            <a:ext cx="529363" cy="574146"/>
          </a:xfrm>
          <a:prstGeom prst="rect">
            <a:avLst/>
          </a:prstGeom>
        </p:spPr>
      </p:pic>
      <p:pic>
        <p:nvPicPr>
          <p:cNvPr id="16" name="Picture 15">
            <a:extLst>
              <a:ext uri="{FF2B5EF4-FFF2-40B4-BE49-F238E27FC236}">
                <a16:creationId xmlns:a16="http://schemas.microsoft.com/office/drawing/2014/main" id="{DA64C25D-AEAC-4BC6-9FC5-09FEDDAB9E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25548" y="4869372"/>
            <a:ext cx="1410159" cy="407266"/>
          </a:xfrm>
          <a:prstGeom prst="rect">
            <a:avLst/>
          </a:prstGeom>
        </p:spPr>
      </p:pic>
      <p:pic>
        <p:nvPicPr>
          <p:cNvPr id="4" name="Picture 3">
            <a:extLst>
              <a:ext uri="{FF2B5EF4-FFF2-40B4-BE49-F238E27FC236}">
                <a16:creationId xmlns:a16="http://schemas.microsoft.com/office/drawing/2014/main" id="{F813A327-D941-4CBA-9724-64C3F9D45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44" y="4013937"/>
            <a:ext cx="771010" cy="405181"/>
          </a:xfrm>
          <a:prstGeom prst="rect">
            <a:avLst/>
          </a:prstGeom>
        </p:spPr>
      </p:pic>
      <p:pic>
        <p:nvPicPr>
          <p:cNvPr id="6" name="Picture 5">
            <a:extLst>
              <a:ext uri="{FF2B5EF4-FFF2-40B4-BE49-F238E27FC236}">
                <a16:creationId xmlns:a16="http://schemas.microsoft.com/office/drawing/2014/main" id="{5E42BBC8-4B09-4414-B37B-5E03C89259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2943" y="3988933"/>
            <a:ext cx="1163782" cy="422661"/>
          </a:xfrm>
          <a:prstGeom prst="rect">
            <a:avLst/>
          </a:prstGeom>
        </p:spPr>
      </p:pic>
      <p:pic>
        <p:nvPicPr>
          <p:cNvPr id="8" name="Picture 7">
            <a:extLst>
              <a:ext uri="{FF2B5EF4-FFF2-40B4-BE49-F238E27FC236}">
                <a16:creationId xmlns:a16="http://schemas.microsoft.com/office/drawing/2014/main" id="{6FA1674A-E42C-4339-9FCA-4861E707F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9255" y="3936951"/>
            <a:ext cx="1293380" cy="487536"/>
          </a:xfrm>
          <a:prstGeom prst="rect">
            <a:avLst/>
          </a:prstGeom>
        </p:spPr>
      </p:pic>
      <p:pic>
        <p:nvPicPr>
          <p:cNvPr id="10" name="Picture 9">
            <a:extLst>
              <a:ext uri="{FF2B5EF4-FFF2-40B4-BE49-F238E27FC236}">
                <a16:creationId xmlns:a16="http://schemas.microsoft.com/office/drawing/2014/main" id="{F50605CA-7CB1-432E-8DB1-CF8B5F1F3E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5090" y="3878780"/>
            <a:ext cx="1068667" cy="614899"/>
          </a:xfrm>
          <a:prstGeom prst="rect">
            <a:avLst/>
          </a:prstGeom>
        </p:spPr>
      </p:pic>
      <p:pic>
        <p:nvPicPr>
          <p:cNvPr id="12" name="Picture 11">
            <a:extLst>
              <a:ext uri="{FF2B5EF4-FFF2-40B4-BE49-F238E27FC236}">
                <a16:creationId xmlns:a16="http://schemas.microsoft.com/office/drawing/2014/main" id="{21407A3B-53B5-45A7-8075-4DABA966B8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9783" y="3857834"/>
            <a:ext cx="1068667" cy="635031"/>
          </a:xfrm>
          <a:prstGeom prst="rect">
            <a:avLst/>
          </a:prstGeom>
        </p:spPr>
      </p:pic>
      <p:pic>
        <p:nvPicPr>
          <p:cNvPr id="17" name="Picture 16">
            <a:extLst>
              <a:ext uri="{FF2B5EF4-FFF2-40B4-BE49-F238E27FC236}">
                <a16:creationId xmlns:a16="http://schemas.microsoft.com/office/drawing/2014/main" id="{24BFD7C4-BECB-4619-A165-723562578C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7420" y="4057026"/>
            <a:ext cx="1161611" cy="391292"/>
          </a:xfrm>
          <a:prstGeom prst="rect">
            <a:avLst/>
          </a:prstGeom>
        </p:spPr>
      </p:pic>
      <p:pic>
        <p:nvPicPr>
          <p:cNvPr id="19" name="Picture 18">
            <a:extLst>
              <a:ext uri="{FF2B5EF4-FFF2-40B4-BE49-F238E27FC236}">
                <a16:creationId xmlns:a16="http://schemas.microsoft.com/office/drawing/2014/main" id="{D003185C-494E-4139-843D-11E6803728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38001" y="3947687"/>
            <a:ext cx="700046" cy="679852"/>
          </a:xfrm>
          <a:prstGeom prst="rect">
            <a:avLst/>
          </a:prstGeom>
        </p:spPr>
      </p:pic>
      <p:pic>
        <p:nvPicPr>
          <p:cNvPr id="21" name="Picture 20">
            <a:extLst>
              <a:ext uri="{FF2B5EF4-FFF2-40B4-BE49-F238E27FC236}">
                <a16:creationId xmlns:a16="http://schemas.microsoft.com/office/drawing/2014/main" id="{D6610C99-BA30-4A74-ABEC-27C0B5866A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859" y="4887667"/>
            <a:ext cx="1293380" cy="491484"/>
          </a:xfrm>
          <a:prstGeom prst="rect">
            <a:avLst/>
          </a:prstGeom>
        </p:spPr>
      </p:pic>
      <p:pic>
        <p:nvPicPr>
          <p:cNvPr id="23" name="Picture 22">
            <a:extLst>
              <a:ext uri="{FF2B5EF4-FFF2-40B4-BE49-F238E27FC236}">
                <a16:creationId xmlns:a16="http://schemas.microsoft.com/office/drawing/2014/main" id="{4741BC2C-FA82-4E6A-85B4-BF0F6701FB1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5007" y="4715659"/>
            <a:ext cx="700046" cy="780962"/>
          </a:xfrm>
          <a:prstGeom prst="rect">
            <a:avLst/>
          </a:prstGeom>
        </p:spPr>
      </p:pic>
      <p:pic>
        <p:nvPicPr>
          <p:cNvPr id="26" name="Picture 25">
            <a:extLst>
              <a:ext uri="{FF2B5EF4-FFF2-40B4-BE49-F238E27FC236}">
                <a16:creationId xmlns:a16="http://schemas.microsoft.com/office/drawing/2014/main" id="{D6E8ACB2-CF8A-4D43-80C0-6832DC77FA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32917" y="4913062"/>
            <a:ext cx="857394" cy="415024"/>
          </a:xfrm>
          <a:prstGeom prst="rect">
            <a:avLst/>
          </a:prstGeom>
        </p:spPr>
      </p:pic>
      <p:pic>
        <p:nvPicPr>
          <p:cNvPr id="28" name="Picture 27">
            <a:extLst>
              <a:ext uri="{FF2B5EF4-FFF2-40B4-BE49-F238E27FC236}">
                <a16:creationId xmlns:a16="http://schemas.microsoft.com/office/drawing/2014/main" id="{CA3C8429-8279-4C9A-B6A1-345972DA57C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42847" y="4936784"/>
            <a:ext cx="1129788" cy="415024"/>
          </a:xfrm>
          <a:prstGeom prst="rect">
            <a:avLst/>
          </a:prstGeom>
        </p:spPr>
      </p:pic>
      <p:pic>
        <p:nvPicPr>
          <p:cNvPr id="30" name="Picture 29">
            <a:extLst>
              <a:ext uri="{FF2B5EF4-FFF2-40B4-BE49-F238E27FC236}">
                <a16:creationId xmlns:a16="http://schemas.microsoft.com/office/drawing/2014/main" id="{DFADBF46-07A7-4306-A1A6-A277558F29B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07548" y="4845883"/>
            <a:ext cx="1161612" cy="493176"/>
          </a:xfrm>
          <a:prstGeom prst="rect">
            <a:avLst/>
          </a:prstGeom>
        </p:spPr>
      </p:pic>
      <p:pic>
        <p:nvPicPr>
          <p:cNvPr id="32" name="Picture 31">
            <a:extLst>
              <a:ext uri="{FF2B5EF4-FFF2-40B4-BE49-F238E27FC236}">
                <a16:creationId xmlns:a16="http://schemas.microsoft.com/office/drawing/2014/main" id="{D57D9BA7-A26C-409D-8BBC-7841D8F384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96714" y="4913062"/>
            <a:ext cx="1494958" cy="425997"/>
          </a:xfrm>
          <a:prstGeom prst="rect">
            <a:avLst/>
          </a:prstGeom>
        </p:spPr>
      </p:pic>
      <p:pic>
        <p:nvPicPr>
          <p:cNvPr id="34" name="Picture 33">
            <a:extLst>
              <a:ext uri="{FF2B5EF4-FFF2-40B4-BE49-F238E27FC236}">
                <a16:creationId xmlns:a16="http://schemas.microsoft.com/office/drawing/2014/main" id="{26910F47-D429-4913-BE22-CADA1D220BC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599031" y="4886815"/>
            <a:ext cx="1094540" cy="337317"/>
          </a:xfrm>
          <a:prstGeom prst="rect">
            <a:avLst/>
          </a:prstGeom>
        </p:spPr>
      </p:pic>
      <p:pic>
        <p:nvPicPr>
          <p:cNvPr id="36" name="Picture 35">
            <a:extLst>
              <a:ext uri="{FF2B5EF4-FFF2-40B4-BE49-F238E27FC236}">
                <a16:creationId xmlns:a16="http://schemas.microsoft.com/office/drawing/2014/main" id="{46F6DFE7-7D6E-4730-81AD-AD2FAF97603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474710" y="5513573"/>
            <a:ext cx="784201" cy="428893"/>
          </a:xfrm>
          <a:prstGeom prst="rect">
            <a:avLst/>
          </a:prstGeom>
        </p:spPr>
      </p:pic>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IEEESYSTEMSCOUNCIL.ORG/MEMBER-SOCIETIES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128" y="6385318"/>
              <a:ext cx="461665" cy="461665"/>
            </a:xfrm>
            <a:prstGeom prst="rect">
              <a:avLst/>
            </a:prstGeom>
          </p:spPr>
        </p:pic>
      </p:grpSp>
      <p:pic>
        <p:nvPicPr>
          <p:cNvPr id="5" name="Picture 4">
            <a:extLst>
              <a:ext uri="{FF2B5EF4-FFF2-40B4-BE49-F238E27FC236}">
                <a16:creationId xmlns:a16="http://schemas.microsoft.com/office/drawing/2014/main" id="{B8E70EEE-D214-F401-EBF5-D5676EFBE16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40411" y="4696008"/>
            <a:ext cx="744625" cy="744625"/>
          </a:xfrm>
          <a:prstGeom prst="rect">
            <a:avLst/>
          </a:prstGeom>
        </p:spPr>
      </p:pic>
    </p:spTree>
    <p:extLst>
      <p:ext uri="{BB962C8B-B14F-4D97-AF65-F5344CB8AC3E}">
        <p14:creationId xmlns:p14="http://schemas.microsoft.com/office/powerpoint/2010/main" val="28536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a:xfrm>
            <a:off x="838200" y="365126"/>
            <a:ext cx="10274300" cy="971254"/>
          </a:xfrm>
        </p:spPr>
        <p:txBody>
          <a:bodyPr/>
          <a:lstStyle/>
          <a:p>
            <a:r>
              <a:rPr lang="en-US" sz="3600" dirty="0"/>
              <a:t>IEEE Member Societies Cooperation Subcommittee </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562793" y="1402482"/>
            <a:ext cx="9902007" cy="4680818"/>
          </a:xfrm>
        </p:spPr>
        <p:txBody>
          <a:bodyPr/>
          <a:lstStyle/>
          <a:p>
            <a:pPr marL="0" indent="0" algn="just">
              <a:buNone/>
            </a:pPr>
            <a:r>
              <a:rPr lang="en-US" b="1" dirty="0"/>
              <a:t>First meeting: April 2023</a:t>
            </a:r>
          </a:p>
          <a:p>
            <a:pPr marL="0" indent="0" algn="just">
              <a:buNone/>
            </a:pPr>
            <a:r>
              <a:rPr lang="en-US" sz="2000" dirty="0">
                <a:solidFill>
                  <a:srgbClr val="00B050"/>
                </a:solidFill>
              </a:rPr>
              <a:t>Aylin Yener (</a:t>
            </a:r>
            <a:r>
              <a:rPr lang="en-US" sz="2000" dirty="0" err="1">
                <a:solidFill>
                  <a:srgbClr val="00B050"/>
                </a:solidFill>
              </a:rPr>
              <a:t>ITSoc</a:t>
            </a:r>
            <a:r>
              <a:rPr lang="en-US" sz="2000" dirty="0">
                <a:solidFill>
                  <a:srgbClr val="00B050"/>
                </a:solidFill>
              </a:rPr>
              <a:t>): Region2</a:t>
            </a:r>
          </a:p>
          <a:p>
            <a:pPr marL="0" indent="0" algn="just">
              <a:buNone/>
            </a:pPr>
            <a:r>
              <a:rPr lang="en-US" sz="2000" dirty="0"/>
              <a:t>Luke Rosenberg (): Region 9 </a:t>
            </a:r>
          </a:p>
          <a:p>
            <a:pPr marL="0" indent="0" algn="just">
              <a:buNone/>
            </a:pPr>
            <a:r>
              <a:rPr lang="en-US" sz="2000" dirty="0"/>
              <a:t>Thomas Strasser (): Region 8 </a:t>
            </a:r>
          </a:p>
          <a:p>
            <a:pPr marL="0" indent="0" algn="just">
              <a:buNone/>
            </a:pPr>
            <a:r>
              <a:rPr lang="en-US" sz="2000" dirty="0"/>
              <a:t>Chun Sing Lai (): Region 8 </a:t>
            </a:r>
          </a:p>
          <a:p>
            <a:pPr marL="0" indent="0" algn="just">
              <a:buNone/>
            </a:pPr>
            <a:r>
              <a:rPr lang="en-US" sz="2000" dirty="0"/>
              <a:t>Antonio J Marques Cardoso (PELS): Region 8 </a:t>
            </a:r>
          </a:p>
          <a:p>
            <a:pPr marL="0" indent="0" algn="just">
              <a:buNone/>
            </a:pPr>
            <a:r>
              <a:rPr lang="en-US" sz="2000" dirty="0"/>
              <a:t>Amir </a:t>
            </a:r>
            <a:r>
              <a:rPr lang="en-US" sz="2000" dirty="0" err="1"/>
              <a:t>Mortazawi</a:t>
            </a:r>
            <a:r>
              <a:rPr lang="en-US" sz="2000" dirty="0"/>
              <a:t> (): Region 4</a:t>
            </a:r>
          </a:p>
          <a:p>
            <a:pPr marL="0" indent="0" algn="just">
              <a:buNone/>
            </a:pPr>
            <a:r>
              <a:rPr lang="en-US" sz="2000" dirty="0">
                <a:solidFill>
                  <a:srgbClr val="00B050"/>
                </a:solidFill>
              </a:rPr>
              <a:t>Rajiv V. Joshi (CAS): </a:t>
            </a:r>
            <a:r>
              <a:rPr lang="en-US" sz="2000" dirty="0"/>
              <a:t>Region 1</a:t>
            </a:r>
          </a:p>
          <a:p>
            <a:pPr marL="0" indent="0" algn="just">
              <a:buNone/>
            </a:pPr>
            <a:r>
              <a:rPr lang="en-US" sz="2000" dirty="0"/>
              <a:t>Wei-Jen Lee (IAS): Region 5</a:t>
            </a:r>
          </a:p>
          <a:p>
            <a:pPr marL="0" indent="0" algn="just">
              <a:buNone/>
            </a:pPr>
            <a:r>
              <a:rPr lang="en-US" sz="2000" dirty="0">
                <a:solidFill>
                  <a:srgbClr val="00B050"/>
                </a:solidFill>
              </a:rPr>
              <a:t>Stamatis </a:t>
            </a:r>
            <a:r>
              <a:rPr lang="en-US" sz="2000" dirty="0" err="1">
                <a:solidFill>
                  <a:srgbClr val="00B050"/>
                </a:solidFill>
              </a:rPr>
              <a:t>Karnouskos</a:t>
            </a:r>
            <a:r>
              <a:rPr lang="en-US" sz="2000" dirty="0">
                <a:solidFill>
                  <a:srgbClr val="00B050"/>
                </a:solidFill>
              </a:rPr>
              <a:t> (IES): </a:t>
            </a:r>
            <a:r>
              <a:rPr lang="en-US" sz="2000" dirty="0"/>
              <a:t>Region 8 </a:t>
            </a:r>
          </a:p>
          <a:p>
            <a:pPr marL="0" indent="0" algn="just">
              <a:buNone/>
            </a:pPr>
            <a:r>
              <a:rPr lang="en-US" sz="2000" dirty="0">
                <a:solidFill>
                  <a:srgbClr val="00B050"/>
                </a:solidFill>
              </a:rPr>
              <a:t>Stephanie White ()</a:t>
            </a:r>
            <a:r>
              <a:rPr lang="en-US" sz="2000" dirty="0"/>
              <a:t>: Region 1</a:t>
            </a:r>
          </a:p>
          <a:p>
            <a:pPr marL="0" indent="0" algn="just">
              <a:buNone/>
            </a:pPr>
            <a:endParaRPr lang="en-US" dirty="0"/>
          </a:p>
          <a:p>
            <a:pPr marL="0" indent="0" algn="just">
              <a:buNone/>
            </a:pPr>
            <a:endParaRPr lang="en-US" dirty="0"/>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158287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2022-2023 Member Society Representatives</a:t>
            </a:r>
          </a:p>
        </p:txBody>
      </p:sp>
      <p:grpSp>
        <p:nvGrpSpPr>
          <p:cNvPr id="25" name="Group 24">
            <a:extLst>
              <a:ext uri="{FF2B5EF4-FFF2-40B4-BE49-F238E27FC236}">
                <a16:creationId xmlns:a16="http://schemas.microsoft.com/office/drawing/2014/main" id="{0806427A-75F1-484A-B9CE-D6BB1B8B297F}"/>
              </a:ext>
            </a:extLst>
          </p:cNvPr>
          <p:cNvGrpSpPr/>
          <p:nvPr/>
        </p:nvGrpSpPr>
        <p:grpSpPr>
          <a:xfrm>
            <a:off x="0" y="6389337"/>
            <a:ext cx="5866811" cy="472682"/>
            <a:chOff x="0" y="6385318"/>
            <a:chExt cx="5866811" cy="472682"/>
          </a:xfrm>
        </p:grpSpPr>
        <p:sp>
          <p:nvSpPr>
            <p:cNvPr id="27" name="Rectangle 1">
              <a:extLst>
                <a:ext uri="{FF2B5EF4-FFF2-40B4-BE49-F238E27FC236}">
                  <a16:creationId xmlns:a16="http://schemas.microsoft.com/office/drawing/2014/main" id="{BEA36FDF-EF53-7946-8349-CEAB02EB6CF5}"/>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F8EC84E-1C5D-6A4C-BCCF-D3A654775C4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IEEESYSTEMSCOUNCIL.ORG/MEMBER-SOCIETY-REPS</a:t>
              </a:r>
            </a:p>
          </p:txBody>
        </p:sp>
        <p:pic>
          <p:nvPicPr>
            <p:cNvPr id="31" name="Graphic 30" descr="Internet">
              <a:extLst>
                <a:ext uri="{FF2B5EF4-FFF2-40B4-BE49-F238E27FC236}">
                  <a16:creationId xmlns:a16="http://schemas.microsoft.com/office/drawing/2014/main" id="{0A123EAF-4EF5-0946-BEAC-9FEDFB5F0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28" y="6385318"/>
              <a:ext cx="461665" cy="461665"/>
            </a:xfrm>
            <a:prstGeom prst="rect">
              <a:avLst/>
            </a:prstGeom>
          </p:spPr>
        </p:pic>
      </p:grpSp>
      <p:sp>
        <p:nvSpPr>
          <p:cNvPr id="56" name="Rectangle 55">
            <a:extLst>
              <a:ext uri="{FF2B5EF4-FFF2-40B4-BE49-F238E27FC236}">
                <a16:creationId xmlns:a16="http://schemas.microsoft.com/office/drawing/2014/main" id="{A79E7FFA-F696-9D40-AA0D-B0E90B8C1BD4}"/>
              </a:ext>
            </a:extLst>
          </p:cNvPr>
          <p:cNvSpPr/>
          <p:nvPr/>
        </p:nvSpPr>
        <p:spPr>
          <a:xfrm>
            <a:off x="-87457" y="1991167"/>
            <a:ext cx="1676770" cy="4108817"/>
          </a:xfrm>
          <a:prstGeom prst="rect">
            <a:avLst/>
          </a:prstGeom>
        </p:spPr>
        <p:txBody>
          <a:bodyPr wrap="square" numCol="1" anchor="t" anchorCtr="0">
            <a:spAutoFit/>
          </a:bodyPr>
          <a:lstStyle/>
          <a:p>
            <a:pPr algn="r">
              <a:lnSpc>
                <a:spcPct val="150000"/>
              </a:lnSpc>
            </a:pPr>
            <a:r>
              <a:rPr lang="en-US" b="1" dirty="0"/>
              <a:t>AESS</a:t>
            </a:r>
            <a:r>
              <a:rPr lang="en-US" dirty="0"/>
              <a:t>  </a:t>
            </a:r>
            <a:r>
              <a:rPr lang="en-US" dirty="0">
                <a:solidFill>
                  <a:srgbClr val="0070AB"/>
                </a:solidFill>
              </a:rPr>
              <a:t>|</a:t>
            </a:r>
          </a:p>
          <a:p>
            <a:pPr algn="r">
              <a:lnSpc>
                <a:spcPct val="150000"/>
              </a:lnSpc>
            </a:pPr>
            <a:r>
              <a:rPr lang="en-US" b="1" dirty="0"/>
              <a:t>CASS</a:t>
            </a:r>
            <a:r>
              <a:rPr lang="en-US" b="1" dirty="0">
                <a:solidFill>
                  <a:srgbClr val="0070AB"/>
                </a:solidFill>
              </a:rPr>
              <a:t>  </a:t>
            </a:r>
            <a:r>
              <a:rPr lang="en-US" dirty="0">
                <a:solidFill>
                  <a:srgbClr val="0070AB"/>
                </a:solidFill>
              </a:rPr>
              <a:t>|</a:t>
            </a:r>
          </a:p>
          <a:p>
            <a:pPr algn="r">
              <a:lnSpc>
                <a:spcPct val="150000"/>
              </a:lnSpc>
            </a:pPr>
            <a:r>
              <a:rPr lang="en-US" b="1" dirty="0"/>
              <a:t>COMSOC</a:t>
            </a:r>
            <a:r>
              <a:rPr lang="en-US" b="1" dirty="0">
                <a:solidFill>
                  <a:srgbClr val="0070AB"/>
                </a:solidFill>
              </a:rPr>
              <a:t>  </a:t>
            </a:r>
            <a:r>
              <a:rPr lang="en-US" dirty="0">
                <a:solidFill>
                  <a:srgbClr val="0070AB"/>
                </a:solidFill>
              </a:rPr>
              <a:t>|</a:t>
            </a:r>
          </a:p>
          <a:p>
            <a:pPr algn="r">
              <a:lnSpc>
                <a:spcPct val="150000"/>
              </a:lnSpc>
            </a:pPr>
            <a:r>
              <a:rPr lang="en-US" b="1" dirty="0"/>
              <a:t>CS</a:t>
            </a:r>
            <a:r>
              <a:rPr lang="en-US" dirty="0"/>
              <a:t>  </a:t>
            </a:r>
            <a:r>
              <a:rPr lang="en-US" dirty="0">
                <a:solidFill>
                  <a:srgbClr val="0070AB"/>
                </a:solidFill>
              </a:rPr>
              <a:t>|</a:t>
            </a:r>
          </a:p>
          <a:p>
            <a:pPr algn="r">
              <a:lnSpc>
                <a:spcPct val="150000"/>
              </a:lnSpc>
            </a:pPr>
            <a:r>
              <a:rPr lang="en-US" b="1" dirty="0"/>
              <a:t>CTSOC</a:t>
            </a:r>
            <a:r>
              <a:rPr lang="en-US" b="1" dirty="0">
                <a:solidFill>
                  <a:srgbClr val="0070AB"/>
                </a:solidFill>
              </a:rPr>
              <a:t>  </a:t>
            </a:r>
            <a:r>
              <a:rPr lang="en-US" dirty="0">
                <a:solidFill>
                  <a:srgbClr val="0070AB"/>
                </a:solidFill>
              </a:rPr>
              <a:t>|</a:t>
            </a:r>
          </a:p>
          <a:p>
            <a:pPr algn="r">
              <a:lnSpc>
                <a:spcPct val="150000"/>
              </a:lnSpc>
            </a:pPr>
            <a:r>
              <a:rPr lang="en-US" b="1" dirty="0"/>
              <a:t>CSS</a:t>
            </a:r>
            <a:r>
              <a:rPr lang="en-US" b="1" dirty="0">
                <a:solidFill>
                  <a:srgbClr val="0070AB"/>
                </a:solidFill>
              </a:rPr>
              <a:t>  </a:t>
            </a:r>
            <a:r>
              <a:rPr lang="en-US" dirty="0">
                <a:solidFill>
                  <a:srgbClr val="0070AB"/>
                </a:solidFill>
              </a:rPr>
              <a:t>|</a:t>
            </a:r>
          </a:p>
          <a:p>
            <a:pPr algn="r">
              <a:lnSpc>
                <a:spcPct val="150000"/>
              </a:lnSpc>
            </a:pPr>
            <a:r>
              <a:rPr lang="en-US" b="1" dirty="0"/>
              <a:t>IAS</a:t>
            </a:r>
            <a:r>
              <a:rPr lang="en-US" dirty="0"/>
              <a:t>  </a:t>
            </a:r>
            <a:r>
              <a:rPr lang="en-US" dirty="0">
                <a:solidFill>
                  <a:srgbClr val="0070AB"/>
                </a:solidFill>
              </a:rPr>
              <a:t>|</a:t>
            </a:r>
          </a:p>
          <a:p>
            <a:pPr algn="r">
              <a:lnSpc>
                <a:spcPct val="150000"/>
              </a:lnSpc>
            </a:pPr>
            <a:r>
              <a:rPr lang="en-US" b="1" dirty="0"/>
              <a:t>IES</a:t>
            </a:r>
            <a:r>
              <a:rPr lang="en-US" b="1" dirty="0">
                <a:solidFill>
                  <a:srgbClr val="0070AB"/>
                </a:solidFill>
              </a:rPr>
              <a:t>  </a:t>
            </a:r>
            <a:r>
              <a:rPr lang="en-US" dirty="0">
                <a:solidFill>
                  <a:srgbClr val="0070AB"/>
                </a:solidFill>
              </a:rPr>
              <a:t>|</a:t>
            </a:r>
          </a:p>
          <a:p>
            <a:pPr algn="r">
              <a:lnSpc>
                <a:spcPct val="150000"/>
              </a:lnSpc>
            </a:pPr>
            <a:r>
              <a:rPr lang="en-US" b="1" dirty="0"/>
              <a:t>IMS</a:t>
            </a:r>
            <a:r>
              <a:rPr lang="en-US" b="1" dirty="0">
                <a:solidFill>
                  <a:srgbClr val="0070AB"/>
                </a:solidFill>
              </a:rPr>
              <a:t>  </a:t>
            </a:r>
            <a:r>
              <a:rPr lang="en-US" dirty="0">
                <a:solidFill>
                  <a:srgbClr val="0070AB"/>
                </a:solidFill>
              </a:rPr>
              <a:t>|</a:t>
            </a:r>
          </a:p>
          <a:p>
            <a:pPr algn="r"/>
            <a:endParaRPr lang="en-US" dirty="0"/>
          </a:p>
        </p:txBody>
      </p:sp>
      <p:sp>
        <p:nvSpPr>
          <p:cNvPr id="61" name="Rectangle 60">
            <a:extLst>
              <a:ext uri="{FF2B5EF4-FFF2-40B4-BE49-F238E27FC236}">
                <a16:creationId xmlns:a16="http://schemas.microsoft.com/office/drawing/2014/main" id="{0E391C94-B5D2-E549-B242-4D17B7DEC714}"/>
              </a:ext>
            </a:extLst>
          </p:cNvPr>
          <p:cNvSpPr/>
          <p:nvPr/>
        </p:nvSpPr>
        <p:spPr>
          <a:xfrm>
            <a:off x="1697799" y="1991169"/>
            <a:ext cx="4485286" cy="3788858"/>
          </a:xfrm>
          <a:prstGeom prst="rect">
            <a:avLst/>
          </a:prstGeom>
        </p:spPr>
        <p:txBody>
          <a:bodyPr wrap="square" numCol="1" anchor="t" anchorCtr="0">
            <a:spAutoFit/>
          </a:bodyPr>
          <a:lstStyle/>
          <a:p>
            <a:pPr>
              <a:lnSpc>
                <a:spcPct val="150000"/>
              </a:lnSpc>
            </a:pPr>
            <a:r>
              <a:rPr lang="en-US" dirty="0"/>
              <a:t>Bob </a:t>
            </a:r>
            <a:r>
              <a:rPr lang="en-US" dirty="0" err="1"/>
              <a:t>Rassa</a:t>
            </a:r>
            <a:r>
              <a:rPr lang="en-US" dirty="0"/>
              <a:t> and Michael Cardinale </a:t>
            </a:r>
          </a:p>
          <a:p>
            <a:pPr>
              <a:lnSpc>
                <a:spcPct val="150000"/>
              </a:lnSpc>
            </a:pPr>
            <a:r>
              <a:rPr lang="en-US" dirty="0"/>
              <a:t>Rajiv Joshi and Yoshifumi </a:t>
            </a:r>
            <a:r>
              <a:rPr lang="en-US" dirty="0" err="1"/>
              <a:t>Nishio</a:t>
            </a:r>
            <a:endParaRPr lang="en-US" dirty="0"/>
          </a:p>
          <a:p>
            <a:pPr>
              <a:lnSpc>
                <a:spcPct val="150000"/>
              </a:lnSpc>
            </a:pPr>
            <a:r>
              <a:rPr lang="en-US" dirty="0"/>
              <a:t>Michele Nogueira and </a:t>
            </a:r>
            <a:r>
              <a:rPr lang="en-US" dirty="0" err="1"/>
              <a:t>Ruidong</a:t>
            </a:r>
            <a:r>
              <a:rPr lang="en-US" dirty="0"/>
              <a:t> Li</a:t>
            </a:r>
          </a:p>
          <a:p>
            <a:pPr>
              <a:lnSpc>
                <a:spcPct val="150000"/>
              </a:lnSpc>
            </a:pPr>
            <a:r>
              <a:rPr lang="en-US" dirty="0"/>
              <a:t>Andre </a:t>
            </a:r>
            <a:r>
              <a:rPr lang="en-US" dirty="0" err="1"/>
              <a:t>Obler</a:t>
            </a:r>
            <a:r>
              <a:rPr lang="en-US" dirty="0"/>
              <a:t> and </a:t>
            </a:r>
            <a:r>
              <a:rPr lang="en-US" sz="1800" b="0" i="0" u="none" strike="noStrike" dirty="0" err="1">
                <a:effectLst/>
              </a:rPr>
              <a:t>Jyotika</a:t>
            </a:r>
            <a:r>
              <a:rPr lang="en-US" sz="1800" b="0" i="0" u="none" strike="noStrike" dirty="0">
                <a:effectLst/>
              </a:rPr>
              <a:t> </a:t>
            </a:r>
            <a:r>
              <a:rPr lang="en-US" sz="1800" b="0" i="0" u="none" strike="noStrike" dirty="0" err="1">
                <a:effectLst/>
              </a:rPr>
              <a:t>Athavale</a:t>
            </a:r>
            <a:r>
              <a:rPr lang="en-US" dirty="0"/>
              <a:t> </a:t>
            </a:r>
          </a:p>
          <a:p>
            <a:pPr>
              <a:lnSpc>
                <a:spcPct val="150000"/>
              </a:lnSpc>
            </a:pPr>
            <a:r>
              <a:rPr lang="en-US" dirty="0"/>
              <a:t>Chih-Peng Fan and Lucio Ciabattoni</a:t>
            </a:r>
          </a:p>
          <a:p>
            <a:pPr>
              <a:lnSpc>
                <a:spcPct val="150000"/>
              </a:lnSpc>
            </a:pPr>
            <a:r>
              <a:rPr lang="en-US" dirty="0"/>
              <a:t>Amir G. </a:t>
            </a:r>
            <a:r>
              <a:rPr lang="en-US" dirty="0" err="1"/>
              <a:t>Aghdam</a:t>
            </a:r>
            <a:r>
              <a:rPr lang="en-US" dirty="0"/>
              <a:t> and Rifat </a:t>
            </a:r>
            <a:r>
              <a:rPr lang="en-US" dirty="0" err="1"/>
              <a:t>Sipahi</a:t>
            </a:r>
            <a:endParaRPr lang="en-US" dirty="0"/>
          </a:p>
          <a:p>
            <a:pPr>
              <a:lnSpc>
                <a:spcPct val="150000"/>
              </a:lnSpc>
            </a:pPr>
            <a:r>
              <a:rPr lang="en-US" dirty="0"/>
              <a:t>Wei-Jen Lee and </a:t>
            </a:r>
            <a:r>
              <a:rPr lang="en-US" sz="1800" b="0" i="0" u="none" strike="noStrike" dirty="0">
                <a:effectLst/>
              </a:rPr>
              <a:t>Andy Knight</a:t>
            </a:r>
            <a:r>
              <a:rPr lang="en-US" dirty="0"/>
              <a:t> </a:t>
            </a:r>
          </a:p>
          <a:p>
            <a:pPr>
              <a:lnSpc>
                <a:spcPct val="150000"/>
              </a:lnSpc>
            </a:pPr>
            <a:r>
              <a:rPr lang="en-US" dirty="0"/>
              <a:t>Stamatis </a:t>
            </a:r>
            <a:r>
              <a:rPr lang="en-US" dirty="0" err="1"/>
              <a:t>Karnouskos</a:t>
            </a:r>
            <a:r>
              <a:rPr lang="en-US" dirty="0"/>
              <a:t> and Yang Shi</a:t>
            </a:r>
          </a:p>
          <a:p>
            <a:pPr>
              <a:lnSpc>
                <a:spcPct val="150000"/>
              </a:lnSpc>
            </a:pPr>
            <a:r>
              <a:rPr lang="en-US" dirty="0"/>
              <a:t>Shreekanth </a:t>
            </a:r>
            <a:r>
              <a:rPr lang="en-US" dirty="0" err="1"/>
              <a:t>Mandayam</a:t>
            </a:r>
            <a:r>
              <a:rPr lang="en-US" dirty="0"/>
              <a:t> and Vincenzo </a:t>
            </a:r>
            <a:r>
              <a:rPr lang="en-US" dirty="0" err="1"/>
              <a:t>Piuri</a:t>
            </a:r>
            <a:endParaRPr lang="en-US" dirty="0"/>
          </a:p>
        </p:txBody>
      </p:sp>
      <p:grpSp>
        <p:nvGrpSpPr>
          <p:cNvPr id="63" name="Group 62">
            <a:extLst>
              <a:ext uri="{FF2B5EF4-FFF2-40B4-BE49-F238E27FC236}">
                <a16:creationId xmlns:a16="http://schemas.microsoft.com/office/drawing/2014/main" id="{9E1041FA-D443-484C-9E5C-F36B1FB17196}"/>
              </a:ext>
            </a:extLst>
          </p:cNvPr>
          <p:cNvGrpSpPr/>
          <p:nvPr/>
        </p:nvGrpSpPr>
        <p:grpSpPr>
          <a:xfrm>
            <a:off x="5299800" y="1756790"/>
            <a:ext cx="6270536" cy="4204357"/>
            <a:chOff x="6008544" y="1991166"/>
            <a:chExt cx="6270536" cy="4204357"/>
          </a:xfrm>
        </p:grpSpPr>
        <p:sp>
          <p:nvSpPr>
            <p:cNvPr id="60" name="Rectangle 59">
              <a:extLst>
                <a:ext uri="{FF2B5EF4-FFF2-40B4-BE49-F238E27FC236}">
                  <a16:creationId xmlns:a16="http://schemas.microsoft.com/office/drawing/2014/main" id="{A6402E44-B6CC-0549-ABD6-B4C916FCF425}"/>
                </a:ext>
              </a:extLst>
            </p:cNvPr>
            <p:cNvSpPr/>
            <p:nvPr/>
          </p:nvSpPr>
          <p:spPr>
            <a:xfrm>
              <a:off x="6008544" y="1991167"/>
              <a:ext cx="1676770" cy="4204356"/>
            </a:xfrm>
            <a:prstGeom prst="rect">
              <a:avLst/>
            </a:prstGeom>
          </p:spPr>
          <p:txBody>
            <a:bodyPr wrap="square" numCol="1" anchor="t" anchorCtr="0">
              <a:spAutoFit/>
            </a:bodyPr>
            <a:lstStyle/>
            <a:p>
              <a:pPr algn="r">
                <a:lnSpc>
                  <a:spcPct val="150000"/>
                </a:lnSpc>
              </a:pPr>
              <a:r>
                <a:rPr lang="en-US" b="1" dirty="0"/>
                <a:t>ITS</a:t>
              </a:r>
              <a:r>
                <a:rPr lang="en-US" b="1" dirty="0">
                  <a:solidFill>
                    <a:srgbClr val="0070AB"/>
                  </a:solidFill>
                </a:rPr>
                <a:t>  </a:t>
              </a:r>
              <a:r>
                <a:rPr lang="en-US" dirty="0">
                  <a:solidFill>
                    <a:srgbClr val="0070AB"/>
                  </a:solidFill>
                </a:rPr>
                <a:t>|</a:t>
              </a:r>
              <a:endParaRPr lang="en-US" b="1" dirty="0"/>
            </a:p>
            <a:p>
              <a:pPr algn="r">
                <a:lnSpc>
                  <a:spcPct val="150000"/>
                </a:lnSpc>
              </a:pPr>
              <a:r>
                <a:rPr lang="en-US" b="1" dirty="0"/>
                <a:t>MTT-S</a:t>
              </a:r>
              <a:r>
                <a:rPr lang="en-US" dirty="0"/>
                <a:t>  </a:t>
              </a:r>
              <a:r>
                <a:rPr lang="en-US" dirty="0">
                  <a:solidFill>
                    <a:srgbClr val="0070AB"/>
                  </a:solidFill>
                </a:rPr>
                <a:t>|</a:t>
              </a:r>
            </a:p>
            <a:p>
              <a:pPr algn="r">
                <a:lnSpc>
                  <a:spcPct val="150000"/>
                </a:lnSpc>
              </a:pPr>
              <a:r>
                <a:rPr lang="en-US" b="1" dirty="0"/>
                <a:t>PELS</a:t>
              </a:r>
              <a:r>
                <a:rPr lang="en-US" b="1" dirty="0">
                  <a:solidFill>
                    <a:srgbClr val="0070AB"/>
                  </a:solidFill>
                </a:rPr>
                <a:t>  </a:t>
              </a:r>
              <a:r>
                <a:rPr lang="en-US" dirty="0">
                  <a:solidFill>
                    <a:srgbClr val="0070AB"/>
                  </a:solidFill>
                </a:rPr>
                <a:t>|</a:t>
              </a:r>
            </a:p>
            <a:p>
              <a:pPr algn="r">
                <a:lnSpc>
                  <a:spcPct val="150000"/>
                </a:lnSpc>
              </a:pPr>
              <a:r>
                <a:rPr lang="en-US" b="1" dirty="0"/>
                <a:t>PSES</a:t>
              </a:r>
              <a:r>
                <a:rPr lang="en-US" b="1" dirty="0">
                  <a:solidFill>
                    <a:srgbClr val="0070AB"/>
                  </a:solidFill>
                </a:rPr>
                <a:t>  </a:t>
              </a:r>
              <a:r>
                <a:rPr lang="en-US" dirty="0">
                  <a:solidFill>
                    <a:srgbClr val="0070AB"/>
                  </a:solidFill>
                </a:rPr>
                <a:t>|</a:t>
              </a:r>
            </a:p>
            <a:p>
              <a:pPr algn="r">
                <a:lnSpc>
                  <a:spcPct val="150000"/>
                </a:lnSpc>
              </a:pPr>
              <a:r>
                <a:rPr lang="en-US" b="1" dirty="0"/>
                <a:t>RAS</a:t>
              </a:r>
              <a:r>
                <a:rPr lang="en-US" dirty="0"/>
                <a:t>  </a:t>
              </a:r>
              <a:r>
                <a:rPr lang="en-US" dirty="0">
                  <a:solidFill>
                    <a:srgbClr val="0070AB"/>
                  </a:solidFill>
                </a:rPr>
                <a:t>|</a:t>
              </a:r>
            </a:p>
            <a:p>
              <a:pPr algn="r">
                <a:lnSpc>
                  <a:spcPct val="150000"/>
                </a:lnSpc>
              </a:pPr>
              <a:r>
                <a:rPr lang="en-US" b="1" dirty="0"/>
                <a:t>RS</a:t>
              </a:r>
              <a:r>
                <a:rPr lang="en-US" dirty="0"/>
                <a:t>  </a:t>
              </a:r>
              <a:r>
                <a:rPr lang="en-US" dirty="0">
                  <a:solidFill>
                    <a:srgbClr val="0070AB"/>
                  </a:solidFill>
                </a:rPr>
                <a:t>|</a:t>
              </a:r>
            </a:p>
            <a:p>
              <a:pPr algn="r">
                <a:lnSpc>
                  <a:spcPct val="150000"/>
                </a:lnSpc>
              </a:pPr>
              <a:r>
                <a:rPr lang="en-US" b="1" dirty="0"/>
                <a:t>SSIT </a:t>
              </a:r>
              <a:r>
                <a:rPr lang="en-US" b="1" dirty="0">
                  <a:solidFill>
                    <a:srgbClr val="0070AB"/>
                  </a:solidFill>
                </a:rPr>
                <a:t> </a:t>
              </a:r>
              <a:r>
                <a:rPr lang="en-US" dirty="0">
                  <a:solidFill>
                    <a:srgbClr val="0070AB"/>
                  </a:solidFill>
                </a:rPr>
                <a:t>|</a:t>
              </a:r>
            </a:p>
            <a:p>
              <a:pPr algn="r">
                <a:lnSpc>
                  <a:spcPct val="150000"/>
                </a:lnSpc>
              </a:pPr>
              <a:r>
                <a:rPr lang="en-US" b="1" dirty="0"/>
                <a:t>SMC</a:t>
              </a:r>
              <a:r>
                <a:rPr lang="en-US" b="1" dirty="0">
                  <a:solidFill>
                    <a:srgbClr val="0070AB"/>
                  </a:solidFill>
                </a:rPr>
                <a:t>  </a:t>
              </a:r>
              <a:r>
                <a:rPr lang="en-US" dirty="0">
                  <a:solidFill>
                    <a:srgbClr val="0070AB"/>
                  </a:solidFill>
                </a:rPr>
                <a:t>|</a:t>
              </a:r>
            </a:p>
            <a:p>
              <a:pPr algn="r">
                <a:lnSpc>
                  <a:spcPct val="150000"/>
                </a:lnSpc>
              </a:pPr>
              <a:r>
                <a:rPr lang="en-US" b="1" dirty="0"/>
                <a:t>TEMS</a:t>
              </a:r>
              <a:r>
                <a:rPr lang="en-US" dirty="0"/>
                <a:t>  </a:t>
              </a:r>
              <a:r>
                <a:rPr lang="en-US" dirty="0">
                  <a:solidFill>
                    <a:srgbClr val="0070AB"/>
                  </a:solidFill>
                </a:rPr>
                <a:t>|</a:t>
              </a:r>
            </a:p>
            <a:p>
              <a:pPr algn="r">
                <a:lnSpc>
                  <a:spcPct val="150000"/>
                </a:lnSpc>
              </a:pPr>
              <a:r>
                <a:rPr lang="en-US" b="1" dirty="0"/>
                <a:t>VTS</a:t>
              </a:r>
              <a:r>
                <a:rPr lang="en-US" b="1" dirty="0">
                  <a:solidFill>
                    <a:srgbClr val="0070AB"/>
                  </a:solidFill>
                </a:rPr>
                <a:t>  </a:t>
              </a:r>
              <a:r>
                <a:rPr lang="en-US" dirty="0">
                  <a:solidFill>
                    <a:srgbClr val="0070AB"/>
                  </a:solidFill>
                </a:rPr>
                <a:t>|</a:t>
              </a:r>
            </a:p>
          </p:txBody>
        </p:sp>
        <p:sp>
          <p:nvSpPr>
            <p:cNvPr id="62" name="Rectangle 61">
              <a:extLst>
                <a:ext uri="{FF2B5EF4-FFF2-40B4-BE49-F238E27FC236}">
                  <a16:creationId xmlns:a16="http://schemas.microsoft.com/office/drawing/2014/main" id="{2D504275-F622-BA4A-98EE-696F0626FDF8}"/>
                </a:ext>
              </a:extLst>
            </p:cNvPr>
            <p:cNvSpPr/>
            <p:nvPr/>
          </p:nvSpPr>
          <p:spPr>
            <a:xfrm>
              <a:off x="7793794" y="1991166"/>
              <a:ext cx="4485286" cy="4204356"/>
            </a:xfrm>
            <a:prstGeom prst="rect">
              <a:avLst/>
            </a:prstGeom>
          </p:spPr>
          <p:txBody>
            <a:bodyPr wrap="square" numCol="1" anchor="t" anchorCtr="0">
              <a:spAutoFit/>
            </a:bodyPr>
            <a:lstStyle/>
            <a:p>
              <a:pPr>
                <a:lnSpc>
                  <a:spcPct val="150000"/>
                </a:lnSpc>
              </a:pPr>
              <a:r>
                <a:rPr lang="en-US" dirty="0"/>
                <a:t>Aylin </a:t>
              </a:r>
              <a:r>
                <a:rPr lang="en-US" dirty="0" err="1"/>
                <a:t>Yener</a:t>
              </a:r>
              <a:r>
                <a:rPr lang="en-US" dirty="0"/>
                <a:t> and </a:t>
              </a:r>
              <a:r>
                <a:rPr lang="en-US" dirty="0" err="1"/>
                <a:t>Lingxi</a:t>
              </a:r>
              <a:r>
                <a:rPr lang="en-US" dirty="0"/>
                <a:t> Li</a:t>
              </a:r>
            </a:p>
            <a:p>
              <a:pPr>
                <a:lnSpc>
                  <a:spcPct val="150000"/>
                </a:lnSpc>
              </a:pPr>
              <a:r>
                <a:rPr lang="en-US" sz="1800" b="0" i="0" u="none" strike="noStrike" dirty="0">
                  <a:solidFill>
                    <a:srgbClr val="000000"/>
                  </a:solidFill>
                  <a:effectLst/>
                </a:rPr>
                <a:t>Greg Lyons </a:t>
              </a:r>
            </a:p>
            <a:p>
              <a:pPr>
                <a:lnSpc>
                  <a:spcPct val="150000"/>
                </a:lnSpc>
              </a:pPr>
              <a:r>
                <a:rPr lang="en-US" dirty="0"/>
                <a:t>Antonio J. Marques Cardoso and Ernie Parker </a:t>
              </a:r>
            </a:p>
            <a:p>
              <a:pPr>
                <a:lnSpc>
                  <a:spcPct val="150000"/>
                </a:lnSpc>
              </a:pPr>
              <a:r>
                <a:rPr lang="en-US" dirty="0"/>
                <a:t>Stefan Mozar and Kim Fung Tsang</a:t>
              </a:r>
            </a:p>
            <a:p>
              <a:pPr>
                <a:lnSpc>
                  <a:spcPct val="150000"/>
                </a:lnSpc>
              </a:pPr>
              <a:r>
                <a:rPr lang="en-US" dirty="0"/>
                <a:t>Emanuele </a:t>
              </a:r>
              <a:r>
                <a:rPr lang="en-US" dirty="0" err="1"/>
                <a:t>Menegatti</a:t>
              </a:r>
              <a:endParaRPr lang="en-US" dirty="0"/>
            </a:p>
            <a:p>
              <a:pPr>
                <a:lnSpc>
                  <a:spcPct val="150000"/>
                </a:lnSpc>
              </a:pPr>
              <a:r>
                <a:rPr lang="en-US" dirty="0">
                  <a:solidFill>
                    <a:srgbClr val="000000"/>
                  </a:solidFill>
                </a:rPr>
                <a:t>Jason </a:t>
              </a:r>
              <a:r>
                <a:rPr lang="en-US" dirty="0" err="1">
                  <a:solidFill>
                    <a:srgbClr val="000000"/>
                  </a:solidFill>
                </a:rPr>
                <a:t>Rupe</a:t>
              </a:r>
              <a:r>
                <a:rPr lang="en-US" dirty="0">
                  <a:solidFill>
                    <a:srgbClr val="000000"/>
                  </a:solidFill>
                </a:rPr>
                <a:t> and Wei Zhang</a:t>
              </a:r>
              <a:endParaRPr lang="en-US" dirty="0"/>
            </a:p>
            <a:p>
              <a:pPr>
                <a:lnSpc>
                  <a:spcPct val="150000"/>
                </a:lnSpc>
              </a:pPr>
              <a:r>
                <a:rPr lang="en-US" dirty="0" err="1"/>
                <a:t>Bozenna</a:t>
              </a:r>
              <a:r>
                <a:rPr lang="en-US" dirty="0"/>
                <a:t> Pasik-Duncan and Prasanta Ghosh</a:t>
              </a:r>
            </a:p>
            <a:p>
              <a:pPr>
                <a:lnSpc>
                  <a:spcPct val="150000"/>
                </a:lnSpc>
              </a:pPr>
              <a:r>
                <a:rPr lang="en-US" dirty="0" err="1"/>
                <a:t>Mingcong</a:t>
              </a:r>
              <a:r>
                <a:rPr lang="en-US" dirty="0"/>
                <a:t> Deng and Ming Hour</a:t>
              </a:r>
            </a:p>
            <a:p>
              <a:pPr>
                <a:lnSpc>
                  <a:spcPct val="150000"/>
                </a:lnSpc>
              </a:pPr>
              <a:r>
                <a:rPr lang="en-US" dirty="0"/>
                <a:t>Mark </a:t>
              </a:r>
              <a:r>
                <a:rPr lang="en-US" dirty="0" err="1"/>
                <a:t>Wehde</a:t>
              </a:r>
              <a:r>
                <a:rPr lang="en-US" dirty="0"/>
                <a:t> and </a:t>
              </a:r>
              <a:r>
                <a:rPr lang="en-US" dirty="0" err="1"/>
                <a:t>Shiyan</a:t>
              </a:r>
              <a:r>
                <a:rPr lang="en-US" dirty="0"/>
                <a:t> Hu</a:t>
              </a:r>
            </a:p>
            <a:p>
              <a:pPr>
                <a:lnSpc>
                  <a:spcPct val="150000"/>
                </a:lnSpc>
              </a:pPr>
              <a:r>
                <a:rPr lang="en-US" dirty="0"/>
                <a:t>Fabrice Labeau and Alexander Wyglinski</a:t>
              </a:r>
            </a:p>
          </p:txBody>
        </p:sp>
      </p:grpSp>
    </p:spTree>
    <p:extLst>
      <p:ext uri="{BB962C8B-B14F-4D97-AF65-F5344CB8AC3E}">
        <p14:creationId xmlns:p14="http://schemas.microsoft.com/office/powerpoint/2010/main" val="115582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D2D7-E2F5-4534-8E44-703C91FA2317}"/>
              </a:ext>
            </a:extLst>
          </p:cNvPr>
          <p:cNvSpPr>
            <a:spLocks noGrp="1"/>
          </p:cNvSpPr>
          <p:nvPr>
            <p:ph type="title"/>
          </p:nvPr>
        </p:nvSpPr>
        <p:spPr/>
        <p:txBody>
          <a:bodyPr/>
          <a:lstStyle/>
          <a:p>
            <a:r>
              <a:rPr lang="en-US" sz="3600" dirty="0"/>
              <a:t>Ideas from April 2023 Meeting</a:t>
            </a:r>
            <a:endParaRPr lang="en-US" dirty="0"/>
          </a:p>
        </p:txBody>
      </p:sp>
      <p:sp>
        <p:nvSpPr>
          <p:cNvPr id="3" name="Content Placeholder 2">
            <a:extLst>
              <a:ext uri="{FF2B5EF4-FFF2-40B4-BE49-F238E27FC236}">
                <a16:creationId xmlns:a16="http://schemas.microsoft.com/office/drawing/2014/main" id="{A2BC2924-D739-4008-AB33-9FD7B16C99F8}"/>
              </a:ext>
            </a:extLst>
          </p:cNvPr>
          <p:cNvSpPr>
            <a:spLocks noGrp="1"/>
          </p:cNvSpPr>
          <p:nvPr>
            <p:ph idx="1"/>
          </p:nvPr>
        </p:nvSpPr>
        <p:spPr>
          <a:xfrm>
            <a:off x="838200" y="1825625"/>
            <a:ext cx="9761621" cy="4351338"/>
          </a:xfrm>
        </p:spPr>
        <p:txBody>
          <a:bodyPr/>
          <a:lstStyle/>
          <a:p>
            <a:pPr marL="0" indent="0" algn="just">
              <a:buNone/>
            </a:pPr>
            <a:r>
              <a:rPr lang="en-US" dirty="0"/>
              <a:t>Industry participation is a common point most (all?) member societies care about.</a:t>
            </a:r>
          </a:p>
          <a:p>
            <a:pPr marL="0" indent="0" algn="just">
              <a:buNone/>
            </a:pPr>
            <a:r>
              <a:rPr lang="en-US" dirty="0"/>
              <a:t>IAS: Series of talks emphasizing the </a:t>
            </a:r>
            <a:r>
              <a:rPr lang="en-US" b="1" dirty="0">
                <a:solidFill>
                  <a:srgbClr val="0070C0"/>
                </a:solidFill>
              </a:rPr>
              <a:t>societal impact </a:t>
            </a:r>
            <a:r>
              <a:rPr lang="en-US" dirty="0"/>
              <a:t>of technology</a:t>
            </a:r>
          </a:p>
          <a:p>
            <a:pPr marL="0" indent="0" algn="just">
              <a:buNone/>
            </a:pPr>
            <a:r>
              <a:rPr lang="en-US" dirty="0"/>
              <a:t>Liaise with CPS/ other technical committees</a:t>
            </a:r>
          </a:p>
          <a:p>
            <a:pPr marL="0" indent="0" algn="just">
              <a:buNone/>
            </a:pPr>
            <a:endParaRPr lang="en-US" dirty="0"/>
          </a:p>
          <a:p>
            <a:pPr marL="0" indent="0" algn="just">
              <a:buNone/>
            </a:pPr>
            <a:r>
              <a:rPr lang="en-US" dirty="0"/>
              <a:t>System Engineering + X (X= PES, AES, CAS, IT, CSS,…)</a:t>
            </a:r>
          </a:p>
          <a:p>
            <a:pPr marL="0" indent="0" algn="just">
              <a:buNone/>
            </a:pPr>
            <a:r>
              <a:rPr lang="en-US" dirty="0"/>
              <a:t>Action items:</a:t>
            </a:r>
          </a:p>
          <a:p>
            <a:pPr marL="0" indent="0" algn="just">
              <a:buNone/>
            </a:pPr>
            <a:r>
              <a:rPr lang="en-US" dirty="0"/>
              <a:t>1.Talk series on societal impact of what we do (collectively)</a:t>
            </a:r>
          </a:p>
          <a:p>
            <a:pPr marL="0" indent="0" algn="just">
              <a:buNone/>
            </a:pPr>
            <a:r>
              <a:rPr lang="en-US" dirty="0"/>
              <a:t>2. Survey out to member reps / </a:t>
            </a:r>
            <a:r>
              <a:rPr lang="en-US" dirty="0" err="1"/>
              <a:t>adcom</a:t>
            </a:r>
            <a:r>
              <a:rPr lang="en-US" dirty="0"/>
              <a:t>: What is needed?</a:t>
            </a:r>
          </a:p>
        </p:txBody>
      </p:sp>
      <p:grpSp>
        <p:nvGrpSpPr>
          <p:cNvPr id="4" name="Group 3">
            <a:extLst>
              <a:ext uri="{FF2B5EF4-FFF2-40B4-BE49-F238E27FC236}">
                <a16:creationId xmlns:a16="http://schemas.microsoft.com/office/drawing/2014/main" id="{A12153F0-BD3D-E645-8C12-8A4F0C8984CD}"/>
              </a:ext>
            </a:extLst>
          </p:cNvPr>
          <p:cNvGrpSpPr/>
          <p:nvPr/>
        </p:nvGrpSpPr>
        <p:grpSpPr>
          <a:xfrm>
            <a:off x="0" y="6385318"/>
            <a:ext cx="5866811" cy="472682"/>
            <a:chOff x="0" y="6385318"/>
            <a:chExt cx="5866811" cy="472682"/>
          </a:xfrm>
        </p:grpSpPr>
        <p:sp>
          <p:nvSpPr>
            <p:cNvPr id="5" name="Rectangle 1">
              <a:extLst>
                <a:ext uri="{FF2B5EF4-FFF2-40B4-BE49-F238E27FC236}">
                  <a16:creationId xmlns:a16="http://schemas.microsoft.com/office/drawing/2014/main" id="{312BCC6D-AA46-F24D-BA5F-6D30B0A4E516}"/>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01AB367-A717-D449-B716-D064EA2CB7A2}"/>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IEEESYSTEMSCOUNCIL.ORG/ABOUT</a:t>
              </a:r>
            </a:p>
          </p:txBody>
        </p:sp>
        <p:pic>
          <p:nvPicPr>
            <p:cNvPr id="7" name="Graphic 6" descr="Internet">
              <a:extLst>
                <a:ext uri="{FF2B5EF4-FFF2-40B4-BE49-F238E27FC236}">
                  <a16:creationId xmlns:a16="http://schemas.microsoft.com/office/drawing/2014/main" id="{D5BDA001-8D86-6149-9EFB-6C2028B1B8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79594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025A-CB8C-4E6D-A9E5-F64C4703A50B}"/>
              </a:ext>
            </a:extLst>
          </p:cNvPr>
          <p:cNvSpPr>
            <a:spLocks noGrp="1"/>
          </p:cNvSpPr>
          <p:nvPr>
            <p:ph type="title"/>
          </p:nvPr>
        </p:nvSpPr>
        <p:spPr/>
        <p:txBody>
          <a:bodyPr/>
          <a:lstStyle/>
          <a:p>
            <a:r>
              <a:rPr lang="en-US" dirty="0"/>
              <a:t>How to Get Involved</a:t>
            </a:r>
          </a:p>
        </p:txBody>
      </p:sp>
      <p:graphicFrame>
        <p:nvGraphicFramePr>
          <p:cNvPr id="7" name="Content Placeholder 6">
            <a:extLst>
              <a:ext uri="{FF2B5EF4-FFF2-40B4-BE49-F238E27FC236}">
                <a16:creationId xmlns:a16="http://schemas.microsoft.com/office/drawing/2014/main" id="{37AEC29E-14E8-4CAE-8921-302B9BD4E091}"/>
              </a:ext>
            </a:extLst>
          </p:cNvPr>
          <p:cNvGraphicFramePr>
            <a:graphicFrameLocks noGrp="1"/>
          </p:cNvGraphicFramePr>
          <p:nvPr>
            <p:ph idx="1"/>
            <p:extLst>
              <p:ext uri="{D42A27DB-BD31-4B8C-83A1-F6EECF244321}">
                <p14:modId xmlns:p14="http://schemas.microsoft.com/office/powerpoint/2010/main" val="2439532468"/>
              </p:ext>
            </p:extLst>
          </p:nvPr>
        </p:nvGraphicFramePr>
        <p:xfrm>
          <a:off x="1479884" y="1985211"/>
          <a:ext cx="8959516" cy="34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A85AA371-30F9-45EE-FD97-E7D374CF6FD2}"/>
              </a:ext>
            </a:extLst>
          </p:cNvPr>
          <p:cNvSpPr/>
          <p:nvPr/>
        </p:nvSpPr>
        <p:spPr>
          <a:xfrm>
            <a:off x="4406899" y="3714124"/>
            <a:ext cx="3163971" cy="19431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696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4221" y="2000672"/>
            <a:ext cx="1943357" cy="1706269"/>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71874" y="21360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ieeesystemscouncil.org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80771" y="18613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904788" y="3944232"/>
            <a:ext cx="3385113" cy="830997"/>
          </a:xfrm>
          <a:prstGeom prst="rect">
            <a:avLst/>
          </a:prstGeom>
          <a:noFill/>
        </p:spPr>
        <p:txBody>
          <a:bodyPr wrap="square" rtlCol="0">
            <a:spAutoFit/>
          </a:bodyPr>
          <a:lstStyle/>
          <a:p>
            <a:pPr defTabSz="914384">
              <a:defRPr/>
            </a:pPr>
            <a:r>
              <a:rPr lang="en-US" sz="2400" dirty="0">
                <a:latin typeface="+mj-lt"/>
              </a:rPr>
              <a:t>Stay up to date on all Systems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71873" y="18604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5980771" y="27752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facebook.com/IEEESystemsCouncil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5980773" y="3654455"/>
            <a:ext cx="2654301" cy="1093911"/>
            <a:chOff x="5137489" y="3023676"/>
            <a:chExt cx="2654300" cy="1093913"/>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77457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@SystemsCouncil</a:t>
              </a:r>
            </a:p>
            <a:p>
              <a:pPr algn="l" defTabSz="914384">
                <a:spcBef>
                  <a:spcPts val="1001"/>
                </a:spcBef>
                <a:defRPr/>
              </a:pPr>
              <a:endParaRPr lang="en-US" sz="2000" dirty="0">
                <a:solidFill>
                  <a:schemeClr val="tx1"/>
                </a:solidFill>
                <a:latin typeface="+mj-lt"/>
                <a:ea typeface="Open Sans Light" panose="020B0306030504020204" pitchFamily="34" charset="0"/>
                <a:cs typeface="Open Sans Light" panose="020B0306030504020204" pitchFamily="34" charset="0"/>
              </a:endParaRP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5980771" y="45818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linkedin.com/company/ieee-systems-council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LinkedIn</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021580" y="13159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CA6259B-6B96-1B4D-80DF-8A77F5A7A04F}"/>
              </a:ext>
            </a:extLst>
          </p:cNvPr>
          <p:cNvGrpSpPr/>
          <p:nvPr/>
        </p:nvGrpSpPr>
        <p:grpSpPr>
          <a:xfrm>
            <a:off x="0" y="6389337"/>
            <a:ext cx="5866811" cy="472682"/>
            <a:chOff x="0" y="6385318"/>
            <a:chExt cx="5866811" cy="472682"/>
          </a:xfrm>
        </p:grpSpPr>
        <p:sp>
          <p:nvSpPr>
            <p:cNvPr id="22" name="Rectangle 1">
              <a:extLst>
                <a:ext uri="{FF2B5EF4-FFF2-40B4-BE49-F238E27FC236}">
                  <a16:creationId xmlns:a16="http://schemas.microsoft.com/office/drawing/2014/main" id="{3C8C6B9B-2C97-5342-9656-1D7E821F2B0A}"/>
                </a:ext>
              </a:extLst>
            </p:cNvPr>
            <p:cNvSpPr/>
            <p:nvPr/>
          </p:nvSpPr>
          <p:spPr>
            <a:xfrm>
              <a:off x="0" y="6396335"/>
              <a:ext cx="5866811" cy="461665"/>
            </a:xfrm>
            <a:custGeom>
              <a:avLst/>
              <a:gdLst>
                <a:gd name="connsiteX0" fmla="*/ 0 w 5866811"/>
                <a:gd name="connsiteY0" fmla="*/ 0 h 461665"/>
                <a:gd name="connsiteX1" fmla="*/ 5866811 w 5866811"/>
                <a:gd name="connsiteY1" fmla="*/ 0 h 461665"/>
                <a:gd name="connsiteX2" fmla="*/ 5866811 w 5866811"/>
                <a:gd name="connsiteY2" fmla="*/ 461665 h 461665"/>
                <a:gd name="connsiteX3" fmla="*/ 0 w 5866811"/>
                <a:gd name="connsiteY3" fmla="*/ 461665 h 461665"/>
                <a:gd name="connsiteX4" fmla="*/ 0 w 5866811"/>
                <a:gd name="connsiteY4" fmla="*/ 0 h 461665"/>
                <a:gd name="connsiteX0" fmla="*/ 0 w 5866811"/>
                <a:gd name="connsiteY0" fmla="*/ 0 h 461665"/>
                <a:gd name="connsiteX1" fmla="*/ 5646473 w 5866811"/>
                <a:gd name="connsiteY1" fmla="*/ 0 h 461665"/>
                <a:gd name="connsiteX2" fmla="*/ 5866811 w 5866811"/>
                <a:gd name="connsiteY2" fmla="*/ 461665 h 461665"/>
                <a:gd name="connsiteX3" fmla="*/ 0 w 5866811"/>
                <a:gd name="connsiteY3" fmla="*/ 461665 h 461665"/>
                <a:gd name="connsiteX4" fmla="*/ 0 w 5866811"/>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11" h="461665">
                  <a:moveTo>
                    <a:pt x="0" y="0"/>
                  </a:moveTo>
                  <a:lnTo>
                    <a:pt x="5646473" y="0"/>
                  </a:lnTo>
                  <a:lnTo>
                    <a:pt x="5866811" y="461665"/>
                  </a:lnTo>
                  <a:lnTo>
                    <a:pt x="0" y="461665"/>
                  </a:lnTo>
                  <a:lnTo>
                    <a:pt x="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6C8C61B-A20F-624C-9DA7-BBDC4B200CF8}"/>
                </a:ext>
              </a:extLst>
            </p:cNvPr>
            <p:cNvSpPr txBox="1"/>
            <p:nvPr/>
          </p:nvSpPr>
          <p:spPr>
            <a:xfrm>
              <a:off x="641887" y="6462437"/>
              <a:ext cx="4998749" cy="338554"/>
            </a:xfrm>
            <a:prstGeom prst="rect">
              <a:avLst/>
            </a:prstGeom>
            <a:noFill/>
          </p:spPr>
          <p:txBody>
            <a:bodyPr wrap="square" rtlCol="0">
              <a:spAutoFit/>
            </a:bodyPr>
            <a:lstStyle/>
            <a:p>
              <a:pPr defTabSz="457192">
                <a:spcBef>
                  <a:spcPts val="1001"/>
                </a:spcBef>
                <a:buClr>
                  <a:srgbClr val="0073A5"/>
                </a:buClr>
                <a:buSzPct val="80000"/>
                <a:defRPr/>
              </a:pPr>
              <a:r>
                <a:rPr lang="en-US" sz="1600" b="1" dirty="0">
                  <a:solidFill>
                    <a:schemeClr val="bg1"/>
                  </a:solidFill>
                  <a:cs typeface="Arial" panose="020B0604020202020204" pitchFamily="34" charset="0"/>
                </a:rPr>
                <a:t>IEEESYSTEMSCOUNCIL.ORG/MARKETING-REQUESTS</a:t>
              </a:r>
            </a:p>
          </p:txBody>
        </p:sp>
        <p:pic>
          <p:nvPicPr>
            <p:cNvPr id="24" name="Graphic 23" descr="Internet">
              <a:extLst>
                <a:ext uri="{FF2B5EF4-FFF2-40B4-BE49-F238E27FC236}">
                  <a16:creationId xmlns:a16="http://schemas.microsoft.com/office/drawing/2014/main" id="{598110BC-C945-2A4F-AFFA-A99B4598CD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28" y="6385318"/>
              <a:ext cx="461665" cy="461665"/>
            </a:xfrm>
            <a:prstGeom prst="rect">
              <a:avLst/>
            </a:prstGeom>
          </p:spPr>
        </p:pic>
      </p:grpSp>
    </p:spTree>
    <p:extLst>
      <p:ext uri="{BB962C8B-B14F-4D97-AF65-F5344CB8AC3E}">
        <p14:creationId xmlns:p14="http://schemas.microsoft.com/office/powerpoint/2010/main" val="64137389"/>
      </p:ext>
    </p:extLst>
  </p:cSld>
  <p:clrMapOvr>
    <a:masterClrMapping/>
  </p:clrMapOvr>
</p:sld>
</file>

<file path=ppt/theme/theme1.xml><?xml version="1.0" encoding="utf-8"?>
<a:theme xmlns:a="http://schemas.openxmlformats.org/drawingml/2006/main" name="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1">
  <a:themeElements>
    <a:clrScheme name="Systems">
      <a:dk1>
        <a:sysClr val="windowText" lastClr="000000"/>
      </a:dk1>
      <a:lt1>
        <a:sysClr val="window" lastClr="FFFFFF"/>
      </a:lt1>
      <a:dk2>
        <a:srgbClr val="44546A"/>
      </a:dk2>
      <a:lt2>
        <a:srgbClr val="E7E6E6"/>
      </a:lt2>
      <a:accent1>
        <a:srgbClr val="61C5BA"/>
      </a:accent1>
      <a:accent2>
        <a:srgbClr val="00639D"/>
      </a:accent2>
      <a:accent3>
        <a:srgbClr val="0070AB"/>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12729</TotalTime>
  <Words>612</Words>
  <Application>Microsoft Macintosh PowerPoint</Application>
  <PresentationFormat>Widescreen</PresentationFormat>
  <Paragraphs>103</Paragraphs>
  <Slides>9</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Formata Light</vt:lpstr>
      <vt:lpstr>Wingdings 3</vt:lpstr>
      <vt:lpstr>1</vt:lpstr>
      <vt:lpstr>1_1</vt:lpstr>
      <vt:lpstr>Custom Design</vt:lpstr>
      <vt:lpstr>PowerPoint Presentation</vt:lpstr>
      <vt:lpstr>IEEE Entities Cooperation Committee</vt:lpstr>
      <vt:lpstr>IEEE Entities Cooperation Committee Charter</vt:lpstr>
      <vt:lpstr>Member Societies</vt:lpstr>
      <vt:lpstr>IEEE Member Societies Cooperation Subcommittee </vt:lpstr>
      <vt:lpstr>2022-2023 Member Society Representatives</vt:lpstr>
      <vt:lpstr>Ideas from April 2023 Meeting</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Yener, Aylin</cp:lastModifiedBy>
  <cp:revision>170</cp:revision>
  <dcterms:created xsi:type="dcterms:W3CDTF">2020-06-23T20:53:44Z</dcterms:created>
  <dcterms:modified xsi:type="dcterms:W3CDTF">2023-04-21T17:21:49Z</dcterms:modified>
</cp:coreProperties>
</file>