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handoutMasterIdLst>
    <p:handoutMasterId r:id="rId10"/>
  </p:handoutMasterIdLst>
  <p:sldIdLst>
    <p:sldId id="257" r:id="rId3"/>
    <p:sldId id="270" r:id="rId4"/>
    <p:sldId id="274" r:id="rId5"/>
    <p:sldId id="275" r:id="rId6"/>
    <p:sldId id="276" r:id="rId7"/>
    <p:sldId id="273" r:id="rId8"/>
    <p:sldId id="271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07" d="100"/>
          <a:sy n="107" d="100"/>
        </p:scale>
        <p:origin x="8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Chen" userId="2e516ebbb66f059f" providerId="LiveId" clId="{0B88E9BE-6962-4D9B-89F2-DBE32E74634B}"/>
    <pc:docChg chg="undo custSel modSld">
      <pc:chgData name="Andy Chen" userId="2e516ebbb66f059f" providerId="LiveId" clId="{0B88E9BE-6962-4D9B-89F2-DBE32E74634B}" dt="2023-04-19T10:04:53.946" v="59" actId="20577"/>
      <pc:docMkLst>
        <pc:docMk/>
      </pc:docMkLst>
      <pc:sldChg chg="modSp mod">
        <pc:chgData name="Andy Chen" userId="2e516ebbb66f059f" providerId="LiveId" clId="{0B88E9BE-6962-4D9B-89F2-DBE32E74634B}" dt="2023-04-19T10:04:53.946" v="59" actId="20577"/>
        <pc:sldMkLst>
          <pc:docMk/>
          <pc:sldMk cId="1133858607" sldId="273"/>
        </pc:sldMkLst>
        <pc:spChg chg="mod">
          <ac:chgData name="Andy Chen" userId="2e516ebbb66f059f" providerId="LiveId" clId="{0B88E9BE-6962-4D9B-89F2-DBE32E74634B}" dt="2023-04-19T10:04:53.946" v="59" actId="20577"/>
          <ac:spMkLst>
            <pc:docMk/>
            <pc:sldMk cId="1133858607" sldId="273"/>
            <ac:spMk id="6" creationId="{AEA58944-5545-4118-979B-D9E64B47EF7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8F0506-C504-48E8-A462-762335E0DB1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DC1A72-195B-4330-8287-A51AECA21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57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cklace&#10;&#10;Description automatically generated">
            <a:extLst>
              <a:ext uri="{FF2B5EF4-FFF2-40B4-BE49-F238E27FC236}">
                <a16:creationId xmlns:a16="http://schemas.microsoft.com/office/drawing/2014/main" id="{D527BE5E-9AE9-4705-804D-F5F5DB765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22B62-6E67-46C9-8E60-C1731F3C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438B-C15B-41D3-8458-2B874E10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95EE3-4E38-4936-865C-73445294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35AAB-AF12-9F5F-14AB-AFB133B7D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A1AA5-DF5D-3E2D-D7A0-1BA4F010C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23E9C-16C8-623A-3712-941F027E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95C-BB7B-4B2B-9623-362B64ED1B8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1A0A5-CD1C-9CD3-BF2B-08EEB015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F729-972A-28F6-AA28-98306633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9ACF-202D-430E-91B1-63F7A0DA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1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17EC-4D4A-DAD3-96F7-C344AFBE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7A48-C801-F091-5723-C0D570FA8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9BA19-66F0-8330-74C0-122B8632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95C-BB7B-4B2B-9623-362B64ED1B8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0A93E-DD90-810C-0DFF-4EAAA16D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F043-E732-AEDE-DDC1-2B40168A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9ACF-202D-430E-91B1-63F7A0DA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7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32F5-9F88-38F1-85D2-DCC43864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58855-DDBC-DA59-9965-8F839D5C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53505-FCA5-C482-E73A-ED1F74CB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95C-BB7B-4B2B-9623-362B64ED1B8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91F73-C6AC-E215-6954-1C268DA2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37608-5E7E-D0FE-BCDF-9AC07618E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9ACF-202D-430E-91B1-63F7A0DA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16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74ADC-F900-09B0-866F-6B1E90CD3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20EB4-9611-D3F7-5488-FB2CAD648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E78F6-7218-5276-4E2E-13AB8C80B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B8E7C-2C4D-77A7-EC0F-DEE19A915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95C-BB7B-4B2B-9623-362B64ED1B8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D658E-670E-F17D-771E-E9701C12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08CBA-96B8-7738-22F4-F03A053F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9ACF-202D-430E-91B1-63F7A0DA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1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2EF9-4C3F-0F58-D09B-DCD07588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31533-7994-A594-AFB4-CED086BCD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CE96C-2169-F619-25F3-4B63DBF0B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EB217-D3FA-C4C5-1EAC-4EFB23567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22BE78-9731-20A9-8A6D-55D17533B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F7319-93D5-BD51-8F33-B8AC7E28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95C-BB7B-4B2B-9623-362B64ED1B8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DC7F11-8C5A-19BE-5F9B-E91197E0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4594D5-E0A3-CA16-D5EC-45146033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9ACF-202D-430E-91B1-63F7A0DA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4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C137-82C1-5FFA-DA04-B08AA991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9F98C-3961-03A6-C58F-AAF85B40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95C-BB7B-4B2B-9623-362B64ED1B8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E1FEC-655E-41C7-9D35-407C29F0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B6CB2-F043-2C4E-A660-3BDA3483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9ACF-202D-430E-91B1-63F7A0DA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nitor">
            <a:extLst>
              <a:ext uri="{FF2B5EF4-FFF2-40B4-BE49-F238E27FC236}">
                <a16:creationId xmlns:a16="http://schemas.microsoft.com/office/drawing/2014/main" id="{8BBB466F-D5E0-8380-FA1E-05F5B1DAD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47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9CB1-3CBA-018E-9F2A-A2CD1B10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3AD2A-2E81-BA09-C2B0-3B8D5A878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659C8-46A2-3C16-520D-9D71A04C5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E3EB3-13AB-21C4-5BF8-67D7418E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95C-BB7B-4B2B-9623-362B64ED1B8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10D25-DA2A-22BB-51B0-4DA2F3A4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1483C-543F-B023-E919-A969C60A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9ACF-202D-430E-91B1-63F7A0DA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78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8C71-F667-6FDF-33F0-ACD01135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5E165-3894-C9CD-E50D-9179580D4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CCDB6-6FA4-A7D9-B90F-8452AEB81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14733-0226-A8FB-26FA-612D1767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95C-BB7B-4B2B-9623-362B64ED1B8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F6D7A-7D64-5511-7FEE-F80FF09C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66EBF-AC5D-1ACC-7543-D6F22E6D4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9ACF-202D-430E-91B1-63F7A0DA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85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7A883-34C7-6841-F1F3-60C1DB66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0F728-2C9E-ED8F-8895-FED5EEE7E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AAE6A-5121-7F8E-C89F-BD638D0A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95C-BB7B-4B2B-9623-362B64ED1B8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18F11-B61A-AD95-867E-C8C7E21F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73F77-6453-88F1-C9BA-6B690807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9ACF-202D-430E-91B1-63F7A0DA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60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EFE69A-8075-F53C-2C8B-AA806F233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4D650-996A-CB09-CFA4-989644BE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8DCB2-E006-D097-3C81-E565D63F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95C-BB7B-4B2B-9623-362B64ED1B8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A5418-55B1-1F93-8B8C-8B60CC7E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15C69-E1EB-E7DC-D7E0-D6A6886E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9ACF-202D-430E-91B1-63F7A0DA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8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BF33-0809-4FC2-8ADA-2D2F34A0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D3BB-E229-4CFF-8881-519668E2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3931A-5804-4D91-8B12-F6202087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E5ACB-3737-465C-9046-2B615FBB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CBCC8A-E3F9-47FE-9412-1451A74E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A3305-DBD3-419B-9ADD-486F2F38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9C3614-C6F7-418D-93A1-479FC2D3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E8495-3FBC-4322-A034-048B13E8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necklace&#10;&#10;Description automatically generated">
            <a:extLst>
              <a:ext uri="{FF2B5EF4-FFF2-40B4-BE49-F238E27FC236}">
                <a16:creationId xmlns:a16="http://schemas.microsoft.com/office/drawing/2014/main" id="{43253E22-6A49-444C-A7B6-5406DD36CD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3B561-F0AB-794F-EB18-D62C53AEC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C787-D7EF-D52D-67B9-5B1BEED66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8288A-2315-3488-52FD-9B228639D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F95C-BB7B-4B2B-9623-362B64ED1B8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E6E9F-4656-DC14-A0FE-0230947B4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7F4A0-FC07-C103-5D5F-22D96C584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09ACF-202D-430E-91B1-63F7A0DA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nitor&#10;&#10;Description automatically generated">
            <a:extLst>
              <a:ext uri="{FF2B5EF4-FFF2-40B4-BE49-F238E27FC236}">
                <a16:creationId xmlns:a16="http://schemas.microsoft.com/office/drawing/2014/main" id="{6C5FD861-01F2-C436-4D25-D049AD889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542176" y="1689724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rgbClr val="0C70AC"/>
                </a:solidFill>
              </a:rPr>
              <a:t>IEEE Systems Council</a:t>
            </a:r>
            <a:br>
              <a:rPr lang="en-US" sz="3600" dirty="0">
                <a:solidFill>
                  <a:srgbClr val="0C70AC"/>
                </a:solidFill>
              </a:rPr>
            </a:br>
            <a:r>
              <a:rPr lang="en-US" sz="3200" dirty="0">
                <a:solidFill>
                  <a:srgbClr val="0C70AC"/>
                </a:solidFill>
              </a:rPr>
              <a:t>VP Conferences</a:t>
            </a:r>
            <a:endParaRPr lang="en-US" sz="3600" dirty="0">
              <a:solidFill>
                <a:srgbClr val="0C70A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542176" y="2895266"/>
            <a:ext cx="7345024" cy="2713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Andy Chen</a:t>
            </a:r>
          </a:p>
          <a:p>
            <a:endParaRPr lang="en-US" sz="13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IEEE Systems Council [Officer/</a:t>
            </a:r>
            <a:r>
              <a:rPr lang="en-US" sz="2400" dirty="0" err="1">
                <a:solidFill>
                  <a:schemeClr val="tx1"/>
                </a:solidFill>
              </a:rPr>
              <a:t>AdCom</a:t>
            </a:r>
            <a:r>
              <a:rPr lang="en-US" sz="2400" dirty="0">
                <a:solidFill>
                  <a:schemeClr val="tx1"/>
                </a:solidFill>
              </a:rPr>
              <a:t>] Meeting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April 23, 2023</a:t>
            </a:r>
          </a:p>
          <a:p>
            <a:r>
              <a:rPr lang="en-US" sz="2400" dirty="0">
                <a:solidFill>
                  <a:schemeClr val="tx1"/>
                </a:solidFill>
              </a:rPr>
              <a:t>Vancouver, Canada</a:t>
            </a:r>
          </a:p>
        </p:txBody>
      </p:sp>
    </p:spTree>
    <p:extLst>
      <p:ext uri="{BB962C8B-B14F-4D97-AF65-F5344CB8AC3E}">
        <p14:creationId xmlns:p14="http://schemas.microsoft.com/office/powerpoint/2010/main" val="216269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963407" y="110144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0C70AC"/>
                </a:solidFill>
              </a:rPr>
              <a:t>Current Status &amp; Achievements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853947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2022 Conferences Overview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SYSCON 2022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92 Registrations 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106 Accepted Papers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ISSE 2022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87 Registrations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69 Accepted Papers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RASSE 2022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65 Registrations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41 Accepted Papers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4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963407" y="110144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0C70AC"/>
                </a:solidFill>
              </a:rPr>
              <a:t>Current Status &amp; Achievements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853947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2023 Conferences Overview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SYSCON 2023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136 Registrations to date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103 Accepted Papers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RASSE 2023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Site visit for </a:t>
            </a:r>
            <a:r>
              <a:rPr lang="en-US" sz="2000" dirty="0" err="1">
                <a:solidFill>
                  <a:srgbClr val="FF0000"/>
                </a:solidFill>
              </a:rPr>
              <a:t>Saintgist</a:t>
            </a:r>
            <a:r>
              <a:rPr lang="en-US" sz="2000" dirty="0">
                <a:solidFill>
                  <a:srgbClr val="FF0000"/>
                </a:solidFill>
              </a:rPr>
              <a:t> Group of Institutions in Kerala, India in March 2023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Meetings with sub-committees regional cochair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Host organization pledged to seek government </a:t>
            </a:r>
            <a:r>
              <a:rPr lang="en-US" sz="2000" dirty="0" err="1">
                <a:solidFill>
                  <a:srgbClr val="FF0000"/>
                </a:solidFill>
              </a:rPr>
              <a:t>granrs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dirty="0" err="1">
                <a:solidFill>
                  <a:srgbClr val="FF0000"/>
                </a:solidFill>
              </a:rPr>
              <a:t>recruite</a:t>
            </a:r>
            <a:r>
              <a:rPr lang="en-US" sz="2000" dirty="0">
                <a:solidFill>
                  <a:srgbClr val="FF0000"/>
                </a:solidFill>
              </a:rPr>
              <a:t> industry sponsors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IEEE Kerala Section approved technically </a:t>
            </a:r>
            <a:r>
              <a:rPr lang="en-US" sz="2000" dirty="0" err="1">
                <a:solidFill>
                  <a:srgbClr val="FF0000"/>
                </a:solidFill>
              </a:rPr>
              <a:t>suponsorship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5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2768-EB2B-CCEF-DDCA-92121CCE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152"/>
            <a:ext cx="10515600" cy="675884"/>
          </a:xfrm>
        </p:spPr>
        <p:txBody>
          <a:bodyPr/>
          <a:lstStyle/>
          <a:p>
            <a:r>
              <a:rPr lang="en-US" sz="3400" b="1" dirty="0">
                <a:solidFill>
                  <a:srgbClr val="0C70AC"/>
                </a:solidFill>
                <a:latin typeface="Calibri" charset="0"/>
                <a:cs typeface="Calibri" charset="0"/>
              </a:rPr>
              <a:t>IEEE RASSE 2023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94C5A4-DCF7-F824-52D5-73C3376E92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3551" y="1422036"/>
            <a:ext cx="3995967" cy="5158516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837CDC4-CDD2-70F7-033E-E92CE6B98B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87611" y="1962443"/>
            <a:ext cx="5666189" cy="3756440"/>
          </a:xfrm>
        </p:spPr>
      </p:pic>
    </p:spTree>
    <p:extLst>
      <p:ext uri="{BB962C8B-B14F-4D97-AF65-F5344CB8AC3E}">
        <p14:creationId xmlns:p14="http://schemas.microsoft.com/office/powerpoint/2010/main" val="304678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963407" y="110144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0C70AC"/>
                </a:solidFill>
              </a:rPr>
              <a:t>New in RASSE 2022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853947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address the SCRC recommendation of increase the industry participation, Day 2 of the conference is dedicated to an Industry Forum with 20 industry leaders confirmed to contribute the forum as speakers and expert panelists.  </a:t>
            </a:r>
          </a:p>
          <a:p>
            <a:pPr lvl="1"/>
            <a:r>
              <a:rPr lang="en-US" dirty="0"/>
              <a:t>Appoint an Industry Forum Chair to invite and organize the speakers and panelists.</a:t>
            </a:r>
          </a:p>
          <a:p>
            <a:pPr lvl="1"/>
            <a:r>
              <a:rPr lang="en-US" dirty="0"/>
              <a:t>Theme: “</a:t>
            </a:r>
            <a:r>
              <a:rPr lang="en-US" i="1" dirty="0"/>
              <a:t>Metaverse, the confluence of the digital, physical, and biological via digital reshaping and transformation</a:t>
            </a:r>
            <a:r>
              <a:rPr lang="en-US" dirty="0"/>
              <a:t>”</a:t>
            </a:r>
          </a:p>
          <a:p>
            <a:r>
              <a:rPr lang="en-US" dirty="0"/>
              <a:t>Engage local Professional Conference Organizers to organize and promote locally and seek local government agency support.   </a:t>
            </a:r>
          </a:p>
          <a:p>
            <a:pPr lvl="1"/>
            <a:r>
              <a:rPr lang="en-US" dirty="0"/>
              <a:t>A grant from Ministry of Science was approved.  </a:t>
            </a:r>
          </a:p>
          <a:p>
            <a:pPr lvl="1"/>
            <a:r>
              <a:rPr lang="en-US" dirty="0"/>
              <a:t>A grant from City of Tainan is forthcoming. </a:t>
            </a:r>
          </a:p>
          <a:p>
            <a:pPr lvl="1"/>
            <a:r>
              <a:rPr lang="en-US" dirty="0"/>
              <a:t>NCKU to host the conference proceedings in their International Conference facilities.</a:t>
            </a:r>
          </a:p>
          <a:p>
            <a:pPr lvl="1"/>
            <a:r>
              <a:rPr lang="en-US" dirty="0"/>
              <a:t>Intel Asia Pacific and Japan agreed to be the platinum sponsor for the conference.</a:t>
            </a:r>
          </a:p>
          <a:p>
            <a:r>
              <a:rPr lang="en-US" dirty="0"/>
              <a:t>Appoint a Conference Treasurer and a Local Arrangement Chair</a:t>
            </a:r>
          </a:p>
          <a:p>
            <a:pPr lvl="1"/>
            <a:r>
              <a:rPr lang="en-US" dirty="0"/>
              <a:t>Opened a local conference bank account for local expenses which will be closed after the  completion of the conference.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963407" y="110144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0C70AC"/>
                </a:solidFill>
              </a:rPr>
              <a:t>New in RASSE 2023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853947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Industry Forum</a:t>
            </a:r>
          </a:p>
          <a:p>
            <a:pPr lvl="1"/>
            <a:r>
              <a:rPr lang="en-US" dirty="0"/>
              <a:t>Appoint Industry Forum Co-Chairs from the region to </a:t>
            </a:r>
            <a:r>
              <a:rPr lang="en-US"/>
              <a:t>recruit local industry sponsors and </a:t>
            </a:r>
            <a:r>
              <a:rPr lang="en-US" dirty="0"/>
              <a:t>to invite and organize the speakers and panelists.</a:t>
            </a:r>
          </a:p>
          <a:p>
            <a:pPr lvl="1"/>
            <a:r>
              <a:rPr lang="en-US" dirty="0"/>
              <a:t>Theme: “</a:t>
            </a:r>
            <a:r>
              <a:rPr lang="en-US" i="1" dirty="0"/>
              <a:t>Exponentially Disruptive Technologies catalyzed by generative AI and transformative innovations: Implications for Business, Investments, Education, Governments, new technologies, and Society</a:t>
            </a:r>
            <a:r>
              <a:rPr lang="en-US" dirty="0"/>
              <a:t>”</a:t>
            </a:r>
          </a:p>
          <a:p>
            <a:r>
              <a:rPr lang="en-US" dirty="0"/>
              <a:t>Engage Host Organizers to organize and promote locally and seek local government agency support.   </a:t>
            </a:r>
          </a:p>
          <a:p>
            <a:pPr lvl="1"/>
            <a:r>
              <a:rPr lang="en-US" dirty="0"/>
              <a:t>Regional volunteers to co-chair each sub-committees</a:t>
            </a:r>
          </a:p>
          <a:p>
            <a:pPr lvl="1"/>
            <a:r>
              <a:rPr lang="en-US" dirty="0" err="1"/>
              <a:t>Saintgist</a:t>
            </a:r>
            <a:r>
              <a:rPr lang="en-US" dirty="0"/>
              <a:t> Group of Institutions to host the conference proceedings in their entire campus facilities.</a:t>
            </a:r>
          </a:p>
          <a:p>
            <a:pPr lvl="1"/>
            <a:r>
              <a:rPr lang="en-US" dirty="0"/>
              <a:t>Intel Asia Pacific and Japan agreed to be the platinum sponsor for the conference.</a:t>
            </a:r>
          </a:p>
          <a:p>
            <a:r>
              <a:rPr lang="en-US" dirty="0"/>
              <a:t>Appoint Conference Treasurers</a:t>
            </a:r>
          </a:p>
          <a:p>
            <a:pPr lvl="1"/>
            <a:r>
              <a:rPr lang="en-US" dirty="0"/>
              <a:t>Conference Treasurer and Local Treasurer</a:t>
            </a:r>
          </a:p>
          <a:p>
            <a:pPr lvl="1"/>
            <a:r>
              <a:rPr lang="en-US" dirty="0"/>
              <a:t>Host organization to handle regional registrations and local arrangements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5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963407" y="110144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0C70AC"/>
                </a:solidFill>
              </a:rPr>
              <a:t>Challenges and Opportunities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853947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ISSE 2023</a:t>
            </a:r>
          </a:p>
          <a:p>
            <a:pPr lvl="1"/>
            <a:r>
              <a:rPr lang="en-US" dirty="0"/>
              <a:t>Conference chair recommended we should skip 2023 for ISSE due to low turnout and attendance</a:t>
            </a:r>
          </a:p>
          <a:p>
            <a:r>
              <a:rPr lang="en-US" dirty="0"/>
              <a:t>SYSCON 2024</a:t>
            </a:r>
          </a:p>
          <a:p>
            <a:pPr lvl="1"/>
            <a:r>
              <a:rPr lang="en-US" dirty="0"/>
              <a:t>Montreal, Canada</a:t>
            </a:r>
          </a:p>
          <a:p>
            <a:r>
              <a:rPr lang="en-US" dirty="0"/>
              <a:t>RASSE 2024</a:t>
            </a:r>
          </a:p>
          <a:p>
            <a:pPr lvl="1"/>
            <a:r>
              <a:rPr lang="en-US" dirty="0"/>
              <a:t>Potential hosts: Chiang Mai, Thailand, Macau, China and Singapore</a:t>
            </a:r>
          </a:p>
          <a:p>
            <a:r>
              <a:rPr lang="en-US" dirty="0"/>
              <a:t>ISSE 2024</a:t>
            </a:r>
          </a:p>
          <a:p>
            <a:pPr lvl="1"/>
            <a:r>
              <a:rPr lang="en-US" dirty="0"/>
              <a:t>TBD</a:t>
            </a:r>
          </a:p>
          <a:p>
            <a:r>
              <a:rPr lang="en-US" dirty="0"/>
              <a:t>New Middle East Conference in 2024</a:t>
            </a:r>
          </a:p>
          <a:p>
            <a:pPr lvl="1"/>
            <a:r>
              <a:rPr lang="en-US" dirty="0"/>
              <a:t>Hosting organization:  Dubai University, Dubai</a:t>
            </a:r>
          </a:p>
          <a:p>
            <a:pPr lvl="1"/>
            <a:r>
              <a:rPr lang="en-US" dirty="0"/>
              <a:t>Met with the President and Provost of Dubai University and confirmed their interest in hosting the conference</a:t>
            </a:r>
          </a:p>
          <a:p>
            <a:pPr lvl="1"/>
            <a:r>
              <a:rPr lang="en-US" dirty="0"/>
              <a:t>Joint conference with IEEE TEMS</a:t>
            </a:r>
          </a:p>
          <a:p>
            <a:pPr lvl="2"/>
            <a:r>
              <a:rPr lang="en-US" dirty="0"/>
              <a:t>Technical sponsor confirmed by VP Conference TEMS</a:t>
            </a:r>
          </a:p>
          <a:p>
            <a:pPr lvl="2"/>
            <a:r>
              <a:rPr lang="en-US" dirty="0"/>
              <a:t>Appoint VP Marketing and Communications TEMS as the local chair</a:t>
            </a:r>
          </a:p>
          <a:p>
            <a:pPr lvl="2"/>
            <a:r>
              <a:rPr lang="en-US" dirty="0"/>
              <a:t>Will host the Industry Forum on Day 2 of the conference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68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508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LucidaGrande</vt:lpstr>
      <vt:lpstr>Office Theme</vt:lpstr>
      <vt:lpstr>Custom Design</vt:lpstr>
      <vt:lpstr>PowerPoint Presentation</vt:lpstr>
      <vt:lpstr>PowerPoint Presentation</vt:lpstr>
      <vt:lpstr>PowerPoint Presentation</vt:lpstr>
      <vt:lpstr>IEEE RASSE 2023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Andy Chen</cp:lastModifiedBy>
  <cp:revision>22</cp:revision>
  <cp:lastPrinted>2022-03-31T19:23:03Z</cp:lastPrinted>
  <dcterms:created xsi:type="dcterms:W3CDTF">2020-06-23T20:53:44Z</dcterms:created>
  <dcterms:modified xsi:type="dcterms:W3CDTF">2023-04-19T10:04:55Z</dcterms:modified>
</cp:coreProperties>
</file>