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00" r:id="rId3"/>
  </p:sldMasterIdLst>
  <p:sldIdLst>
    <p:sldId id="256" r:id="rId4"/>
    <p:sldId id="257" r:id="rId5"/>
    <p:sldId id="258" r:id="rId6"/>
    <p:sldId id="259" r:id="rId7"/>
    <p:sldId id="288" r:id="rId8"/>
    <p:sldId id="260" r:id="rId9"/>
    <p:sldId id="265" r:id="rId10"/>
    <p:sldId id="276" r:id="rId11"/>
    <p:sldId id="293" r:id="rId12"/>
    <p:sldId id="294" r:id="rId13"/>
    <p:sldId id="292" r:id="rId14"/>
    <p:sldId id="296" r:id="rId15"/>
    <p:sldId id="297" r:id="rId16"/>
    <p:sldId id="284" r:id="rId17"/>
    <p:sldId id="285" r:id="rId18"/>
    <p:sldId id="286" r:id="rId19"/>
    <p:sldId id="269" r:id="rId20"/>
    <p:sldId id="270" r:id="rId21"/>
    <p:sldId id="271" r:id="rId22"/>
    <p:sldId id="298" r:id="rId23"/>
    <p:sldId id="291" r:id="rId24"/>
  </p:sldIdLst>
  <p:sldSz cx="12192000" cy="6858000"/>
  <p:notesSz cx="7772400" cy="100584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5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8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Sheet1!$B$7:$B$19</c:f>
              <c:numCache>
                <c:formatCode>General</c:formatCod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Sheet1!$C$7:$C$19</c:f>
              <c:numCache>
                <c:formatCode>_("$"* #,##0.00_);_("$"* \(#,##0.00\);_("$"* "-"??_);_(@_)</c:formatCode>
                <c:ptCount val="13"/>
                <c:pt idx="0">
                  <c:v>2016.49</c:v>
                </c:pt>
                <c:pt idx="1">
                  <c:v>9444.67</c:v>
                </c:pt>
                <c:pt idx="2">
                  <c:v>10015.25</c:v>
                </c:pt>
                <c:pt idx="3">
                  <c:v>7310.64</c:v>
                </c:pt>
                <c:pt idx="4">
                  <c:v>110.85</c:v>
                </c:pt>
                <c:pt idx="5">
                  <c:v>-2131.88</c:v>
                </c:pt>
                <c:pt idx="7">
                  <c:v>1501</c:v>
                </c:pt>
                <c:pt idx="8">
                  <c:v>7553.04</c:v>
                </c:pt>
                <c:pt idx="9">
                  <c:v>8140.16</c:v>
                </c:pt>
                <c:pt idx="10">
                  <c:v>3205.15</c:v>
                </c:pt>
                <c:pt idx="11">
                  <c:v>-1327.78</c:v>
                </c:pt>
                <c:pt idx="12">
                  <c:v>-872.11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E-DE46-925F-3C78E6423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20943615"/>
        <c:axId val="1220946735"/>
      </c:barChart>
      <c:catAx>
        <c:axId val="122094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220946735"/>
        <c:crosses val="autoZero"/>
        <c:auto val="1"/>
        <c:lblAlgn val="ctr"/>
        <c:lblOffset val="100"/>
        <c:noMultiLvlLbl val="0"/>
      </c:catAx>
      <c:valAx>
        <c:axId val="1220946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22094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BF33-0809-4FC2-8ADA-2D2F34A0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D3BB-E229-4CFF-8881-519668E2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0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close up of a necklace&#10;&#10;Description automatically generated"/>
          <p:cNvPicPr/>
          <p:nvPr/>
        </p:nvPicPr>
        <p:blipFill>
          <a:blip r:embed="rId14"/>
          <a:stretch/>
        </p:blipFill>
        <p:spPr>
          <a:xfrm>
            <a:off x="0" y="360"/>
            <a:ext cx="12191040" cy="6856200"/>
          </a:xfrm>
          <a:prstGeom prst="rect">
            <a:avLst/>
          </a:prstGeom>
          <a:ln w="0">
            <a:noFill/>
          </a:ln>
        </p:spPr>
      </p:pic>
      <p:pic>
        <p:nvPicPr>
          <p:cNvPr id="5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A close up of a necklace&#10;&#10;Description automatically generated"/>
          <p:cNvPicPr/>
          <p:nvPr/>
        </p:nvPicPr>
        <p:blipFill>
          <a:blip r:embed="rId14"/>
          <a:stretch/>
        </p:blipFill>
        <p:spPr>
          <a:xfrm>
            <a:off x="0" y="360"/>
            <a:ext cx="12191040" cy="685620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6" descr="A close up of a necklace&#10;&#10;Description automatically generated"/>
          <p:cNvPicPr/>
          <p:nvPr/>
        </p:nvPicPr>
        <p:blipFill>
          <a:blip r:embed="rId15"/>
          <a:stretch/>
        </p:blipFill>
        <p:spPr>
          <a:xfrm>
            <a:off x="0" y="360"/>
            <a:ext cx="12191040" cy="6856200"/>
          </a:xfrm>
          <a:prstGeom prst="rect">
            <a:avLst/>
          </a:prstGeom>
          <a:ln w="0"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xaly.com/journal/45953/ieee-journal-on-miniaturization-for-air-and-space-systems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/>
          <p:nvPr/>
        </p:nvSpPr>
        <p:spPr>
          <a:xfrm>
            <a:off x="4542120" y="1006920"/>
            <a:ext cx="6880680" cy="99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0C70AC"/>
                </a:solidFill>
                <a:latin typeface="Calibri"/>
                <a:ea typeface="Calibri"/>
              </a:rPr>
              <a:t>IEEE Systems Council</a:t>
            </a:r>
            <a:br/>
            <a:r>
              <a:rPr lang="en-US" sz="3200" b="1" strike="noStrike" spc="-1">
                <a:solidFill>
                  <a:srgbClr val="0C70AC"/>
                </a:solidFill>
                <a:latin typeface="Calibri"/>
                <a:ea typeface="Calibri"/>
              </a:rPr>
              <a:t>VP-Publications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8" name="Subtitle 2"/>
          <p:cNvSpPr/>
          <p:nvPr/>
        </p:nvSpPr>
        <p:spPr>
          <a:xfrm>
            <a:off x="4542120" y="2212560"/>
            <a:ext cx="6880680" cy="145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7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800" b="1" i="1" strike="noStrike" spc="-1" dirty="0">
                <a:solidFill>
                  <a:srgbClr val="808080"/>
                </a:solidFill>
                <a:latin typeface="Calibri"/>
                <a:ea typeface="Calibri"/>
              </a:rPr>
              <a:t>Paolo Carbone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800" b="1" i="1" spc="-1" dirty="0">
                <a:solidFill>
                  <a:srgbClr val="808080"/>
                </a:solidFill>
                <a:latin typeface="Calibri"/>
                <a:ea typeface="Calibri"/>
              </a:rPr>
              <a:t>Fall</a:t>
            </a:r>
            <a:r>
              <a:rPr lang="en-US" sz="2800" b="1" i="1" strike="noStrike" spc="-1" dirty="0">
                <a:solidFill>
                  <a:srgbClr val="808080"/>
                </a:solidFill>
                <a:latin typeface="Calibri"/>
                <a:ea typeface="Calibri"/>
              </a:rPr>
              <a:t> 2022 ADCOM meeting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99" name="Rectangle 3"/>
          <p:cNvSpPr/>
          <p:nvPr/>
        </p:nvSpPr>
        <p:spPr>
          <a:xfrm>
            <a:off x="4542120" y="3873600"/>
            <a:ext cx="735559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SUMMARY</a:t>
            </a:r>
            <a:endParaRPr lang="en-US" sz="18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IEEE Systems Journal</a:t>
            </a:r>
            <a:endParaRPr lang="en-US" sz="18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IEEE J-MASS - 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Journal on Miniaturization for Air and Space Systems</a:t>
            </a:r>
            <a:endParaRPr lang="en-US" sz="18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IEEE Open Access Journal on Systems Engineering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Sponsored journals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 xmlns:p15="http://schemas.microsoft.com/office/powerpoint/2012/main">
      <p:transition spd="slow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3" descr="Chart, bar chart&#10;&#10;Description automatically generated"/>
          <p:cNvPicPr/>
          <p:nvPr/>
        </p:nvPicPr>
        <p:blipFill>
          <a:blip r:embed="rId2"/>
          <a:srcRect b="49684"/>
          <a:stretch/>
        </p:blipFill>
        <p:spPr>
          <a:xfrm>
            <a:off x="247680" y="1339920"/>
            <a:ext cx="11696400" cy="5517720"/>
          </a:xfrm>
          <a:prstGeom prst="rect">
            <a:avLst/>
          </a:prstGeom>
          <a:ln w="0">
            <a:noFill/>
          </a:ln>
        </p:spPr>
      </p:pic>
      <p:sp>
        <p:nvSpPr>
          <p:cNvPr id="261" name="TextBox 4"/>
          <p:cNvSpPr/>
          <p:nvPr/>
        </p:nvSpPr>
        <p:spPr>
          <a:xfrm>
            <a:off x="680760" y="834120"/>
            <a:ext cx="2643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J-MASS usage statistics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995ADF-F6E4-E820-4079-1252553B4DED}"/>
              </a:ext>
            </a:extLst>
          </p:cNvPr>
          <p:cNvSpPr txBox="1"/>
          <p:nvPr/>
        </p:nvSpPr>
        <p:spPr>
          <a:xfrm>
            <a:off x="641131" y="83410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J-MASS usage statistics</a:t>
            </a:r>
          </a:p>
        </p:txBody>
      </p:sp>
      <p:pic>
        <p:nvPicPr>
          <p:cNvPr id="3" name="Picture 2" descr="Chart, icon, bar chart&#10;&#10;Description automatically generated">
            <a:extLst>
              <a:ext uri="{FF2B5EF4-FFF2-40B4-BE49-F238E27FC236}">
                <a16:creationId xmlns:a16="http://schemas.microsoft.com/office/drawing/2014/main" id="{CAAEA9D3-AB28-461E-A0F0-A72700D37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9" y="1726518"/>
            <a:ext cx="11988800" cy="5131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F6341-361E-4997-B9CB-D1F62643FD02}"/>
              </a:ext>
            </a:extLst>
          </p:cNvPr>
          <p:cNvSpPr txBox="1"/>
          <p:nvPr/>
        </p:nvSpPr>
        <p:spPr>
          <a:xfrm>
            <a:off x="5317066" y="1715229"/>
            <a:ext cx="15578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Year 2022</a:t>
            </a:r>
          </a:p>
        </p:txBody>
      </p:sp>
    </p:spTree>
    <p:extLst>
      <p:ext uri="{BB962C8B-B14F-4D97-AF65-F5344CB8AC3E}">
        <p14:creationId xmlns:p14="http://schemas.microsoft.com/office/powerpoint/2010/main" val="384234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31C4238-CEF7-BFD8-0808-1ABC831542B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867807" y="-798787"/>
            <a:ext cx="7303490" cy="8013393"/>
          </a:xfrm>
        </p:spPr>
        <p:txBody>
          <a:bodyPr/>
          <a:lstStyle/>
          <a:p>
            <a:r>
              <a:rPr lang="en-GB" sz="1800" dirty="0"/>
              <a:t>Latest information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From 2022 Jan to Aug, J-MASS has received 40 new submissions. It is highly possible that J-MASS could publish 30 papers by end of this Oct (so far 12 papers have been published), which will be more than that of 2021! </a:t>
            </a:r>
          </a:p>
          <a:p>
            <a:r>
              <a:rPr lang="en-GB" sz="1800" dirty="0"/>
              <a:t>One more thing, according to the </a:t>
            </a:r>
            <a:r>
              <a:rPr lang="en-GB" sz="1800" dirty="0" err="1"/>
              <a:t>scientometric</a:t>
            </a:r>
            <a:r>
              <a:rPr lang="en-GB" sz="1800" dirty="0"/>
              <a:t> analysis of </a:t>
            </a:r>
            <a:r>
              <a:rPr lang="en-GB" sz="1800" dirty="0" err="1"/>
              <a:t>Exaly</a:t>
            </a:r>
            <a:r>
              <a:rPr lang="en-GB" sz="1800" dirty="0"/>
              <a:t> (</a:t>
            </a:r>
            <a:r>
              <a:rPr lang="en-GB" sz="1800" u="sng" dirty="0">
                <a:hlinkClick r:id="rId2" tooltip="https://exaly.com/journal/45953/ieee-journal-on-miniaturization-for-air-and-space-systems"/>
              </a:rPr>
              <a:t>https://exaly.com/journal/45953/ieee-journal-on-miniaturization-for-air-and-space-systems</a:t>
            </a:r>
            <a:r>
              <a:rPr lang="en-GB" sz="1800" dirty="0"/>
              <a:t>), it seems that JMASS will have its first IF: 1.5.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9214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69200" y="294480"/>
            <a:ext cx="11279880" cy="98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IT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Open Journal o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lang="en-IT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Systems Engineering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(OJSE)</a:t>
            </a:r>
            <a:endParaRPr lang="en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38840" y="1155240"/>
            <a:ext cx="10740600" cy="537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IT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IT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IT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IT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PROJECTED LAUNCH YEAR &amp; MONTH: 	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2023 – 4th Quarter</a:t>
            </a:r>
            <a:r>
              <a:rPr lang="en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IT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Sponsorship </a:t>
            </a:r>
            <a:endParaRPr lang="en-IT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IEEE Systems Council (40%)</a:t>
            </a:r>
            <a:endParaRPr lang="en-IT" sz="20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IEEE Systems, Man and Cybernetics Society (40%)</a:t>
            </a:r>
            <a:endParaRPr lang="en-IT" sz="20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IEEE Aerospace &amp; Electronic Systems Society (20%)</a:t>
            </a:r>
            <a:endParaRPr lang="en-IT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Establishing an open-access journal, will provide a venue for addressing the growing need for open-access publications, steered by several funding agencies around the world. This new journal will benefit the IEEE, reinforcing its leading role in science and engineering of systems and systems-of-systems.</a:t>
            </a:r>
            <a:r>
              <a:rPr lang="en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IT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IT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IT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IT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4" name="Content Placeholder 1"/>
          <p:cNvPicPr/>
          <p:nvPr/>
        </p:nvPicPr>
        <p:blipFill>
          <a:blip r:embed="rId2"/>
          <a:stretch/>
        </p:blipFill>
        <p:spPr>
          <a:xfrm>
            <a:off x="7078680" y="1017360"/>
            <a:ext cx="4804200" cy="14806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5761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14B5F-7211-6E41-BD5E-A786C6D2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2" y="517526"/>
            <a:ext cx="10515600" cy="719092"/>
          </a:xfrm>
        </p:spPr>
        <p:txBody>
          <a:bodyPr/>
          <a:lstStyle/>
          <a:p>
            <a:r>
              <a:rPr lang="en-US" dirty="0"/>
              <a:t>OJSE: Editorial Board </a:t>
            </a:r>
            <a:endParaRPr lang="en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8544F2-80C7-354A-A1E4-05DA4D54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8" y="1855432"/>
            <a:ext cx="10696852" cy="4536489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Editor-In-Chief</a:t>
            </a:r>
            <a:r>
              <a:rPr lang="en-US" sz="2000" b="1" dirty="0"/>
              <a:t>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/>
              <a:t>W. Dale  Blair, Principal Research Engineer, IEEE Fellow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/>
              <a:t>Georgia Tech Research Institute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/>
              <a:t>Georgia Institute of Technology</a:t>
            </a:r>
          </a:p>
          <a:p>
            <a:r>
              <a:rPr lang="en-US" sz="2400" b="1" dirty="0"/>
              <a:t>Associate EIC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/>
              <a:t>Ljiljana Trajkovic, </a:t>
            </a:r>
            <a:r>
              <a:rPr lang="en-US" altLang="en-US" sz="1800" dirty="0">
                <a:ea typeface="Calibri" panose="020F0502020204030204" pitchFamily="34" charset="0"/>
                <a:cs typeface="Courier New" panose="02070309020205020404" pitchFamily="49" charset="0"/>
              </a:rPr>
              <a:t>Professor, IEEE Fellow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sz="1800" dirty="0">
                <a:ea typeface="Calibri" panose="020F0502020204030204" pitchFamily="34" charset="0"/>
                <a:cs typeface="Courier New" panose="02070309020205020404" pitchFamily="49" charset="0"/>
              </a:rPr>
              <a:t>School of Engineering Science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sz="1800" dirty="0">
                <a:ea typeface="Calibri" panose="020F0502020204030204" pitchFamily="34" charset="0"/>
                <a:cs typeface="Courier New" panose="02070309020205020404" pitchFamily="49" charset="0"/>
              </a:rPr>
              <a:t>Simon Fraser University</a:t>
            </a:r>
            <a:r>
              <a:rPr lang="en-US" altLang="en-US" sz="1800" dirty="0"/>
              <a:t> </a:t>
            </a:r>
          </a:p>
          <a:p>
            <a:r>
              <a:rPr lang="en-US" sz="2400" b="1" dirty="0"/>
              <a:t>Associate Editors</a:t>
            </a:r>
          </a:p>
          <a:p>
            <a:pPr lvl="1"/>
            <a:r>
              <a:rPr lang="en-US" sz="1800" dirty="0"/>
              <a:t>Peter Willett, Professor, IEEE Fellow, University of Connecticut</a:t>
            </a:r>
          </a:p>
          <a:p>
            <a:pPr lvl="1"/>
            <a:r>
              <a:rPr lang="en-US" sz="1800" dirty="0"/>
              <a:t>James Lambert, Professor, IEEE Fellow, University of Virginia</a:t>
            </a:r>
          </a:p>
          <a:p>
            <a:pPr lvl="1"/>
            <a:r>
              <a:rPr lang="en-US" sz="1800" dirty="0"/>
              <a:t>Donald Brown, Professor, IEEE Fellow, University of Virginia</a:t>
            </a:r>
          </a:p>
          <a:p>
            <a:pPr lvl="1"/>
            <a:r>
              <a:rPr lang="en-US" sz="1800" dirty="0"/>
              <a:t>Dongrui Wu, Professor, Senior Member IEEE, </a:t>
            </a:r>
            <a:r>
              <a:rPr lang="en-US" sz="1800" dirty="0" err="1"/>
              <a:t>Huazhong</a:t>
            </a:r>
            <a:r>
              <a:rPr lang="en-US" sz="1800" dirty="0"/>
              <a:t> University of Science and Technology</a:t>
            </a:r>
          </a:p>
          <a:p>
            <a:pPr lvl="1"/>
            <a:r>
              <a:rPr lang="en-US" sz="1800" dirty="0"/>
              <a:t>Vincenzo Piuri, Full Professor,  IEEE Fellow, University of Milan, Italy</a:t>
            </a:r>
            <a:br>
              <a:rPr lang="en-US" dirty="0"/>
            </a:br>
            <a:endParaRPr lang="en-IT" sz="2000" b="1" dirty="0"/>
          </a:p>
          <a:p>
            <a:pPr marL="0" indent="0">
              <a:buNone/>
            </a:pPr>
            <a:endParaRPr lang="en-IT" sz="2000" dirty="0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44" y="877072"/>
            <a:ext cx="4228898" cy="13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14B5F-7211-6E41-BD5E-A786C6D2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6"/>
            <a:ext cx="10515600" cy="719092"/>
          </a:xfrm>
        </p:spPr>
        <p:txBody>
          <a:bodyPr/>
          <a:lstStyle/>
          <a:p>
            <a:r>
              <a:rPr lang="en-US" dirty="0"/>
              <a:t>OJSE: Status</a:t>
            </a:r>
            <a:endParaRPr lang="en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8544F2-80C7-354A-A1E4-05DA4D54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66" y="1876668"/>
            <a:ext cx="10879667" cy="46325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Promotional Flyer completed</a:t>
            </a:r>
          </a:p>
          <a:p>
            <a:r>
              <a:rPr lang="en-US" dirty="0"/>
              <a:t>Web pages established on AESS and SYSC web sites.</a:t>
            </a:r>
          </a:p>
          <a:p>
            <a:r>
              <a:rPr lang="en-US" dirty="0"/>
              <a:t>Announcements in Newsletters from AESS, SMC and SYSC.</a:t>
            </a:r>
          </a:p>
          <a:p>
            <a:r>
              <a:rPr lang="en-US" dirty="0"/>
              <a:t>Manuscript Central setup completed</a:t>
            </a:r>
          </a:p>
          <a:p>
            <a:r>
              <a:rPr lang="en-US" dirty="0"/>
              <a:t>IEEE </a:t>
            </a:r>
            <a:r>
              <a:rPr lang="en-US" dirty="0" err="1"/>
              <a:t>Xplore</a:t>
            </a:r>
            <a:r>
              <a:rPr lang="en-US" dirty="0"/>
              <a:t> setup completed</a:t>
            </a:r>
          </a:p>
          <a:p>
            <a:r>
              <a:rPr lang="en-US" dirty="0"/>
              <a:t>Established policy on discounting APC fees for the first three years</a:t>
            </a:r>
          </a:p>
          <a:p>
            <a:pPr lvl="1"/>
            <a:r>
              <a:rPr lang="en-US" sz="2000" dirty="0"/>
              <a:t>Four free publications to authors of international preeminence in systems engineering</a:t>
            </a:r>
          </a:p>
          <a:p>
            <a:pPr lvl="1"/>
            <a:r>
              <a:rPr lang="en-US" sz="2000" dirty="0"/>
              <a:t>50% discount to all authors</a:t>
            </a:r>
          </a:p>
          <a:p>
            <a:r>
              <a:rPr lang="en-US" dirty="0"/>
              <a:t>Three special issues are in progress</a:t>
            </a:r>
          </a:p>
          <a:p>
            <a:pPr lvl="1"/>
            <a:r>
              <a:rPr lang="en-US" sz="1900" i="1" dirty="0"/>
              <a:t>Special Issue on Front-end Need Analysis</a:t>
            </a:r>
          </a:p>
          <a:p>
            <a:pPr lvl="1"/>
            <a:r>
              <a:rPr lang="en-US" sz="1900" i="1" dirty="0"/>
              <a:t>Special Issue on Artificial Intelligence and Systems Engineering (four submissions)</a:t>
            </a:r>
          </a:p>
          <a:p>
            <a:pPr lvl="1"/>
            <a:r>
              <a:rPr lang="en-US" sz="1900" i="1" dirty="0"/>
              <a:t>Special Issue on Resilience in Systems Engineering</a:t>
            </a:r>
          </a:p>
          <a:p>
            <a:r>
              <a:rPr lang="en-US" dirty="0"/>
              <a:t>Six manuscripts submitted with one decision of major revision required. </a:t>
            </a:r>
            <a:endParaRPr lang="en-IT" dirty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45" y="572382"/>
            <a:ext cx="3586314" cy="110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3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14B5F-7211-6E41-BD5E-A786C6D2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6"/>
            <a:ext cx="10515600" cy="719092"/>
          </a:xfrm>
        </p:spPr>
        <p:txBody>
          <a:bodyPr/>
          <a:lstStyle/>
          <a:p>
            <a:r>
              <a:rPr lang="en-US" dirty="0"/>
              <a:t>OJSE Flyer</a:t>
            </a:r>
            <a:endParaRPr lang="en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4" y="601594"/>
            <a:ext cx="4548499" cy="58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2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16120" y="583560"/>
            <a:ext cx="9142920" cy="87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IT" sz="6000" b="0" strike="noStrike" spc="-1">
                <a:solidFill>
                  <a:srgbClr val="000000"/>
                </a:solidFill>
                <a:latin typeface="Calibri Light"/>
              </a:rPr>
              <a:t>Sponsored publications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230" name="Text Placeholder 2"/>
          <p:cNvSpPr/>
          <p:nvPr/>
        </p:nvSpPr>
        <p:spPr>
          <a:xfrm>
            <a:off x="617400" y="1659600"/>
            <a:ext cx="8296920" cy="446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80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IEEE Transactions on Cloud Computing: financial cosponsorhip (Q1)</a:t>
            </a:r>
            <a:endParaRPr lang="en-US" sz="28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Computer Society</a:t>
            </a:r>
            <a:endParaRPr lang="en-US" sz="24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Communications Society</a:t>
            </a:r>
            <a:endParaRPr lang="en-US" sz="24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Systems Council (7%)</a:t>
            </a:r>
            <a:endParaRPr lang="en-US" sz="24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Power and Energy Society</a:t>
            </a:r>
            <a:endParaRPr lang="en-US" sz="24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Consumer Electronics Society</a:t>
            </a: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IEEE Transactions on Big Data: financial cosponsorhip</a:t>
            </a:r>
            <a:endParaRPr lang="en-US" sz="28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Computer Society</a:t>
            </a:r>
            <a:endParaRPr lang="en-US" sz="24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Communications Society</a:t>
            </a:r>
            <a:endParaRPr lang="en-US" sz="24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Computational Intelligence Society</a:t>
            </a:r>
            <a:endParaRPr lang="en-US" sz="24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Sensors Council</a:t>
            </a:r>
            <a:endParaRPr lang="en-US" sz="24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Signal Processing Society</a:t>
            </a:r>
            <a:endParaRPr lang="en-US" sz="24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Systems, Man, and Cybernetics Society</a:t>
            </a:r>
            <a:endParaRPr lang="en-US" sz="24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Systems Council (5%)</a:t>
            </a:r>
            <a:endParaRPr lang="en-US" sz="24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Vehicular Technology Society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 xmlns:p15="http://schemas.microsoft.com/office/powerpoint/2012/main">
      <p:transition spd="slow" advTm="1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ubTitle"/>
          </p:nvPr>
        </p:nvSpPr>
        <p:spPr>
          <a:xfrm>
            <a:off x="888480" y="1106640"/>
            <a:ext cx="9142920" cy="165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IT" sz="2400" b="0" strike="noStrike" spc="-1">
                <a:latin typeface="Arial"/>
              </a:rPr>
              <a:t>TCC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058F8-3CDE-B1AF-9B10-FA4CB6AD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770492"/>
            <a:ext cx="7772400" cy="1811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0B469-9EAC-9CAF-4DCD-43B69F094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186" y="1567222"/>
            <a:ext cx="2949028" cy="2837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A9426-3A59-EB2F-395D-C19E7592F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24" y="783796"/>
            <a:ext cx="4282604" cy="39866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ubTitle"/>
          </p:nvPr>
        </p:nvSpPr>
        <p:spPr>
          <a:xfrm>
            <a:off x="1523880" y="828000"/>
            <a:ext cx="9142920" cy="165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IT" sz="2400" b="0" strike="noStrike" spc="-1">
                <a:latin typeface="Arial"/>
              </a:rPr>
              <a:t>TBD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35" name="Picture 3"/>
          <p:cNvPicPr/>
          <p:nvPr/>
        </p:nvPicPr>
        <p:blipFill>
          <a:blip r:embed="rId2"/>
          <a:stretch/>
        </p:blipFill>
        <p:spPr>
          <a:xfrm>
            <a:off x="1256039" y="889640"/>
            <a:ext cx="3160177" cy="3536289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F5D23F-B7B9-1A29-6932-B0B926612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372" y="4612835"/>
            <a:ext cx="7772400" cy="1857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FC6D5B-5E2F-E867-798F-23C6BB164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557" y="1346491"/>
            <a:ext cx="296545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8080" y="291240"/>
            <a:ext cx="10514520" cy="93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strike="noStrike" spc="-1">
                <a:solidFill>
                  <a:srgbClr val="000000"/>
                </a:solidFill>
                <a:latin typeface="Calibri Light"/>
              </a:rPr>
              <a:t>IEEE Systems Journal – EiC Amir G. Aghdam</a:t>
            </a:r>
            <a:endParaRPr lang="en-US" sz="4600" b="0" strike="noStrike" spc="-1">
              <a:latin typeface="Arial"/>
            </a:endParaRPr>
          </a:p>
        </p:txBody>
      </p:sp>
      <p:graphicFrame>
        <p:nvGraphicFramePr>
          <p:cNvPr id="3" name="Table 146">
            <a:extLst>
              <a:ext uri="{FF2B5EF4-FFF2-40B4-BE49-F238E27FC236}">
                <a16:creationId xmlns:a16="http://schemas.microsoft.com/office/drawing/2014/main" id="{F404E1B3-ABCA-0342-2911-5C1CC0D5A28A}"/>
              </a:ext>
            </a:extLst>
          </p:cNvPr>
          <p:cNvGraphicFramePr/>
          <p:nvPr/>
        </p:nvGraphicFramePr>
        <p:xfrm>
          <a:off x="1976040" y="1330560"/>
          <a:ext cx="8031960" cy="5244600"/>
        </p:xfrm>
        <a:graphic>
          <a:graphicData uri="http://schemas.openxmlformats.org/drawingml/2006/table">
            <a:tbl>
              <a:tblPr/>
              <a:tblGrid>
                <a:gridCol w="70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3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Year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b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Submitted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b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Published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b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Rejected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b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Withdrawn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b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In-process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b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2007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140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63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72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2008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65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35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29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1   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2009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180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57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111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12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2010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268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115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146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2011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417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90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309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18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2012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505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62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420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13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2013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537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160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356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21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2014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970</a:t>
                      </a:r>
                      <a:endParaRPr lang="en-US" sz="1400" b="0" strike="noStrike" spc="-1" dirty="0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310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634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26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2015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840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204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617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19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237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2016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781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185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570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26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2017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785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261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506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18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2018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1142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433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670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29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2019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1489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542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897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29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2020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2165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715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1421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29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  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9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2021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2012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467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1470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14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61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9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2022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1304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202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644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      452</a:t>
                      </a:r>
                      <a:endParaRPr lang="en-US" sz="1400" b="0" strike="noStrike" spc="-1" dirty="0">
                        <a:latin typeface="Arial"/>
                      </a:endParaRPr>
                    </a:p>
                  </a:txBody>
                  <a:tcPr marL="46800" marR="37080" anchor="ctr">
                    <a:lnL w="12240">
                      <a:noFill/>
                    </a:lnL>
                    <a:lnR w="12240">
                      <a:noFill/>
                    </a:lnR>
                    <a:lnT>
                      <a:noFill/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 xmlns:p15="http://schemas.microsoft.com/office/powerpoint/2012/main">
      <p:transition spd="slow" advTm="4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89ED7B-9C8E-DA21-1678-6C32625CFED5}"/>
              </a:ext>
            </a:extLst>
          </p:cNvPr>
          <p:cNvSpPr txBox="1"/>
          <p:nvPr/>
        </p:nvSpPr>
        <p:spPr>
          <a:xfrm>
            <a:off x="683171" y="725214"/>
            <a:ext cx="729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Conference proceedings net distribution 2020 data, total: $</a:t>
            </a:r>
            <a:r>
              <a:rPr lang="en-IT" b="1" dirty="0"/>
              <a:t>114.116,05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A9700B-15E1-E0C5-677E-7703229F6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486120"/>
              </p:ext>
            </p:extLst>
          </p:nvPr>
        </p:nvGraphicFramePr>
        <p:xfrm>
          <a:off x="851666" y="1225191"/>
          <a:ext cx="8743950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D4116D-1938-8E05-064E-D99DDB71DCB4}"/>
              </a:ext>
            </a:extLst>
          </p:cNvPr>
          <p:cNvSpPr txBox="1"/>
          <p:nvPr/>
        </p:nvSpPr>
        <p:spPr>
          <a:xfrm>
            <a:off x="2511972" y="142940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SYSCON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29774-8A15-AFEB-AA0A-52EEFBE859A8}"/>
              </a:ext>
            </a:extLst>
          </p:cNvPr>
          <p:cNvSpPr txBox="1"/>
          <p:nvPr/>
        </p:nvSpPr>
        <p:spPr>
          <a:xfrm>
            <a:off x="6637282" y="142940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ISSE</a:t>
            </a:r>
          </a:p>
        </p:txBody>
      </p:sp>
    </p:spTree>
    <p:extLst>
      <p:ext uri="{BB962C8B-B14F-4D97-AF65-F5344CB8AC3E}">
        <p14:creationId xmlns:p14="http://schemas.microsoft.com/office/powerpoint/2010/main" val="2978432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EA90-FF29-A162-CA79-196AD7D7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7530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47412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IT" sz="4400" b="0" strike="noStrike" spc="-1">
                <a:solidFill>
                  <a:srgbClr val="000000"/>
                </a:solidFill>
                <a:latin typeface="Calibri Light"/>
              </a:rPr>
              <a:t>Citation metrics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8ACF1C-1818-EB21-59B9-303EC82B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31" y="1315249"/>
            <a:ext cx="5988269" cy="5183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5A1BCF-1D8F-D1B3-FD68-48BEE0A0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40" y="5007777"/>
            <a:ext cx="5841124" cy="1069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680860-66B9-265C-9BB4-EDA472CD356E}"/>
              </a:ext>
            </a:extLst>
          </p:cNvPr>
          <p:cNvSpPr txBox="1"/>
          <p:nvPr/>
        </p:nvSpPr>
        <p:spPr>
          <a:xfrm>
            <a:off x="6890506" y="94591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Q2 in all 4 categories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A74A9-FA60-2E41-366B-AFFE8CBA2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088" y="1676972"/>
            <a:ext cx="4193628" cy="1576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00"/>
    </mc:Choice>
    <mc:Fallback xmlns="" xmlns:p15="http://schemas.microsoft.com/office/powerpoint/2012/main">
      <p:transition spd="slow" advTm="69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3"/>
          <p:cNvSpPr/>
          <p:nvPr/>
        </p:nvSpPr>
        <p:spPr>
          <a:xfrm>
            <a:off x="5995800" y="1345320"/>
            <a:ext cx="518472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Journal is listed in several categories: in all of them Citescore is above 85% percentile, meaning Q1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B93C4D-3790-A341-8D46-8559DDAD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193" y="2368140"/>
            <a:ext cx="6123700" cy="1283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54E566-5C0E-3FF3-6E6B-3BA184A5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67" y="1438273"/>
            <a:ext cx="4582041" cy="4426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0BF68C-46D8-3FA7-95B2-9827D95A4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193" y="4193662"/>
            <a:ext cx="5578366" cy="11589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995ADF-F6E4-E820-4079-1252553B4DED}"/>
              </a:ext>
            </a:extLst>
          </p:cNvPr>
          <p:cNvSpPr txBox="1"/>
          <p:nvPr/>
        </p:nvSpPr>
        <p:spPr>
          <a:xfrm>
            <a:off x="641131" y="834103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SYSJ usage statistics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6926BC5C-5CAD-AD35-E732-D461CF7BD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90"/>
          <a:stretch/>
        </p:blipFill>
        <p:spPr>
          <a:xfrm>
            <a:off x="357351" y="1418897"/>
            <a:ext cx="11326760" cy="50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7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285120" y="489240"/>
            <a:ext cx="10514520" cy="761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IT" sz="4400" b="0" strike="noStrike" spc="-1">
                <a:solidFill>
                  <a:srgbClr val="000000"/>
                </a:solidFill>
                <a:latin typeface="Calibri Light"/>
              </a:rPr>
              <a:t>Additional information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09" name="Shape 156"/>
          <p:cNvSpPr/>
          <p:nvPr/>
        </p:nvSpPr>
        <p:spPr>
          <a:xfrm>
            <a:off x="101520" y="1251720"/>
            <a:ext cx="11987640" cy="460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05280" indent="-30528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Current page limits (apply to papers submitted from 1 Jan 2015): 8 complimentary pages for regular papers; up to 12 pages,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with overlength page charge of US$150 per page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 No complaints received from authors.</a:t>
            </a:r>
            <a:endParaRPr lang="en-US" sz="2000" b="0" strike="noStrike" spc="-1" dirty="0">
              <a:latin typeface="Arial"/>
            </a:endParaRPr>
          </a:p>
          <a:p>
            <a:pPr marL="305280" indent="-30528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 publicity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since beginning of 2015 to limit the increase of the backlog of accepted papers.</a:t>
            </a:r>
            <a:endParaRPr lang="en-US" sz="2000" b="0" strike="noStrike" spc="-1" dirty="0">
              <a:latin typeface="Arial"/>
            </a:endParaRPr>
          </a:p>
          <a:p>
            <a:pPr marL="305280" indent="-30528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DejaVu Sans"/>
              </a:rPr>
              <a:t>Page budget:  </a:t>
            </a:r>
            <a:r>
              <a:rPr lang="en-US" sz="2000" b="1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DejaVu Sans"/>
              </a:rPr>
              <a:t>6,750</a:t>
            </a:r>
            <a:r>
              <a:rPr lang="en-US" sz="20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DejaVu Sans"/>
              </a:rPr>
              <a:t> pages in 2022 – </a:t>
            </a:r>
          </a:p>
          <a:p>
            <a:pPr marL="305280" indent="-30528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endParaRPr lang="en-US" sz="2000" b="1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DejaVu Sans"/>
            </a:endParaRPr>
          </a:p>
          <a:p>
            <a:pPr marL="305280" indent="-30528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DejaVu Sans"/>
            </a:endParaRPr>
          </a:p>
          <a:p>
            <a:pPr marL="305280" indent="-30528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endParaRPr lang="en-US" sz="2000" b="1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DejaVu Sans"/>
            </a:endParaRPr>
          </a:p>
          <a:p>
            <a:pPr marL="305280" indent="-30528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DejaVu Sans"/>
              </a:rPr>
              <a:t>Proposal of 6,750 pages in 2023</a:t>
            </a:r>
          </a:p>
          <a:p>
            <a:pPr marL="305280" indent="-30528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DejaVu Sans"/>
            </a:endParaRPr>
          </a:p>
          <a:p>
            <a:pPr marL="305280" indent="-30528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DejaVu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77BD4-FA2B-CDC8-C3AF-10EA29986AF7}"/>
              </a:ext>
            </a:extLst>
          </p:cNvPr>
          <p:cNvSpPr txBox="1"/>
          <p:nvPr/>
        </p:nvSpPr>
        <p:spPr>
          <a:xfrm>
            <a:off x="4382814" y="239375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Previous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MOTION 2211: The Publications Committee moves to add 500 pages to the page budget in 2022 for a total of 6,750 pages.</a:t>
            </a:r>
            <a:endParaRPr lang="en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 xmlns:p15="http://schemas.microsoft.com/office/powerpoint/2012/main">
      <p:transition spd="slow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38080" y="624600"/>
            <a:ext cx="10514520" cy="74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IT" sz="4400" b="0" strike="noStrike" spc="-1" dirty="0">
                <a:solidFill>
                  <a:srgbClr val="000000"/>
                </a:solidFill>
                <a:latin typeface="Calibri Light"/>
              </a:rPr>
              <a:t>Other: SYSC newsletter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21" name="TextBox 3"/>
          <p:cNvSpPr/>
          <p:nvPr/>
        </p:nvSpPr>
        <p:spPr>
          <a:xfrm>
            <a:off x="838080" y="1102002"/>
            <a:ext cx="3166560" cy="59078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Newsletter recipients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2022</a:t>
            </a:r>
          </a:p>
          <a:p>
            <a:pPr>
              <a:lnSpc>
                <a:spcPct val="100000"/>
              </a:lnSpc>
            </a:pP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Q2 – 18,296</a:t>
            </a:r>
          </a:p>
          <a:p>
            <a:pPr>
              <a:lnSpc>
                <a:spcPct val="100000"/>
              </a:lnSpc>
            </a:pP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Q1 – 18,017</a:t>
            </a:r>
            <a:endParaRPr lang="en-GB" sz="18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2021 -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Q1-  14,006</a:t>
            </a:r>
            <a:br>
              <a:rPr dirty="0"/>
            </a:b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Q2 - 14,861 </a:t>
            </a:r>
            <a:br>
              <a:rPr dirty="0"/>
            </a:b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Q3 - 15,322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2020</a:t>
            </a:r>
            <a:br>
              <a:rPr dirty="0"/>
            </a:b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Q1 - 10,720</a:t>
            </a:r>
            <a:br>
              <a:rPr dirty="0"/>
            </a:b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Q2 - 11,434</a:t>
            </a:r>
            <a:br>
              <a:rPr dirty="0"/>
            </a:b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Q3 - 11,925</a:t>
            </a:r>
            <a:br>
              <a:rPr dirty="0"/>
            </a:b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Q4 - 12,721</a:t>
            </a:r>
            <a:br>
              <a:rPr dirty="0"/>
            </a:br>
            <a:br>
              <a:rPr dirty="0"/>
            </a:b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2019</a:t>
            </a:r>
            <a:br>
              <a:rPr dirty="0"/>
            </a:b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Q3 - 8,967</a:t>
            </a:r>
            <a:br>
              <a:rPr dirty="0"/>
            </a:b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Q4 - 9,608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146600" y="61992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IT" sz="4400" b="0" strike="noStrike" spc="-1" dirty="0">
                <a:solidFill>
                  <a:srgbClr val="000000"/>
                </a:solidFill>
                <a:latin typeface="Calibri Light"/>
              </a:rPr>
              <a:t>J-MASS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23" name="Rectangle 2"/>
          <p:cNvSpPr/>
          <p:nvPr/>
        </p:nvSpPr>
        <p:spPr>
          <a:xfrm>
            <a:off x="689400" y="1282680"/>
            <a:ext cx="1097172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Received 32 new submissions so far in 2022 (it is highly possible that J-MASS will publish more than 20 papers by the end of Oct).</a:t>
            </a:r>
            <a:endParaRPr lang="en-US" sz="2400" b="0" strike="noStrike" spc="-1" dirty="0">
              <a:latin typeface="Arial"/>
            </a:endParaRPr>
          </a:p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Appointed 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new Associate Editors.</a:t>
            </a:r>
            <a:endParaRPr lang="en-US" sz="2400" b="0" strike="noStrike" spc="-1" dirty="0">
              <a:latin typeface="Arial"/>
            </a:endParaRPr>
          </a:p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One special issues “Miniaturization for SAR” is in preparation.</a:t>
            </a:r>
            <a:endParaRPr lang="en-US" sz="2400" b="0" strike="noStrike" spc="-1" dirty="0">
              <a:latin typeface="Arial"/>
            </a:endParaRPr>
          </a:p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Starting Ju</a:t>
            </a:r>
            <a:r>
              <a:rPr lang="en-US" altLang="zh-CN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DejaVu Sans"/>
              </a:rPr>
              <a:t>25</a:t>
            </a:r>
            <a:r>
              <a:rPr lang="en-US" sz="2400" b="0" strike="noStrike" spc="-1" baseline="30000" dirty="0">
                <a:solidFill>
                  <a:srgbClr val="000000"/>
                </a:solidFill>
                <a:latin typeface="Calibri"/>
                <a:ea typeface="DejaVu Sans"/>
              </a:rPr>
              <a:t>st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new EiC Prof.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Hanwen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Yu, new EiC assistant </a:t>
            </a: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Ms. </a:t>
            </a:r>
            <a:r>
              <a:rPr lang="en-GB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Taoli</a:t>
            </a:r>
            <a:r>
              <a:rPr lang="en-GB" sz="2400" spc="-1" dirty="0">
                <a:solidFill>
                  <a:srgbClr val="000000"/>
                </a:solidFill>
                <a:latin typeface="Calibri"/>
                <a:ea typeface="DejaVu Sans"/>
              </a:rPr>
              <a:t> Yang.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384675-1516-F800-BEEF-CB629A5E3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00" y="3223808"/>
            <a:ext cx="11250520" cy="3449299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C1AC23F9-4860-4AD6-7054-CA650CFC725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78738" y="5307722"/>
            <a:ext cx="3688159" cy="136538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0"/>
    </mc:Choice>
    <mc:Fallback xmlns:p15="http://schemas.microsoft.com/office/powerpoint/2012/main" xmlns="">
      <p:transition spd="slow" advTm="29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16120" y="583560"/>
            <a:ext cx="9142920" cy="87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IT" sz="6000" b="0" strike="noStrike" spc="-1">
                <a:solidFill>
                  <a:srgbClr val="000000"/>
                </a:solidFill>
                <a:latin typeface="Calibri Light"/>
              </a:rPr>
              <a:t>Sponsoring societies/councils</a:t>
            </a:r>
            <a:endParaRPr lang="en-US" sz="6000" b="0" strike="noStrike" spc="-1" dirty="0">
              <a:latin typeface="Arial"/>
            </a:endParaRPr>
          </a:p>
        </p:txBody>
      </p:sp>
      <p:sp>
        <p:nvSpPr>
          <p:cNvPr id="230" name="Text Placeholder 2"/>
          <p:cNvSpPr/>
          <p:nvPr/>
        </p:nvSpPr>
        <p:spPr>
          <a:xfrm>
            <a:off x="617400" y="1659600"/>
            <a:ext cx="11028062" cy="446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55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IEEE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Journal of Miniaturization for Air and Space Systems</a:t>
            </a:r>
            <a:r>
              <a:rPr lang="en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financial cosponsorhip</a:t>
            </a:r>
            <a:endParaRPr lang="en-US" sz="28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Geoscience and Remote Sensing Society (25%)</a:t>
            </a:r>
            <a:endParaRPr lang="en-US" sz="2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Sensors Council (25%)</a:t>
            </a:r>
            <a:endParaRPr lang="en-US" sz="2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Aerospace and Electronic Systems Society (5%)</a:t>
            </a:r>
            <a:endParaRPr lang="en-US" sz="240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Instrumentation and Measurement Society (10%)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Systems Council (35%)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en-U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66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1010</Words>
  <Application>Microsoft Macintosh PowerPoint</Application>
  <PresentationFormat>Widescreen</PresentationFormat>
  <Paragraphs>218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Office Theme</vt:lpstr>
      <vt:lpstr>PowerPoint Presentation</vt:lpstr>
      <vt:lpstr>IEEE Systems Journal – EiC Amir G. Aghdam</vt:lpstr>
      <vt:lpstr>Citation metrics</vt:lpstr>
      <vt:lpstr>PowerPoint Presentation</vt:lpstr>
      <vt:lpstr>PowerPoint Presentation</vt:lpstr>
      <vt:lpstr>Additional information</vt:lpstr>
      <vt:lpstr>Other: SYSC newsletter</vt:lpstr>
      <vt:lpstr>J-MASS</vt:lpstr>
      <vt:lpstr>Sponsoring societies/councils</vt:lpstr>
      <vt:lpstr>PowerPoint Presentation</vt:lpstr>
      <vt:lpstr>PowerPoint Presentation</vt:lpstr>
      <vt:lpstr>PowerPoint Presentation</vt:lpstr>
      <vt:lpstr>Open Journal of Systems Engineering (OJSE)</vt:lpstr>
      <vt:lpstr>OJSE: Editorial Board </vt:lpstr>
      <vt:lpstr>OJSE: Status</vt:lpstr>
      <vt:lpstr>OJSE Flyer</vt:lpstr>
      <vt:lpstr>Sponsored publications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Hough,Mackenzie C</dc:creator>
  <dc:description/>
  <cp:lastModifiedBy>Carbone, Paolo</cp:lastModifiedBy>
  <cp:revision>124</cp:revision>
  <dcterms:created xsi:type="dcterms:W3CDTF">2020-06-23T20:53:44Z</dcterms:created>
  <dcterms:modified xsi:type="dcterms:W3CDTF">2022-08-30T07:27:04Z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16</vt:i4>
  </property>
</Properties>
</file>