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2" r:id="rId4"/>
    <p:sldId id="260" r:id="rId5"/>
    <p:sldId id="263" r:id="rId6"/>
    <p:sldId id="273"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8" d="100"/>
          <a:sy n="68" d="100"/>
        </p:scale>
        <p:origin x="531"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Chen" userId="2e516ebbb66f059f" providerId="LiveId" clId="{5590E351-B032-4606-9426-52DAB09900C8}"/>
    <pc:docChg chg="modSld sldOrd">
      <pc:chgData name="Andy Chen" userId="2e516ebbb66f059f" providerId="LiveId" clId="{5590E351-B032-4606-9426-52DAB09900C8}" dt="2022-09-02T02:21:54.171" v="1"/>
      <pc:docMkLst>
        <pc:docMk/>
      </pc:docMkLst>
      <pc:sldChg chg="ord">
        <pc:chgData name="Andy Chen" userId="2e516ebbb66f059f" providerId="LiveId" clId="{5590E351-B032-4606-9426-52DAB09900C8}" dt="2022-09-02T02:21:54.171" v="1"/>
        <pc:sldMkLst>
          <pc:docMk/>
          <pc:sldMk cId="3672865835" sldId="27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3" name="Picture 2" descr="A close up of a necklace&#10;&#10;Description automatically generated">
            <a:extLst>
              <a:ext uri="{FF2B5EF4-FFF2-40B4-BE49-F238E27FC236}">
                <a16:creationId xmlns:a16="http://schemas.microsoft.com/office/drawing/2014/main" id="{D527BE5E-9AE9-4705-804D-F5F5DB7650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2B62-6E67-46C9-8E60-C1731F3CD34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D438B-C15B-41D3-8458-2B874E10B2DA}"/>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95EE3-4E38-4936-865C-73445294F218}"/>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8" name="Picture 7" descr="A picture containing monitor&#10;&#10;Description automatically generated">
            <a:extLst>
              <a:ext uri="{FF2B5EF4-FFF2-40B4-BE49-F238E27FC236}">
                <a16:creationId xmlns:a16="http://schemas.microsoft.com/office/drawing/2014/main" id="{F7C15606-C310-40E6-B245-C56476D46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14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DB23E7-1B83-4E93-869F-93536C0F391D}"/>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099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BF33-0809-4FC2-8ADA-2D2F34A0D8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D3BB-E229-4CFF-8881-519668E28F9F}"/>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3931A-5804-4D91-8B12-F62020876F5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FE5ACB-3737-465C-9046-2B615FBB246C}"/>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BCC8A-E3F9-47FE-9412-1451A74E2C71}"/>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A0A3305-DBD3-419B-9ADD-486F2F381A3D}"/>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C3614-C6F7-418D-93A1-479FC2D3F16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E8495-3FBC-4322-A034-048B13E88BC4}"/>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9/1/2022</a:t>
            </a:fld>
            <a:endParaRPr lang="en-US"/>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43253E22-6A49-444C-A7B6-5406DD36CD2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542176" y="1689724"/>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rgbClr val="0C70AC"/>
                </a:solidFill>
              </a:rPr>
              <a:t>IEEE Systems Council</a:t>
            </a:r>
            <a:br>
              <a:rPr lang="en-US" sz="3600" dirty="0">
                <a:solidFill>
                  <a:srgbClr val="0C70AC"/>
                </a:solidFill>
              </a:rPr>
            </a:br>
            <a:r>
              <a:rPr lang="en-US" sz="3200" dirty="0">
                <a:solidFill>
                  <a:srgbClr val="0C70AC"/>
                </a:solidFill>
              </a:rPr>
              <a:t>Meetings and Conferences Committee</a:t>
            </a:r>
            <a:endParaRPr lang="en-US" sz="3600" dirty="0">
              <a:solidFill>
                <a:srgbClr val="0C70AC"/>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542176" y="2895266"/>
            <a:ext cx="6881887" cy="1453768"/>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Andy Chen</a:t>
            </a:r>
          </a:p>
          <a:p>
            <a:endParaRPr lang="en-US" dirty="0"/>
          </a:p>
          <a:p>
            <a:r>
              <a:rPr lang="en-US" dirty="0" err="1"/>
              <a:t>AdCom</a:t>
            </a:r>
            <a:r>
              <a:rPr lang="en-US" dirty="0"/>
              <a:t> Meeting</a:t>
            </a:r>
          </a:p>
          <a:p>
            <a:r>
              <a:rPr lang="en-US"/>
              <a:t>September 2, </a:t>
            </a:r>
            <a:r>
              <a:rPr lang="en-US" dirty="0"/>
              <a:t>2022</a:t>
            </a:r>
          </a:p>
          <a:p>
            <a:endParaRPr lang="en-US" dirty="0"/>
          </a:p>
          <a:p>
            <a:endParaRPr lang="en-US" sz="1300" dirty="0"/>
          </a:p>
        </p:txBody>
      </p:sp>
    </p:spTree>
    <p:extLst>
      <p:ext uri="{BB962C8B-B14F-4D97-AF65-F5344CB8AC3E}">
        <p14:creationId xmlns:p14="http://schemas.microsoft.com/office/powerpoint/2010/main" val="216269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Current Status &amp; Achievements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Please summarize your committee’s achievements here</a:t>
            </a:r>
          </a:p>
          <a:p>
            <a:r>
              <a:rPr lang="en-US" sz="2400" dirty="0"/>
              <a:t>2022 Conferences Planning</a:t>
            </a:r>
          </a:p>
          <a:p>
            <a:pPr lvl="1"/>
            <a:r>
              <a:rPr lang="en-US" sz="2000" dirty="0">
                <a:solidFill>
                  <a:srgbClr val="FF0000"/>
                </a:solidFill>
              </a:rPr>
              <a:t>SYSCON </a:t>
            </a:r>
          </a:p>
          <a:p>
            <a:pPr lvl="2"/>
            <a:r>
              <a:rPr lang="en-US" sz="2000" dirty="0">
                <a:solidFill>
                  <a:srgbClr val="FF0000"/>
                </a:solidFill>
              </a:rPr>
              <a:t>92 Registrations totaling $51, 075.00 in income to date</a:t>
            </a:r>
          </a:p>
          <a:p>
            <a:pPr lvl="2"/>
            <a:r>
              <a:rPr lang="en-US" sz="2000" dirty="0">
                <a:solidFill>
                  <a:srgbClr val="FF0000"/>
                </a:solidFill>
              </a:rPr>
              <a:t>106 Accepted Papers</a:t>
            </a:r>
          </a:p>
          <a:p>
            <a:pPr lvl="1"/>
            <a:r>
              <a:rPr lang="en-US" sz="2000" dirty="0">
                <a:solidFill>
                  <a:srgbClr val="FF0000"/>
                </a:solidFill>
              </a:rPr>
              <a:t>ISSE 2022</a:t>
            </a:r>
          </a:p>
          <a:p>
            <a:pPr lvl="2"/>
            <a:r>
              <a:rPr lang="en-US" sz="2000" dirty="0">
                <a:solidFill>
                  <a:srgbClr val="FF0000"/>
                </a:solidFill>
              </a:rPr>
              <a:t>57 Accepted Papers to Date</a:t>
            </a:r>
          </a:p>
          <a:p>
            <a:pPr lvl="2"/>
            <a:r>
              <a:rPr lang="en-US" sz="2000" dirty="0">
                <a:solidFill>
                  <a:srgbClr val="FF0000"/>
                </a:solidFill>
              </a:rPr>
              <a:t>13 Active Papers still waiting review</a:t>
            </a:r>
          </a:p>
          <a:p>
            <a:pPr lvl="2"/>
            <a:r>
              <a:rPr lang="en-US" sz="2000" dirty="0">
                <a:solidFill>
                  <a:srgbClr val="FF0000"/>
                </a:solidFill>
              </a:rPr>
              <a:t>This will be an onsite conference</a:t>
            </a:r>
          </a:p>
          <a:p>
            <a:pPr lvl="1"/>
            <a:r>
              <a:rPr lang="en-US" sz="2000" dirty="0">
                <a:solidFill>
                  <a:srgbClr val="FF0000"/>
                </a:solidFill>
              </a:rPr>
              <a:t>RASSE</a:t>
            </a:r>
          </a:p>
          <a:p>
            <a:pPr lvl="2"/>
            <a:r>
              <a:rPr lang="en-US" sz="2000" dirty="0">
                <a:solidFill>
                  <a:srgbClr val="FF0000"/>
                </a:solidFill>
              </a:rPr>
              <a:t>57 Submission to Date</a:t>
            </a:r>
          </a:p>
          <a:p>
            <a:endParaRPr lang="en-US" dirty="0"/>
          </a:p>
          <a:p>
            <a:endParaRPr lang="en-US" dirty="0"/>
          </a:p>
        </p:txBody>
      </p:sp>
    </p:spTree>
    <p:extLst>
      <p:ext uri="{BB962C8B-B14F-4D97-AF65-F5344CB8AC3E}">
        <p14:creationId xmlns:p14="http://schemas.microsoft.com/office/powerpoint/2010/main" val="64434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SCRC Recommendations for Conferences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 the industrial engagement, as well as YP and WIE.</a:t>
            </a:r>
          </a:p>
          <a:p>
            <a:pPr lvl="1"/>
            <a:r>
              <a:rPr lang="en-US" dirty="0"/>
              <a:t>For Industry Engagement, the new conference series in R10 will feature an Industry Forum. The Industry Forum is a new integration for IEEE Systems Council’s conferences. It is designed to help facilitate a bridge between research and industry.  The Industry Forum will feature industry speakers and panels that discuss the technical directions of industry and, most importantly, its challenges. Conceptually, the attending research community may be studying or wish to study the challenges discussed.</a:t>
            </a:r>
          </a:p>
          <a:p>
            <a:r>
              <a:rPr lang="en-US" dirty="0"/>
              <a:t>Have the complete list of conferences be provided through SYSC’ website.</a:t>
            </a:r>
          </a:p>
          <a:p>
            <a:pPr lvl="1"/>
            <a:r>
              <a:rPr lang="en-US" dirty="0"/>
              <a:t>We have an extensive conference section to display all conference activities. The Conference Listing and Conference Calendar can both be used to find all IEEE System Council conferences. </a:t>
            </a:r>
          </a:p>
          <a:p>
            <a:r>
              <a:rPr lang="en-US" dirty="0"/>
              <a:t>Further use of new technologies/formats </a:t>
            </a:r>
            <a:r>
              <a:rPr lang="en-US" dirty="0" err="1"/>
              <a:t>etc</a:t>
            </a:r>
            <a:r>
              <a:rPr lang="en-US" dirty="0"/>
              <a:t> at conferences.</a:t>
            </a:r>
          </a:p>
          <a:p>
            <a:pPr lvl="1"/>
            <a:r>
              <a:rPr lang="en-US" dirty="0"/>
              <a:t>We have currently executed 7 virtual conferences utilizing a new virtual platform provided by our professional conference organizer (PCO),  By executing these conferences virtually, the council has been able to reach over 500 attendees and continue hosting our conferences without interruption.</a:t>
            </a:r>
          </a:p>
        </p:txBody>
      </p:sp>
    </p:spTree>
    <p:extLst>
      <p:ext uri="{BB962C8B-B14F-4D97-AF65-F5344CB8AC3E}">
        <p14:creationId xmlns:p14="http://schemas.microsoft.com/office/powerpoint/2010/main" val="367286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RASSE 2022 Planning</a:t>
            </a:r>
          </a:p>
        </p:txBody>
      </p:sp>
      <p:pic>
        <p:nvPicPr>
          <p:cNvPr id="9" name="Picture 8">
            <a:extLst>
              <a:ext uri="{FF2B5EF4-FFF2-40B4-BE49-F238E27FC236}">
                <a16:creationId xmlns:a16="http://schemas.microsoft.com/office/drawing/2014/main" id="{1D9C88F5-93E2-4C53-B546-F0679CF28CA6}"/>
              </a:ext>
            </a:extLst>
          </p:cNvPr>
          <p:cNvPicPr>
            <a:picLocks noChangeAspect="1"/>
          </p:cNvPicPr>
          <p:nvPr/>
        </p:nvPicPr>
        <p:blipFill>
          <a:blip r:embed="rId2"/>
          <a:stretch>
            <a:fillRect/>
          </a:stretch>
        </p:blipFill>
        <p:spPr>
          <a:xfrm>
            <a:off x="963406" y="1718085"/>
            <a:ext cx="3165461" cy="5203218"/>
          </a:xfrm>
          <a:prstGeom prst="rect">
            <a:avLst/>
          </a:prstGeom>
        </p:spPr>
      </p:pic>
      <p:pic>
        <p:nvPicPr>
          <p:cNvPr id="10" name="Picture 9">
            <a:extLst>
              <a:ext uri="{FF2B5EF4-FFF2-40B4-BE49-F238E27FC236}">
                <a16:creationId xmlns:a16="http://schemas.microsoft.com/office/drawing/2014/main" id="{369E357F-D7B6-4D14-BE47-5FFA3A65DF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025" y="2461016"/>
            <a:ext cx="5265420" cy="3511550"/>
          </a:xfrm>
          <a:prstGeom prst="rect">
            <a:avLst/>
          </a:prstGeom>
          <a:noFill/>
          <a:ln>
            <a:noFill/>
          </a:ln>
        </p:spPr>
      </p:pic>
    </p:spTree>
    <p:extLst>
      <p:ext uri="{BB962C8B-B14F-4D97-AF65-F5344CB8AC3E}">
        <p14:creationId xmlns:p14="http://schemas.microsoft.com/office/powerpoint/2010/main" val="282269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RASSE Program Overview</a:t>
            </a:r>
          </a:p>
        </p:txBody>
      </p:sp>
      <p:pic>
        <p:nvPicPr>
          <p:cNvPr id="7" name="Picture 6">
            <a:extLst>
              <a:ext uri="{FF2B5EF4-FFF2-40B4-BE49-F238E27FC236}">
                <a16:creationId xmlns:a16="http://schemas.microsoft.com/office/drawing/2014/main" id="{8806E640-6DA2-4F6D-A64F-FA9A675A1A33}"/>
              </a:ext>
            </a:extLst>
          </p:cNvPr>
          <p:cNvPicPr>
            <a:picLocks noChangeAspect="1"/>
          </p:cNvPicPr>
          <p:nvPr/>
        </p:nvPicPr>
        <p:blipFill>
          <a:blip r:embed="rId2"/>
          <a:stretch>
            <a:fillRect/>
          </a:stretch>
        </p:blipFill>
        <p:spPr>
          <a:xfrm>
            <a:off x="343044" y="1718196"/>
            <a:ext cx="3354797" cy="2728726"/>
          </a:xfrm>
          <a:prstGeom prst="rect">
            <a:avLst/>
          </a:prstGeom>
        </p:spPr>
      </p:pic>
      <p:pic>
        <p:nvPicPr>
          <p:cNvPr id="9" name="Picture 8">
            <a:extLst>
              <a:ext uri="{FF2B5EF4-FFF2-40B4-BE49-F238E27FC236}">
                <a16:creationId xmlns:a16="http://schemas.microsoft.com/office/drawing/2014/main" id="{8BF860B1-3ABB-4BE3-AE7B-DBA169F214D3}"/>
              </a:ext>
            </a:extLst>
          </p:cNvPr>
          <p:cNvPicPr>
            <a:picLocks noChangeAspect="1"/>
          </p:cNvPicPr>
          <p:nvPr/>
        </p:nvPicPr>
        <p:blipFill>
          <a:blip r:embed="rId3"/>
          <a:stretch>
            <a:fillRect/>
          </a:stretch>
        </p:blipFill>
        <p:spPr>
          <a:xfrm>
            <a:off x="4061438" y="1718196"/>
            <a:ext cx="3660859" cy="4859509"/>
          </a:xfrm>
          <a:prstGeom prst="rect">
            <a:avLst/>
          </a:prstGeom>
        </p:spPr>
      </p:pic>
      <p:pic>
        <p:nvPicPr>
          <p:cNvPr id="11" name="Picture 10">
            <a:extLst>
              <a:ext uri="{FF2B5EF4-FFF2-40B4-BE49-F238E27FC236}">
                <a16:creationId xmlns:a16="http://schemas.microsoft.com/office/drawing/2014/main" id="{7727F7A7-F668-4B1A-B8D3-E145E99CD399}"/>
              </a:ext>
            </a:extLst>
          </p:cNvPr>
          <p:cNvPicPr>
            <a:picLocks noChangeAspect="1"/>
          </p:cNvPicPr>
          <p:nvPr/>
        </p:nvPicPr>
        <p:blipFill>
          <a:blip r:embed="rId4"/>
          <a:stretch>
            <a:fillRect/>
          </a:stretch>
        </p:blipFill>
        <p:spPr>
          <a:xfrm>
            <a:off x="8085894" y="1718196"/>
            <a:ext cx="3223116" cy="2728726"/>
          </a:xfrm>
          <a:prstGeom prst="rect">
            <a:avLst/>
          </a:prstGeom>
        </p:spPr>
      </p:pic>
    </p:spTree>
    <p:extLst>
      <p:ext uri="{BB962C8B-B14F-4D97-AF65-F5344CB8AC3E}">
        <p14:creationId xmlns:p14="http://schemas.microsoft.com/office/powerpoint/2010/main" val="2992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New in RASSE 2022</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address the SCRC recommendation of increase the industry participation, Day 2 of the conference is dedicated to an Industry Forum with 20 industry leaders confirmed to contribute the forum as speakers and expert panelists.  </a:t>
            </a:r>
          </a:p>
          <a:p>
            <a:pPr lvl="1"/>
            <a:r>
              <a:rPr lang="en-US" dirty="0"/>
              <a:t>Appoint an Industry Forum Chair to invite and organize the speakers and pan3lists.</a:t>
            </a:r>
          </a:p>
          <a:p>
            <a:r>
              <a:rPr lang="en-US" dirty="0"/>
              <a:t>Engage local Professional Conference Organizers to organize and promote locally and seek local government agency support.   </a:t>
            </a:r>
          </a:p>
          <a:p>
            <a:pPr lvl="1"/>
            <a:r>
              <a:rPr lang="en-US" dirty="0"/>
              <a:t>A grant from Ministry of Science was approved.  </a:t>
            </a:r>
          </a:p>
          <a:p>
            <a:pPr lvl="1"/>
            <a:r>
              <a:rPr lang="en-US" dirty="0"/>
              <a:t>A grant from City of Tainan is forthcoming. </a:t>
            </a:r>
          </a:p>
          <a:p>
            <a:pPr lvl="1"/>
            <a:r>
              <a:rPr lang="en-US" dirty="0"/>
              <a:t>NCKU to host the conference proceedings in their International Conference facilities.</a:t>
            </a:r>
          </a:p>
          <a:p>
            <a:pPr lvl="1"/>
            <a:r>
              <a:rPr lang="en-US" dirty="0"/>
              <a:t>Intel Asia Pacific and Japan agreed to be the platinum sponsor for the conference.</a:t>
            </a:r>
          </a:p>
          <a:p>
            <a:r>
              <a:rPr lang="en-US" dirty="0"/>
              <a:t>Appoint a Conference Treasurer and a Local Arrangement Chair</a:t>
            </a:r>
          </a:p>
          <a:p>
            <a:pPr lvl="1"/>
            <a:r>
              <a:rPr lang="en-US" dirty="0"/>
              <a:t>Opened a local conference bank account for local expenses which will be closed after the  completion of the conference.</a:t>
            </a:r>
          </a:p>
          <a:p>
            <a:pPr lvl="1"/>
            <a:endParaRPr lang="en-US" dirty="0"/>
          </a:p>
        </p:txBody>
      </p:sp>
    </p:spTree>
    <p:extLst>
      <p:ext uri="{BB962C8B-B14F-4D97-AF65-F5344CB8AC3E}">
        <p14:creationId xmlns:p14="http://schemas.microsoft.com/office/powerpoint/2010/main" val="113385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963407" y="1101446"/>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0C70AC"/>
                </a:solidFill>
              </a:rPr>
              <a:t>Challenges and Opportunities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853947"/>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ISSE 2023</a:t>
            </a:r>
          </a:p>
          <a:p>
            <a:pPr lvl="1"/>
            <a:r>
              <a:rPr lang="en-US" dirty="0"/>
              <a:t>Conference chair </a:t>
            </a:r>
            <a:r>
              <a:rPr lang="en-US"/>
              <a:t>recommended we should skip 2023 for ISSE due to low turnout and attendance</a:t>
            </a:r>
            <a:endParaRPr lang="en-US" dirty="0"/>
          </a:p>
          <a:p>
            <a:r>
              <a:rPr lang="en-US" dirty="0"/>
              <a:t>New Middle East Conference in 2023</a:t>
            </a:r>
          </a:p>
          <a:p>
            <a:pPr lvl="1"/>
            <a:r>
              <a:rPr lang="en-US" dirty="0"/>
              <a:t>Hosting organization:  Dubai University, Dubai</a:t>
            </a:r>
          </a:p>
          <a:p>
            <a:pPr lvl="1"/>
            <a:r>
              <a:rPr lang="en-US" dirty="0"/>
              <a:t>Date: Q4 2022</a:t>
            </a:r>
          </a:p>
          <a:p>
            <a:pPr lvl="1"/>
            <a:r>
              <a:rPr lang="en-US" dirty="0"/>
              <a:t>Met with the President and Provost of Dubai University and confirmed their interest in hosting the conference</a:t>
            </a:r>
          </a:p>
          <a:p>
            <a:pPr lvl="1"/>
            <a:r>
              <a:rPr lang="en-US" dirty="0"/>
              <a:t>Joint conference with IEEE TEMS</a:t>
            </a:r>
          </a:p>
          <a:p>
            <a:pPr lvl="2"/>
            <a:r>
              <a:rPr lang="en-US" dirty="0"/>
              <a:t>Technical sponsor confirmed by VP Conference TEMS</a:t>
            </a:r>
          </a:p>
          <a:p>
            <a:pPr lvl="2"/>
            <a:r>
              <a:rPr lang="en-US" dirty="0"/>
              <a:t>Appoint VP Marketing and Communications TEMS as the local chair</a:t>
            </a:r>
          </a:p>
          <a:p>
            <a:pPr lvl="2"/>
            <a:r>
              <a:rPr lang="en-US" dirty="0"/>
              <a:t>Will host the Industry Forum on Day 2 of the conference</a:t>
            </a:r>
          </a:p>
          <a:p>
            <a:pPr lvl="1"/>
            <a:endParaRPr lang="en-US" dirty="0"/>
          </a:p>
          <a:p>
            <a:pPr lvl="1"/>
            <a:endParaRPr lang="en-US" dirty="0"/>
          </a:p>
        </p:txBody>
      </p:sp>
    </p:spTree>
    <p:extLst>
      <p:ext uri="{BB962C8B-B14F-4D97-AF65-F5344CB8AC3E}">
        <p14:creationId xmlns:p14="http://schemas.microsoft.com/office/powerpoint/2010/main" val="408776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4964</TotalTime>
  <Words>505</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LucidaGrande</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Andy Chen</cp:lastModifiedBy>
  <cp:revision>56</cp:revision>
  <dcterms:created xsi:type="dcterms:W3CDTF">2020-06-23T20:53:44Z</dcterms:created>
  <dcterms:modified xsi:type="dcterms:W3CDTF">2022-09-02T02:22:10Z</dcterms:modified>
</cp:coreProperties>
</file>