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4837" r:id="rId5"/>
  </p:sldMasterIdLst>
  <p:notesMasterIdLst>
    <p:notesMasterId r:id="rId98"/>
  </p:notesMasterIdLst>
  <p:handoutMasterIdLst>
    <p:handoutMasterId r:id="rId99"/>
  </p:handoutMasterIdLst>
  <p:sldIdLst>
    <p:sldId id="404" r:id="rId6"/>
    <p:sldId id="521" r:id="rId7"/>
    <p:sldId id="2147471982" r:id="rId8"/>
    <p:sldId id="2147471984" r:id="rId9"/>
    <p:sldId id="2147471985" r:id="rId10"/>
    <p:sldId id="2147471986" r:id="rId11"/>
    <p:sldId id="2147472013" r:id="rId12"/>
    <p:sldId id="2147471992" r:id="rId13"/>
    <p:sldId id="2147472028" r:id="rId14"/>
    <p:sldId id="2147471996" r:id="rId15"/>
    <p:sldId id="450" r:id="rId16"/>
    <p:sldId id="2147471988" r:id="rId17"/>
    <p:sldId id="2147471983" r:id="rId18"/>
    <p:sldId id="2147472001" r:id="rId19"/>
    <p:sldId id="2147471989" r:id="rId20"/>
    <p:sldId id="2147471998" r:id="rId21"/>
    <p:sldId id="2147471999" r:id="rId22"/>
    <p:sldId id="2147472000" r:id="rId23"/>
    <p:sldId id="309" r:id="rId24"/>
    <p:sldId id="315" r:id="rId25"/>
    <p:sldId id="2147472026" r:id="rId26"/>
    <p:sldId id="2147472038" r:id="rId27"/>
    <p:sldId id="2147471990" r:id="rId28"/>
    <p:sldId id="2147471968" r:id="rId29"/>
    <p:sldId id="2147472016" r:id="rId30"/>
    <p:sldId id="2147471971" r:id="rId31"/>
    <p:sldId id="2147471993" r:id="rId32"/>
    <p:sldId id="2147471994" r:id="rId33"/>
    <p:sldId id="2147472046" r:id="rId34"/>
    <p:sldId id="2147472047" r:id="rId35"/>
    <p:sldId id="2147471976" r:id="rId36"/>
    <p:sldId id="2147471974" r:id="rId37"/>
    <p:sldId id="318" r:id="rId38"/>
    <p:sldId id="320" r:id="rId39"/>
    <p:sldId id="2147472027" r:id="rId40"/>
    <p:sldId id="2147471967" r:id="rId41"/>
    <p:sldId id="319" r:id="rId42"/>
    <p:sldId id="325" r:id="rId43"/>
    <p:sldId id="327" r:id="rId44"/>
    <p:sldId id="2147472037" r:id="rId45"/>
    <p:sldId id="330" r:id="rId46"/>
    <p:sldId id="331" r:id="rId47"/>
    <p:sldId id="332" r:id="rId48"/>
    <p:sldId id="2147472045" r:id="rId49"/>
    <p:sldId id="2147472048" r:id="rId50"/>
    <p:sldId id="2147471977" r:id="rId51"/>
    <p:sldId id="2147471980" r:id="rId52"/>
    <p:sldId id="2147471981" r:id="rId53"/>
    <p:sldId id="2147472039" r:id="rId54"/>
    <p:sldId id="2147472019" r:id="rId55"/>
    <p:sldId id="2147472020" r:id="rId56"/>
    <p:sldId id="2147472006" r:id="rId57"/>
    <p:sldId id="2147472049" r:id="rId58"/>
    <p:sldId id="2147472032" r:id="rId59"/>
    <p:sldId id="2147472050" r:id="rId60"/>
    <p:sldId id="2147472005" r:id="rId61"/>
    <p:sldId id="2147472009" r:id="rId62"/>
    <p:sldId id="2147472051" r:id="rId63"/>
    <p:sldId id="2147472007" r:id="rId64"/>
    <p:sldId id="2147472008" r:id="rId65"/>
    <p:sldId id="2147472010" r:id="rId66"/>
    <p:sldId id="2147472052" r:id="rId67"/>
    <p:sldId id="2147472018" r:id="rId68"/>
    <p:sldId id="2147472012" r:id="rId69"/>
    <p:sldId id="2147472021" r:id="rId70"/>
    <p:sldId id="2147472029" r:id="rId71"/>
    <p:sldId id="2147472036" r:id="rId72"/>
    <p:sldId id="2147472030" r:id="rId73"/>
    <p:sldId id="2147472023" r:id="rId74"/>
    <p:sldId id="2147472024" r:id="rId75"/>
    <p:sldId id="2147472025" r:id="rId76"/>
    <p:sldId id="2147472040" r:id="rId77"/>
    <p:sldId id="2147472041" r:id="rId78"/>
    <p:sldId id="2147472043" r:id="rId79"/>
    <p:sldId id="2147472044" r:id="rId80"/>
    <p:sldId id="525" r:id="rId81"/>
    <p:sldId id="2147472033" r:id="rId82"/>
    <p:sldId id="2147472034" r:id="rId83"/>
    <p:sldId id="316" r:id="rId84"/>
    <p:sldId id="317" r:id="rId85"/>
    <p:sldId id="2147471997" r:id="rId86"/>
    <p:sldId id="2147472002" r:id="rId87"/>
    <p:sldId id="514" r:id="rId88"/>
    <p:sldId id="515" r:id="rId89"/>
    <p:sldId id="516" r:id="rId90"/>
    <p:sldId id="513" r:id="rId91"/>
    <p:sldId id="2147471995" r:id="rId92"/>
    <p:sldId id="449" r:id="rId93"/>
    <p:sldId id="2147472004" r:id="rId94"/>
    <p:sldId id="2147471975" r:id="rId95"/>
    <p:sldId id="2147471978" r:id="rId96"/>
    <p:sldId id="405" r:id="rId97"/>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0DC"/>
    <a:srgbClr val="0000FF"/>
    <a:srgbClr val="3333CC"/>
    <a:srgbClr val="C2D9FA"/>
    <a:srgbClr val="FF0000"/>
    <a:srgbClr val="1B3D6C"/>
    <a:srgbClr val="0B3A7F"/>
    <a:srgbClr val="E98B01"/>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6A4B4A-E124-448D-BA96-6E6ED1F59379}" v="2" dt="2026-05-05T01:37:02.988"/>
    <p1510:client id="{E5A76ADB-843E-49B0-BFC7-5D38FCC78431}" v="3" dt="2026-05-06T01:01:48.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860" autoAdjust="0"/>
  </p:normalViewPr>
  <p:slideViewPr>
    <p:cSldViewPr snapToGrid="0">
      <p:cViewPr varScale="1">
        <p:scale>
          <a:sx n="122" d="100"/>
          <a:sy n="122" d="100"/>
        </p:scale>
        <p:origin x="588"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3060"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o Mannepalli" userId="f084f7b8eac59ca4" providerId="LiveId" clId="{208BBCB5-F8FF-4413-85D1-348FBC935B68}"/>
    <pc:docChg chg="modSld">
      <pc:chgData name="Rao Mannepalli" userId="f084f7b8eac59ca4" providerId="LiveId" clId="{208BBCB5-F8FF-4413-85D1-348FBC935B68}" dt="2026-05-06T01:04:02.001" v="61" actId="13926"/>
      <pc:docMkLst>
        <pc:docMk/>
      </pc:docMkLst>
      <pc:sldChg chg="modSp mod">
        <pc:chgData name="Rao Mannepalli" userId="f084f7b8eac59ca4" providerId="LiveId" clId="{208BBCB5-F8FF-4413-85D1-348FBC935B68}" dt="2026-05-05T22:31:17.403" v="50" actId="20577"/>
        <pc:sldMkLst>
          <pc:docMk/>
          <pc:sldMk cId="42454680" sldId="521"/>
        </pc:sldMkLst>
        <pc:spChg chg="mod">
          <ac:chgData name="Rao Mannepalli" userId="f084f7b8eac59ca4" providerId="LiveId" clId="{208BBCB5-F8FF-4413-85D1-348FBC935B68}" dt="2026-05-05T22:31:17.403" v="50" actId="20577"/>
          <ac:spMkLst>
            <pc:docMk/>
            <pc:sldMk cId="42454680" sldId="521"/>
            <ac:spMk id="3" creationId="{17672DD8-1327-C082-4235-DBB31C74C2C9}"/>
          </ac:spMkLst>
        </pc:spChg>
      </pc:sldChg>
      <pc:sldChg chg="modSp mod">
        <pc:chgData name="Rao Mannepalli" userId="f084f7b8eac59ca4" providerId="LiveId" clId="{208BBCB5-F8FF-4413-85D1-348FBC935B68}" dt="2026-05-06T01:04:02.001" v="61" actId="13926"/>
        <pc:sldMkLst>
          <pc:docMk/>
          <pc:sldMk cId="4220265317" sldId="525"/>
        </pc:sldMkLst>
        <pc:spChg chg="mod">
          <ac:chgData name="Rao Mannepalli" userId="f084f7b8eac59ca4" providerId="LiveId" clId="{208BBCB5-F8FF-4413-85D1-348FBC935B68}" dt="2026-05-06T01:04:02.001" v="61" actId="13926"/>
          <ac:spMkLst>
            <pc:docMk/>
            <pc:sldMk cId="4220265317" sldId="525"/>
            <ac:spMk id="3" creationId="{76005BF8-FA36-67DE-172F-FA4BA4CE904E}"/>
          </ac:spMkLst>
        </pc:spChg>
      </pc:sldChg>
      <pc:sldChg chg="modSp mod">
        <pc:chgData name="Rao Mannepalli" userId="f084f7b8eac59ca4" providerId="LiveId" clId="{208BBCB5-F8FF-4413-85D1-348FBC935B68}" dt="2026-05-06T01:00:55.344" v="58" actId="34135"/>
        <pc:sldMkLst>
          <pc:docMk/>
          <pc:sldMk cId="583940228" sldId="2147472002"/>
        </pc:sldMkLst>
        <pc:spChg chg="mod">
          <ac:chgData name="Rao Mannepalli" userId="f084f7b8eac59ca4" providerId="LiveId" clId="{208BBCB5-F8FF-4413-85D1-348FBC935B68}" dt="2026-05-06T01:00:55.344" v="58" actId="34135"/>
          <ac:spMkLst>
            <pc:docMk/>
            <pc:sldMk cId="583940228" sldId="2147472002"/>
            <ac:spMk id="3" creationId="{227573EC-AADD-3B6A-0FC7-A1E480940DDD}"/>
          </ac:spMkLst>
        </pc:spChg>
      </pc:sldChg>
      <pc:sldChg chg="modSp mod">
        <pc:chgData name="Rao Mannepalli" userId="f084f7b8eac59ca4" providerId="LiveId" clId="{208BBCB5-F8FF-4413-85D1-348FBC935B68}" dt="2026-05-05T01:39:25.839" v="10" actId="1076"/>
        <pc:sldMkLst>
          <pc:docMk/>
          <pc:sldMk cId="1621801644" sldId="2147472024"/>
        </pc:sldMkLst>
        <pc:picChg chg="mod">
          <ac:chgData name="Rao Mannepalli" userId="f084f7b8eac59ca4" providerId="LiveId" clId="{208BBCB5-F8FF-4413-85D1-348FBC935B68}" dt="2026-05-05T01:39:25.839" v="10" actId="1076"/>
          <ac:picMkLst>
            <pc:docMk/>
            <pc:sldMk cId="1621801644" sldId="2147472024"/>
            <ac:picMk id="5" creationId="{2A39EBD8-F149-9FF4-61F0-D7FF8EFDA5E6}"/>
          </ac:picMkLst>
        </pc:picChg>
      </pc:sldChg>
      <pc:sldChg chg="modSp mod">
        <pc:chgData name="Rao Mannepalli" userId="f084f7b8eac59ca4" providerId="LiveId" clId="{208BBCB5-F8FF-4413-85D1-348FBC935B68}" dt="2026-05-05T01:37:11.025" v="9" actId="14100"/>
        <pc:sldMkLst>
          <pc:docMk/>
          <pc:sldMk cId="3586614979" sldId="2147472029"/>
        </pc:sldMkLst>
        <pc:picChg chg="mod">
          <ac:chgData name="Rao Mannepalli" userId="f084f7b8eac59ca4" providerId="LiveId" clId="{208BBCB5-F8FF-4413-85D1-348FBC935B68}" dt="2026-05-05T01:37:11.025" v="9" actId="14100"/>
          <ac:picMkLst>
            <pc:docMk/>
            <pc:sldMk cId="3586614979" sldId="2147472029"/>
            <ac:picMk id="6" creationId="{C2CA3DDB-2E00-DB2C-18C0-56CCEF10347D}"/>
          </ac:picMkLst>
        </pc:picChg>
        <pc:picChg chg="mod">
          <ac:chgData name="Rao Mannepalli" userId="f084f7b8eac59ca4" providerId="LiveId" clId="{208BBCB5-F8FF-4413-85D1-348FBC935B68}" dt="2026-05-05T01:37:08.424" v="8" actId="14100"/>
          <ac:picMkLst>
            <pc:docMk/>
            <pc:sldMk cId="3586614979" sldId="2147472029"/>
            <ac:picMk id="7" creationId="{E2E2B84D-E420-DAFA-7B59-A5C36EF762A6}"/>
          </ac:picMkLst>
        </pc:picChg>
        <pc:picChg chg="mod">
          <ac:chgData name="Rao Mannepalli" userId="f084f7b8eac59ca4" providerId="LiveId" clId="{208BBCB5-F8FF-4413-85D1-348FBC935B68}" dt="2026-05-05T01:36:46.840" v="3" actId="692"/>
          <ac:picMkLst>
            <pc:docMk/>
            <pc:sldMk cId="3586614979" sldId="2147472029"/>
            <ac:picMk id="8" creationId="{ABC90AC4-797D-C424-396D-F2E0F1F4A67B}"/>
          </ac:picMkLst>
        </pc:picChg>
        <pc:picChg chg="mod">
          <ac:chgData name="Rao Mannepalli" userId="f084f7b8eac59ca4" providerId="LiveId" clId="{208BBCB5-F8FF-4413-85D1-348FBC935B68}" dt="2026-05-05T01:36:49.979" v="4" actId="692"/>
          <ac:picMkLst>
            <pc:docMk/>
            <pc:sldMk cId="3586614979" sldId="2147472029"/>
            <ac:picMk id="9" creationId="{C0A1205A-7182-018B-46CD-12F8539BFA02}"/>
          </ac:picMkLst>
        </pc:picChg>
        <pc:picChg chg="mod">
          <ac:chgData name="Rao Mannepalli" userId="f084f7b8eac59ca4" providerId="LiveId" clId="{208BBCB5-F8FF-4413-85D1-348FBC935B68}" dt="2026-05-05T01:36:59.934" v="6" actId="1076"/>
          <ac:picMkLst>
            <pc:docMk/>
            <pc:sldMk cId="3586614979" sldId="2147472029"/>
            <ac:picMk id="1026" creationId="{4F8B7A8C-F0F3-D47B-AB19-3B76ADE97036}"/>
          </ac:picMkLst>
        </pc:picChg>
        <pc:picChg chg="mod">
          <ac:chgData name="Rao Mannepalli" userId="f084f7b8eac59ca4" providerId="LiveId" clId="{208BBCB5-F8FF-4413-85D1-348FBC935B68}" dt="2026-05-05T01:37:02.987" v="7" actId="1076"/>
          <ac:picMkLst>
            <pc:docMk/>
            <pc:sldMk cId="3586614979" sldId="2147472029"/>
            <ac:picMk id="1027" creationId="{950C515D-F117-1532-C618-D7BF16E1B41F}"/>
          </ac:picMkLst>
        </pc:picChg>
      </pc:sldChg>
      <pc:sldChg chg="modSp mod">
        <pc:chgData name="Rao Mannepalli" userId="f084f7b8eac59ca4" providerId="LiveId" clId="{208BBCB5-F8FF-4413-85D1-348FBC935B68}" dt="2026-05-05T01:36:13.935" v="1" actId="692"/>
        <pc:sldMkLst>
          <pc:docMk/>
          <pc:sldMk cId="466913066" sldId="2147472044"/>
        </pc:sldMkLst>
        <pc:picChg chg="mod">
          <ac:chgData name="Rao Mannepalli" userId="f084f7b8eac59ca4" providerId="LiveId" clId="{208BBCB5-F8FF-4413-85D1-348FBC935B68}" dt="2026-05-05T01:36:13.935" v="1" actId="692"/>
          <ac:picMkLst>
            <pc:docMk/>
            <pc:sldMk cId="466913066" sldId="2147472044"/>
            <ac:picMk id="5" creationId="{4CD63DD6-DA58-B414-F73C-348AEC001D42}"/>
          </ac:picMkLst>
        </pc:picChg>
      </pc:sldChg>
      <pc:sldChg chg="modSp mod">
        <pc:chgData name="Rao Mannepalli" userId="f084f7b8eac59ca4" providerId="LiveId" clId="{208BBCB5-F8FF-4413-85D1-348FBC935B68}" dt="2026-05-05T01:39:41.915" v="12" actId="1076"/>
        <pc:sldMkLst>
          <pc:docMk/>
          <pc:sldMk cId="1475326497" sldId="2147472052"/>
        </pc:sldMkLst>
        <pc:picChg chg="mod">
          <ac:chgData name="Rao Mannepalli" userId="f084f7b8eac59ca4" providerId="LiveId" clId="{208BBCB5-F8FF-4413-85D1-348FBC935B68}" dt="2026-05-05T01:39:41.915" v="12" actId="1076"/>
          <ac:picMkLst>
            <pc:docMk/>
            <pc:sldMk cId="1475326497" sldId="2147472052"/>
            <ac:picMk id="5" creationId="{B3C2F41B-533F-BCC6-2963-640B97A4D7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dirty="0"/>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dirty="0"/>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txBody>
          <a:bodyPr/>
          <a:lstStyle/>
          <a:p>
            <a:endParaRPr lang="en-US" dirty="0"/>
          </a:p>
        </p:txBody>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dirty="0"/>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2</a:t>
            </a:fld>
            <a:endParaRPr lang="en-US" dirty="0"/>
          </a:p>
        </p:txBody>
      </p:sp>
    </p:spTree>
    <p:extLst>
      <p:ext uri="{BB962C8B-B14F-4D97-AF65-F5344CB8AC3E}">
        <p14:creationId xmlns:p14="http://schemas.microsoft.com/office/powerpoint/2010/main" val="7069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DF22D-1D97-A3F9-48E9-22209D076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E40C9-6E31-2800-73B3-5F4B8A27367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E1E6AB7-BA0D-2A8E-CD94-D48D90D1BB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BAAF53-1FB3-89E3-D581-42DC75C404D0}"/>
              </a:ext>
            </a:extLst>
          </p:cNvPr>
          <p:cNvSpPr>
            <a:spLocks noGrp="1"/>
          </p:cNvSpPr>
          <p:nvPr>
            <p:ph type="sldNum" sz="quarter" idx="5"/>
          </p:nvPr>
        </p:nvSpPr>
        <p:spPr/>
        <p:txBody>
          <a:bodyPr/>
          <a:lstStyle/>
          <a:p>
            <a:pPr>
              <a:defRPr/>
            </a:pPr>
            <a:fld id="{B7B05DEF-6DE7-4BF9-8DBB-FF904A788E50}" type="slidenum">
              <a:rPr lang="en-US" smtClean="0"/>
              <a:pPr>
                <a:defRPr/>
              </a:pPr>
              <a:t>3</a:t>
            </a:fld>
            <a:endParaRPr lang="en-US" dirty="0"/>
          </a:p>
        </p:txBody>
      </p:sp>
    </p:spTree>
    <p:extLst>
      <p:ext uri="{BB962C8B-B14F-4D97-AF65-F5344CB8AC3E}">
        <p14:creationId xmlns:p14="http://schemas.microsoft.com/office/powerpoint/2010/main" val="187935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10</a:t>
            </a:fld>
            <a:endParaRPr lang="en-US" dirty="0"/>
          </a:p>
        </p:txBody>
      </p:sp>
    </p:spTree>
    <p:extLst>
      <p:ext uri="{BB962C8B-B14F-4D97-AF65-F5344CB8AC3E}">
        <p14:creationId xmlns:p14="http://schemas.microsoft.com/office/powerpoint/2010/main" val="144666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0AABA-ED11-9A9E-74EB-65F1F3871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C6C82-B5DB-ABD1-6C1F-C66C9C52E90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3A9D107-E72C-2FE9-F52B-902B31F4E7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AB32EF-A484-1BF7-4183-3253977DA042}"/>
              </a:ext>
            </a:extLst>
          </p:cNvPr>
          <p:cNvSpPr>
            <a:spLocks noGrp="1"/>
          </p:cNvSpPr>
          <p:nvPr>
            <p:ph type="sldNum" sz="quarter" idx="5"/>
          </p:nvPr>
        </p:nvSpPr>
        <p:spPr/>
        <p:txBody>
          <a:bodyPr/>
          <a:lstStyle/>
          <a:p>
            <a:fld id="{93594884-200A-4DAA-8138-62A052EA979A}" type="slidenum">
              <a:rPr lang="en-US" smtClean="0"/>
              <a:t>25</a:t>
            </a:fld>
            <a:endParaRPr lang="en-US" dirty="0"/>
          </a:p>
        </p:txBody>
      </p:sp>
    </p:spTree>
    <p:extLst>
      <p:ext uri="{BB962C8B-B14F-4D97-AF65-F5344CB8AC3E}">
        <p14:creationId xmlns:p14="http://schemas.microsoft.com/office/powerpoint/2010/main" val="418722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41</a:t>
            </a:fld>
            <a:endParaRPr lang="en-US" dirty="0"/>
          </a:p>
        </p:txBody>
      </p:sp>
    </p:spTree>
    <p:extLst>
      <p:ext uri="{BB962C8B-B14F-4D97-AF65-F5344CB8AC3E}">
        <p14:creationId xmlns:p14="http://schemas.microsoft.com/office/powerpoint/2010/main" val="79902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4884-200A-4DAA-8138-62A052EA979A}" type="slidenum">
              <a:rPr lang="en-US" smtClean="0"/>
              <a:t>80</a:t>
            </a:fld>
            <a:endParaRPr lang="en-US" dirty="0"/>
          </a:p>
        </p:txBody>
      </p:sp>
    </p:spTree>
    <p:extLst>
      <p:ext uri="{BB962C8B-B14F-4D97-AF65-F5344CB8AC3E}">
        <p14:creationId xmlns:p14="http://schemas.microsoft.com/office/powerpoint/2010/main" val="128820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83</a:t>
            </a:fld>
            <a:endParaRPr lang="en-US" dirty="0"/>
          </a:p>
        </p:txBody>
      </p:sp>
    </p:spTree>
    <p:extLst>
      <p:ext uri="{BB962C8B-B14F-4D97-AF65-F5344CB8AC3E}">
        <p14:creationId xmlns:p14="http://schemas.microsoft.com/office/powerpoint/2010/main" val="28655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84</a:t>
            </a:fld>
            <a:endParaRPr lang="en-US" dirty="0"/>
          </a:p>
        </p:txBody>
      </p:sp>
    </p:spTree>
    <p:extLst>
      <p:ext uri="{BB962C8B-B14F-4D97-AF65-F5344CB8AC3E}">
        <p14:creationId xmlns:p14="http://schemas.microsoft.com/office/powerpoint/2010/main" val="252154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88</a:t>
            </a:fld>
            <a:endParaRPr lang="en-US" dirty="0"/>
          </a:p>
        </p:txBody>
      </p:sp>
    </p:spTree>
    <p:extLst>
      <p:ext uri="{BB962C8B-B14F-4D97-AF65-F5344CB8AC3E}">
        <p14:creationId xmlns:p14="http://schemas.microsoft.com/office/powerpoint/2010/main" val="293574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8" name="Rectangle 7"/>
          <p:cNvSpPr/>
          <p:nvPr userDrawn="1"/>
        </p:nvSpPr>
        <p:spPr bwMode="auto">
          <a:xfrm>
            <a:off x="1555" y="-19050"/>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9" name="Subtitle 2"/>
          <p:cNvSpPr txBox="1">
            <a:spLocks/>
          </p:cNvSpPr>
          <p:nvPr userDrawn="1"/>
        </p:nvSpPr>
        <p:spPr bwMode="auto">
          <a:xfrm>
            <a:off x="0" y="264795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Author</a:t>
            </a:r>
          </a:p>
          <a:p>
            <a:pPr marL="0" indent="0" algn="ctr" eaLnBrk="1" hangingPunct="1">
              <a:buClr>
                <a:srgbClr val="00529B"/>
              </a:buClr>
              <a:buNone/>
            </a:pPr>
            <a:r>
              <a:rPr lang="en-US" altLang="en-US" sz="1600" b="1" kern="0" dirty="0">
                <a:solidFill>
                  <a:schemeClr val="bg1"/>
                </a:solidFill>
                <a:latin typeface="+mj-lt"/>
              </a:rPr>
              <a:t>Company/Organization</a:t>
            </a:r>
          </a:p>
          <a:p>
            <a:pPr marL="0" indent="0" algn="ctr" eaLnBrk="1" hangingPunct="1">
              <a:buClr>
                <a:srgbClr val="00529B"/>
              </a:buClr>
              <a:buNone/>
            </a:pPr>
            <a:r>
              <a:rPr lang="en-US" altLang="en-US" sz="1600" kern="0" dirty="0">
                <a:solidFill>
                  <a:schemeClr val="bg1"/>
                </a:solidFill>
                <a:latin typeface="+mj-lt"/>
              </a:rPr>
              <a:t>Conference Name, Conference Dates</a:t>
            </a:r>
          </a:p>
          <a:p>
            <a:pPr marL="0" indent="0" algn="ctr" eaLnBrk="1" hangingPunct="1">
              <a:buClr>
                <a:srgbClr val="00529B"/>
              </a:buClr>
              <a:buNone/>
            </a:pPr>
            <a:r>
              <a:rPr lang="en-US" altLang="en-US" sz="1600" kern="0" dirty="0">
                <a:solidFill>
                  <a:schemeClr val="bg1"/>
                </a:solidFill>
                <a:latin typeface="+mj-lt"/>
              </a:rPr>
              <a:t>Conference Location</a:t>
            </a:r>
          </a:p>
          <a:p>
            <a:pPr>
              <a:buClr>
                <a:srgbClr val="00529B"/>
              </a:buClr>
              <a:buFont typeface="Wingdings" charset="2"/>
              <a:buChar char="Ø"/>
            </a:pPr>
            <a:endParaRPr lang="en-US" sz="2400" kern="0" dirty="0"/>
          </a:p>
        </p:txBody>
      </p:sp>
      <p:sp>
        <p:nvSpPr>
          <p:cNvPr id="10" name="Title 1"/>
          <p:cNvSpPr txBox="1">
            <a:spLocks/>
          </p:cNvSpPr>
          <p:nvPr userDrawn="1"/>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5400" b="1" kern="0" dirty="0">
                <a:solidFill>
                  <a:schemeClr val="bg1"/>
                </a:solidFill>
              </a:rPr>
              <a:t>Presentation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1B3D6C"/>
              </a:buClr>
              <a:buFont typeface="Wingdings" charset="2"/>
              <a:buChar char="Ø"/>
              <a:defRPr/>
            </a:lvl1pPr>
            <a:lvl2pPr marL="685800" indent="-342900">
              <a:buClr>
                <a:srgbClr val="1B3D6C"/>
              </a:buClr>
              <a:buFont typeface="Wingdings" charset="2"/>
              <a:buChar char="Ø"/>
              <a:defRPr/>
            </a:lvl2pPr>
            <a:lvl3pPr marL="971550" indent="-285750">
              <a:buClr>
                <a:srgbClr val="1B3D6C"/>
              </a:buClr>
              <a:buFont typeface="Wingdings" charset="2"/>
              <a:buChar char="Ø"/>
              <a:defRPr/>
            </a:lvl3pPr>
            <a:lvl4pPr marL="1314450" indent="-285750">
              <a:buClr>
                <a:srgbClr val="1B3D6C"/>
              </a:buClr>
              <a:buFont typeface="Wingdings" charset="2"/>
              <a:buChar char="Ø"/>
              <a:defRPr/>
            </a:lvl4pPr>
            <a:lvl5pPr marL="1657350" indent="-285750">
              <a:buClr>
                <a:srgbClr val="1B3D6C"/>
              </a:buClr>
              <a:buFont typeface="Wingdings" charset="2"/>
              <a:buChar char="Ø"/>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68715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23950"/>
            <a:ext cx="39624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123950"/>
            <a:ext cx="4419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dirty="0"/>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dirty="0"/>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1" name="Title 1"/>
          <p:cNvSpPr>
            <a:spLocks noGrp="1"/>
          </p:cNvSpPr>
          <p:nvPr>
            <p:ph type="title"/>
          </p:nvPr>
        </p:nvSpPr>
        <p:spPr>
          <a:xfrm>
            <a:off x="228600" y="144198"/>
            <a:ext cx="8686800" cy="51435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1714" cy="5143500"/>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374036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vention Header and Bulleted Content (Less Cop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5E095C2-C635-DA4D-ABA6-B9EFFB7DB553}"/>
              </a:ext>
            </a:extLst>
          </p:cNvPr>
          <p:cNvSpPr>
            <a:spLocks noGrp="1"/>
          </p:cNvSpPr>
          <p:nvPr>
            <p:ph type="title" hasCustomPrompt="1"/>
          </p:nvPr>
        </p:nvSpPr>
        <p:spPr>
          <a:xfrm>
            <a:off x="340067" y="105511"/>
            <a:ext cx="7173096" cy="691286"/>
          </a:xfrm>
        </p:spPr>
        <p:txBody>
          <a:bodyPr anchor="b">
            <a:normAutofit/>
          </a:bodyPr>
          <a:lstStyle>
            <a:lvl1pPr>
              <a:defRPr sz="2400"/>
            </a:lvl1pPr>
          </a:lstStyle>
          <a:p>
            <a:r>
              <a:rPr lang="en-US"/>
              <a:t>Main H Font: Arial Bold 24pt.</a:t>
            </a:r>
          </a:p>
        </p:txBody>
      </p:sp>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2"/>
          </p:nvPr>
        </p:nvSpPr>
        <p:spPr>
          <a:xfrm>
            <a:off x="339725" y="935037"/>
            <a:ext cx="7543034" cy="3784107"/>
          </a:xfrm>
        </p:spPr>
        <p:txBody>
          <a:bodyPr/>
          <a:lstStyle>
            <a:lvl1pPr marL="173038" indent="-173038">
              <a:lnSpc>
                <a:spcPct val="90000"/>
              </a:lnSpc>
              <a:spcBef>
                <a:spcPts val="1000"/>
              </a:spcBef>
              <a:spcAft>
                <a:spcPts val="0"/>
              </a:spcAft>
              <a:defRPr/>
            </a:lvl1pPr>
            <a:lvl2pPr marL="404813" indent="-209550">
              <a:lnSpc>
                <a:spcPct val="90000"/>
              </a:lnSpc>
              <a:spcBef>
                <a:spcPts val="500"/>
              </a:spcBef>
              <a:spcAft>
                <a:spcPts val="0"/>
              </a:spcAft>
              <a:defRPr sz="1600"/>
            </a:lvl2pPr>
            <a:lvl3pPr marL="509588" indent="-119063">
              <a:lnSpc>
                <a:spcPct val="90000"/>
              </a:lnSpc>
              <a:spcBef>
                <a:spcPts val="500"/>
              </a:spcBef>
              <a:spcAft>
                <a:spcPts val="0"/>
              </a:spcAft>
              <a:defRPr/>
            </a:lvl3pPr>
            <a:lvl4pPr marL="741363" indent="-153988">
              <a:lnSpc>
                <a:spcPct val="90000"/>
              </a:lnSpc>
              <a:spcBef>
                <a:spcPts val="500"/>
              </a:spcBef>
              <a:spcAft>
                <a:spcPts val="0"/>
              </a:spcAft>
              <a:tabLst/>
              <a:defRPr sz="1400"/>
            </a:lvl4pPr>
            <a:lvl5pPr marL="914400" indent="-101600">
              <a:lnSpc>
                <a:spcPct val="90000"/>
              </a:lnSpc>
              <a:spcBef>
                <a:spcPts val="500"/>
              </a:spcBef>
              <a:spcAft>
                <a:spcPts val="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4"/>
          </p:nvPr>
        </p:nvSpPr>
        <p:spPr/>
        <p:txBody>
          <a:bodyPr/>
          <a:lstStyle/>
          <a:p>
            <a:r>
              <a:rPr lang="en-US" dirty="0"/>
              <a:t>1/9/2020 File name here</a:t>
            </a:r>
          </a:p>
        </p:txBody>
      </p:sp>
      <p:sp>
        <p:nvSpPr>
          <p:cNvPr id="8" name="Slide Number Placeholder 7"/>
          <p:cNvSpPr>
            <a:spLocks noGrp="1"/>
          </p:cNvSpPr>
          <p:nvPr>
            <p:ph type="sldNum" sz="quarter" idx="16"/>
          </p:nvPr>
        </p:nvSpPr>
        <p:spPr/>
        <p:txBody>
          <a:bodyPr/>
          <a:lstStyle/>
          <a:p>
            <a:fld id="{32A2F39E-E4DB-494E-AB40-38356C65078C}" type="slidenum">
              <a:rPr lang="en-US" smtClean="0"/>
              <a:pPr/>
              <a:t>‹#›</a:t>
            </a:fld>
            <a:endParaRPr lang="en-US" dirty="0"/>
          </a:p>
        </p:txBody>
      </p:sp>
      <p:sp>
        <p:nvSpPr>
          <p:cNvPr id="12"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dirty="0"/>
              <a:t>Northrop Grumman Proprietary Level I</a:t>
            </a:r>
            <a:endParaRPr lang="en-US" dirty="0"/>
          </a:p>
        </p:txBody>
      </p:sp>
      <p:pic>
        <p:nvPicPr>
          <p:cNvPr id="9" name="Picture 8"/>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39907471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er 2 Col Bulleted Content">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C908801-D684-B641-8FDA-B4980972C65F}"/>
              </a:ext>
            </a:extLst>
          </p:cNvPr>
          <p:cNvCxnSpPr>
            <a:cxnSpLocks/>
          </p:cNvCxnSpPr>
          <p:nvPr userDrawn="1"/>
        </p:nvCxnSpPr>
        <p:spPr>
          <a:xfrm>
            <a:off x="156378" y="796448"/>
            <a:ext cx="88312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E5A13C3-637C-704A-83D2-665B7CA28019}"/>
              </a:ext>
            </a:extLst>
          </p:cNvPr>
          <p:cNvSpPr>
            <a:spLocks noGrp="1"/>
          </p:cNvSpPr>
          <p:nvPr>
            <p:ph type="body" sz="quarter" idx="11" hasCustomPrompt="1"/>
          </p:nvPr>
        </p:nvSpPr>
        <p:spPr>
          <a:xfrm>
            <a:off x="340066" y="1493397"/>
            <a:ext cx="4023360" cy="3121967"/>
          </a:xfrm>
        </p:spPr>
        <p:txBody>
          <a:bodyPr>
            <a:noAutofit/>
          </a:bodyPr>
          <a:lstStyle>
            <a:lvl1pPr marL="152864" indent="-152864">
              <a:lnSpc>
                <a:spcPct val="100000"/>
              </a:lnSpc>
              <a:spcBef>
                <a:spcPts val="0"/>
              </a:spcBef>
              <a:spcAft>
                <a:spcPts val="600"/>
              </a:spcAft>
              <a:buFont typeface="Arial" panose="020B0604020202020204" pitchFamily="34" charset="0"/>
              <a:buChar char="•"/>
              <a:tabLst/>
              <a:defRPr sz="1400" b="0">
                <a:solidFill>
                  <a:schemeClr val="tx2"/>
                </a:solidFill>
              </a:defRPr>
            </a:lvl1pPr>
            <a:lvl2pPr marL="396875" indent="-87313">
              <a:lnSpc>
                <a:spcPct val="100000"/>
              </a:lnSpc>
              <a:spcBef>
                <a:spcPts val="200"/>
              </a:spcBef>
              <a:spcAft>
                <a:spcPts val="600"/>
              </a:spcAft>
              <a:tabLst/>
              <a:defRPr lang="en-US" sz="1400" kern="1200" dirty="0" smtClean="0">
                <a:solidFill>
                  <a:schemeClr val="tx2"/>
                </a:solidFill>
                <a:latin typeface="Arial" panose="020B0604020202020204" pitchFamily="34" charset="0"/>
                <a:ea typeface="+mn-ea"/>
                <a:cs typeface="Arial" panose="020B0604020202020204" pitchFamily="34" charset="0"/>
              </a:defRPr>
            </a:lvl2pPr>
            <a:lvl3pPr marL="569913" indent="-103188">
              <a:lnSpc>
                <a:spcPct val="100000"/>
              </a:lnSpc>
              <a:spcBef>
                <a:spcPts val="200"/>
              </a:spcBef>
              <a:spcAft>
                <a:spcPts val="600"/>
              </a:spcAft>
              <a:buFont typeface="Arial" panose="020B0604020202020204" pitchFamily="34" charset="0"/>
              <a:buChar char="–"/>
              <a:defRPr sz="1100">
                <a:solidFill>
                  <a:schemeClr val="tx2"/>
                </a:solidFill>
              </a:defRPr>
            </a:lvl3pPr>
            <a:lvl4pPr>
              <a:defRPr sz="1260">
                <a:solidFill>
                  <a:schemeClr val="accent3"/>
                </a:solidFill>
              </a:defRPr>
            </a:lvl4pPr>
            <a:lvl5pPr>
              <a:defRPr sz="1260">
                <a:solidFill>
                  <a:schemeClr val="accent3"/>
                </a:solidFill>
              </a:defRPr>
            </a:lvl5pPr>
          </a:lstStyle>
          <a:p>
            <a:pPr lvl="0"/>
            <a:r>
              <a:rPr lang="en-US"/>
              <a:t>Click to edit Master text styles Arial 18 pt.</a:t>
            </a:r>
          </a:p>
          <a:p>
            <a:pPr marL="467157" lvl="1" indent="-158576" algn="l" defTabSz="617162" rtl="0" eaLnBrk="1" latinLnBrk="0" hangingPunct="1">
              <a:lnSpc>
                <a:spcPct val="90000"/>
              </a:lnSpc>
              <a:spcBef>
                <a:spcPts val="337"/>
              </a:spcBef>
              <a:buFont typeface="Arial" panose="020B0604020202020204" pitchFamily="34" charset="0"/>
              <a:buChar char="•"/>
            </a:pPr>
            <a:r>
              <a:rPr lang="en-US"/>
              <a:t>Second level</a:t>
            </a:r>
          </a:p>
          <a:p>
            <a:pPr lvl="2"/>
            <a:r>
              <a:rPr lang="en-US"/>
              <a:t>Third level</a:t>
            </a:r>
          </a:p>
        </p:txBody>
      </p:sp>
      <p:sp>
        <p:nvSpPr>
          <p:cNvPr id="5" name="Text Placeholder 4"/>
          <p:cNvSpPr>
            <a:spLocks noGrp="1"/>
          </p:cNvSpPr>
          <p:nvPr>
            <p:ph type="body" sz="quarter" idx="13"/>
          </p:nvPr>
        </p:nvSpPr>
        <p:spPr>
          <a:xfrm>
            <a:off x="339726" y="915830"/>
            <a:ext cx="8312150" cy="577377"/>
          </a:xfrm>
        </p:spPr>
        <p:txBody>
          <a:bodyPr>
            <a:noAutofit/>
          </a:bodyPr>
          <a:lstStyle>
            <a:lvl1pPr marL="0" indent="0">
              <a:spcBef>
                <a:spcPts val="500"/>
              </a:spcBef>
              <a:spcAft>
                <a:spcPts val="0"/>
              </a:spcAft>
              <a:buNone/>
              <a:defRPr sz="1600">
                <a:latin typeface="Arial" panose="020B0604020202020204" pitchFamily="34" charset="0"/>
                <a:cs typeface="Arial" panose="020B0604020202020204" pitchFamily="34" charset="0"/>
              </a:defRPr>
            </a:lvl1pPr>
          </a:lstStyle>
          <a:p>
            <a:pPr lvl="0"/>
            <a:r>
              <a:rPr lang="en-US"/>
              <a:t>Edit Master text styles</a:t>
            </a:r>
          </a:p>
        </p:txBody>
      </p:sp>
      <p:sp>
        <p:nvSpPr>
          <p:cNvPr id="2" name="Date Placeholder 1"/>
          <p:cNvSpPr>
            <a:spLocks noGrp="1"/>
          </p:cNvSpPr>
          <p:nvPr>
            <p:ph type="dt" sz="half" idx="15"/>
          </p:nvPr>
        </p:nvSpPr>
        <p:spPr/>
        <p:txBody>
          <a:bodyPr/>
          <a:lstStyle/>
          <a:p>
            <a:r>
              <a:rPr lang="en-US" dirty="0"/>
              <a:t>1/9/2020 File name here</a:t>
            </a:r>
          </a:p>
        </p:txBody>
      </p:sp>
      <p:sp>
        <p:nvSpPr>
          <p:cNvPr id="7" name="Slide Number Placeholder 6"/>
          <p:cNvSpPr>
            <a:spLocks noGrp="1"/>
          </p:cNvSpPr>
          <p:nvPr>
            <p:ph type="sldNum" sz="quarter" idx="17"/>
          </p:nvPr>
        </p:nvSpPr>
        <p:spPr/>
        <p:txBody>
          <a:bodyPr/>
          <a:lstStyle/>
          <a:p>
            <a:fld id="{32A2F39E-E4DB-494E-AB40-38356C65078C}" type="slidenum">
              <a:rPr lang="en-US" smtClean="0"/>
              <a:pPr/>
              <a:t>‹#›</a:t>
            </a:fld>
            <a:endParaRPr lang="en-US" dirty="0"/>
          </a:p>
        </p:txBody>
      </p:sp>
      <p:sp>
        <p:nvSpPr>
          <p:cNvPr id="12" name="Text Placeholder 5">
            <a:extLst>
              <a:ext uri="{FF2B5EF4-FFF2-40B4-BE49-F238E27FC236}">
                <a16:creationId xmlns:a16="http://schemas.microsoft.com/office/drawing/2014/main" id="{6E5A13C3-637C-704A-83D2-665B7CA28019}"/>
              </a:ext>
            </a:extLst>
          </p:cNvPr>
          <p:cNvSpPr>
            <a:spLocks noGrp="1"/>
          </p:cNvSpPr>
          <p:nvPr>
            <p:ph type="body" sz="quarter" idx="18" hasCustomPrompt="1"/>
          </p:nvPr>
        </p:nvSpPr>
        <p:spPr>
          <a:xfrm>
            <a:off x="4628516" y="1493397"/>
            <a:ext cx="4023360" cy="3121967"/>
          </a:xfrm>
        </p:spPr>
        <p:txBody>
          <a:bodyPr>
            <a:noAutofit/>
          </a:bodyPr>
          <a:lstStyle>
            <a:lvl1pPr marL="152864" indent="-152864">
              <a:lnSpc>
                <a:spcPct val="100000"/>
              </a:lnSpc>
              <a:spcBef>
                <a:spcPts val="0"/>
              </a:spcBef>
              <a:spcAft>
                <a:spcPts val="600"/>
              </a:spcAft>
              <a:buFont typeface="Arial" panose="020B0604020202020204" pitchFamily="34" charset="0"/>
              <a:buChar char="•"/>
              <a:tabLst/>
              <a:defRPr sz="1400" b="0">
                <a:solidFill>
                  <a:schemeClr val="tx2"/>
                </a:solidFill>
              </a:defRPr>
            </a:lvl1pPr>
            <a:lvl2pPr marL="396875" indent="-87313">
              <a:lnSpc>
                <a:spcPct val="100000"/>
              </a:lnSpc>
              <a:spcBef>
                <a:spcPts val="200"/>
              </a:spcBef>
              <a:spcAft>
                <a:spcPts val="600"/>
              </a:spcAft>
              <a:tabLst/>
              <a:defRPr lang="en-US" sz="1400" kern="1200" dirty="0" smtClean="0">
                <a:solidFill>
                  <a:schemeClr val="tx2"/>
                </a:solidFill>
                <a:latin typeface="Arial" panose="020B0604020202020204" pitchFamily="34" charset="0"/>
                <a:ea typeface="+mn-ea"/>
                <a:cs typeface="Arial" panose="020B0604020202020204" pitchFamily="34" charset="0"/>
              </a:defRPr>
            </a:lvl2pPr>
            <a:lvl3pPr marL="569913" indent="-103188">
              <a:lnSpc>
                <a:spcPct val="100000"/>
              </a:lnSpc>
              <a:spcBef>
                <a:spcPts val="200"/>
              </a:spcBef>
              <a:spcAft>
                <a:spcPts val="600"/>
              </a:spcAft>
              <a:buFont typeface="Arial" panose="020B0604020202020204" pitchFamily="34" charset="0"/>
              <a:buChar char="–"/>
              <a:defRPr sz="1100">
                <a:solidFill>
                  <a:schemeClr val="tx2"/>
                </a:solidFill>
              </a:defRPr>
            </a:lvl3pPr>
            <a:lvl4pPr>
              <a:defRPr sz="1260">
                <a:solidFill>
                  <a:schemeClr val="accent3"/>
                </a:solidFill>
              </a:defRPr>
            </a:lvl4pPr>
            <a:lvl5pPr>
              <a:defRPr sz="1260">
                <a:solidFill>
                  <a:schemeClr val="accent3"/>
                </a:solidFill>
              </a:defRPr>
            </a:lvl5pPr>
          </a:lstStyle>
          <a:p>
            <a:pPr lvl="0"/>
            <a:r>
              <a:rPr lang="en-US"/>
              <a:t>Click to edit Master text styles Arial 18 pt.</a:t>
            </a:r>
          </a:p>
          <a:p>
            <a:pPr marL="467157" lvl="1" indent="-158576" algn="l" defTabSz="617162" rtl="0" eaLnBrk="1" latinLnBrk="0" hangingPunct="1">
              <a:lnSpc>
                <a:spcPct val="90000"/>
              </a:lnSpc>
              <a:spcBef>
                <a:spcPts val="337"/>
              </a:spcBef>
              <a:buFont typeface="Arial" panose="020B0604020202020204" pitchFamily="34" charset="0"/>
              <a:buChar char="•"/>
            </a:pPr>
            <a:r>
              <a:rPr lang="en-US"/>
              <a:t>Second level</a:t>
            </a:r>
          </a:p>
          <a:p>
            <a:pPr lvl="2"/>
            <a:r>
              <a:rPr lang="en-US"/>
              <a:t>Third level</a:t>
            </a:r>
          </a:p>
        </p:txBody>
      </p:sp>
      <p:sp>
        <p:nvSpPr>
          <p:cNvPr id="14" name="Footer Placeholder 4">
            <a:extLst>
              <a:ext uri="{FF2B5EF4-FFF2-40B4-BE49-F238E27FC236}">
                <a16:creationId xmlns:a16="http://schemas.microsoft.com/office/drawing/2014/main" id="{5B38A006-D3EA-5649-B396-723AD345A28E}"/>
              </a:ext>
            </a:extLst>
          </p:cNvPr>
          <p:cNvSpPr>
            <a:spLocks noGrp="1"/>
          </p:cNvSpPr>
          <p:nvPr>
            <p:ph type="ftr" sz="quarter" idx="3"/>
          </p:nvPr>
        </p:nvSpPr>
        <p:spPr>
          <a:xfrm>
            <a:off x="6227064" y="4991730"/>
            <a:ext cx="2857464" cy="160000"/>
          </a:xfrm>
          <a:prstGeom prst="rect">
            <a:avLst/>
          </a:prstGeom>
        </p:spPr>
        <p:txBody>
          <a:bodyPr vert="horz" lIns="91440" tIns="45720" rIns="91440" bIns="45720" rtlCol="0" anchor="ctr"/>
          <a:lstStyle>
            <a:lvl1pPr algn="r">
              <a:defRPr sz="600">
                <a:solidFill>
                  <a:srgbClr val="FF0000"/>
                </a:solidFill>
                <a:latin typeface="Arial" panose="020B0604020202020204" pitchFamily="34" charset="0"/>
                <a:cs typeface="Arial" panose="020B0604020202020204" pitchFamily="34" charset="0"/>
              </a:defRPr>
            </a:lvl1pPr>
          </a:lstStyle>
          <a:p>
            <a:r>
              <a:rPr lang="en-US" kern="0" dirty="0"/>
              <a:t>Northrop Grumman Proprietary Level I</a:t>
            </a:r>
            <a:endParaRPr lang="en-US" dirty="0"/>
          </a:p>
        </p:txBody>
      </p:sp>
      <p:pic>
        <p:nvPicPr>
          <p:cNvPr id="11" name="Picture 10"/>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798903" y="145323"/>
            <a:ext cx="1188720" cy="261630"/>
          </a:xfrm>
          <a:prstGeom prst="rect">
            <a:avLst/>
          </a:prstGeom>
        </p:spPr>
      </p:pic>
    </p:spTree>
    <p:extLst>
      <p:ext uri="{BB962C8B-B14F-4D97-AF65-F5344CB8AC3E}">
        <p14:creationId xmlns:p14="http://schemas.microsoft.com/office/powerpoint/2010/main" val="24709735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FC34-5206-45FA-A6B2-955DFABF1CC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603E2-753D-49F2-B2B1-D76008093D9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FD0B8-A1D4-4313-AC8C-31D5E0DBD37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E9CFA06F-9FF0-4DD3-9CA0-DF2D4EF2E0C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3CCD405-43AD-4B88-9D41-03F2E0B3D058}"/>
              </a:ext>
            </a:extLst>
          </p:cNvPr>
          <p:cNvSpPr>
            <a:spLocks noGrp="1"/>
          </p:cNvSpPr>
          <p:nvPr>
            <p:ph type="sldNum" sz="quarter" idx="12"/>
          </p:nvPr>
        </p:nvSpPr>
        <p:spPr/>
        <p:txBody>
          <a:body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212572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1028" name="Rectangle 3"/>
          <p:cNvSpPr>
            <a:spLocks noGrp="1" noChangeArrowheads="1"/>
          </p:cNvSpPr>
          <p:nvPr>
            <p:ph type="body" idx="1"/>
          </p:nvPr>
        </p:nvSpPr>
        <p:spPr bwMode="auto">
          <a:xfrm>
            <a:off x="230886" y="1123950"/>
            <a:ext cx="8686800" cy="3363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dirty="0"/>
          </a:p>
        </p:txBody>
      </p:sp>
      <p:sp>
        <p:nvSpPr>
          <p:cNvPr id="12"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3"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4"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
        <p:nvSpPr>
          <p:cNvPr id="15" name="Rectangle 14"/>
          <p:cNvSpPr/>
          <p:nvPr userDrawn="1"/>
        </p:nvSpPr>
        <p:spPr bwMode="auto">
          <a:xfrm>
            <a:off x="0" y="0"/>
            <a:ext cx="9144000" cy="742950"/>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1027" name="Rectangle 2"/>
          <p:cNvSpPr>
            <a:spLocks noGrp="1" noChangeArrowheads="1"/>
          </p:cNvSpPr>
          <p:nvPr>
            <p:ph type="title"/>
          </p:nvPr>
        </p:nvSpPr>
        <p:spPr bwMode="auto">
          <a:xfrm>
            <a:off x="228600" y="144198"/>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b="1" kern="0">
                <a:solidFill>
                  <a:schemeClr val="bg1"/>
                </a:solidFill>
              </a:rPr>
              <a:t>Presentation Title</a:t>
            </a:r>
          </a:p>
        </p:txBody>
      </p:sp>
    </p:spTree>
  </p:cSld>
  <p:clrMap bg1="lt1" tx1="dk1" bg2="lt2" tx2="dk2" accent1="accent1" accent2="accent2" accent3="accent3" accent4="accent4" accent5="accent5" accent6="accent6" hlink="hlink" folHlink="folHlink"/>
  <p:sldLayoutIdLst>
    <p:sldLayoutId id="2147484830" r:id="rId1"/>
    <p:sldLayoutId id="2147484825" r:id="rId2"/>
    <p:sldLayoutId id="2147484840" r:id="rId3"/>
    <p:sldLayoutId id="2147484827" r:id="rId4"/>
    <p:sldLayoutId id="2147484836" r:id="rId5"/>
    <p:sldLayoutId id="2147484839" r:id="rId6"/>
    <p:sldLayoutId id="2147484841" r:id="rId7"/>
    <p:sldLayoutId id="2147484842" r:id="rId8"/>
  </p:sldLayoutIdLst>
  <p:hf hdr="0" ftr="0" dt="0"/>
  <p:txStyles>
    <p:titleStyle>
      <a:lvl1pPr marL="0" marR="0" indent="0" algn="ctr" defTabSz="914400" rtl="0" eaLnBrk="0" fontAlgn="base" latinLnBrk="0" hangingPunct="0">
        <a:lnSpc>
          <a:spcPct val="100000"/>
        </a:lnSpc>
        <a:spcBef>
          <a:spcPct val="0"/>
        </a:spcBef>
        <a:spcAft>
          <a:spcPct val="0"/>
        </a:spcAft>
        <a:buClrTx/>
        <a:buSzTx/>
        <a:buFontTx/>
        <a:buNone/>
        <a:tabLst/>
        <a:defRPr sz="2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557213" indent="-214313"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857250" indent="-1714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2001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543050" indent="-1714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 y="19050"/>
            <a:ext cx="9141714" cy="5143500"/>
          </a:xfrm>
          <a:prstGeom prst="rect">
            <a:avLst/>
          </a:prstGeom>
        </p:spPr>
      </p:pic>
      <p:sp>
        <p:nvSpPr>
          <p:cNvPr id="8" name="Rectangle 3"/>
          <p:cNvSpPr>
            <a:spLocks noGrp="1" noChangeArrowheads="1"/>
          </p:cNvSpPr>
          <p:nvPr>
            <p:ph type="body" idx="1"/>
          </p:nvPr>
        </p:nvSpPr>
        <p:spPr bwMode="auto">
          <a:xfrm>
            <a:off x="230886" y="438150"/>
            <a:ext cx="8686800" cy="404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4"/>
          <p:cNvSpPr>
            <a:spLocks noGrp="1" noChangeArrowheads="1"/>
          </p:cNvSpPr>
          <p:nvPr>
            <p:ph type="dt" sz="half" idx="2"/>
          </p:nvPr>
        </p:nvSpPr>
        <p:spPr>
          <a:xfrm>
            <a:off x="1200150" y="4629150"/>
            <a:ext cx="1600200" cy="162665"/>
          </a:xfrm>
          <a:prstGeom prst="rect">
            <a:avLst/>
          </a:prstGeom>
          <a:ln/>
        </p:spPr>
        <p:txBody>
          <a:bodyPr/>
          <a:lstStyle>
            <a:lvl1pPr>
              <a:defRPr sz="1050"/>
            </a:lvl1pPr>
          </a:lstStyle>
          <a:p>
            <a:pPr>
              <a:defRPr/>
            </a:pPr>
            <a:endParaRPr lang="en-US" dirty="0"/>
          </a:p>
        </p:txBody>
      </p:sp>
      <p:sp>
        <p:nvSpPr>
          <p:cNvPr id="10" name="Rectangle 5"/>
          <p:cNvSpPr>
            <a:spLocks noGrp="1" noChangeArrowheads="1"/>
          </p:cNvSpPr>
          <p:nvPr>
            <p:ph type="ftr" sz="quarter" idx="3"/>
          </p:nvPr>
        </p:nvSpPr>
        <p:spPr>
          <a:xfrm>
            <a:off x="2857500" y="4638383"/>
            <a:ext cx="2114550" cy="162665"/>
          </a:xfrm>
          <a:prstGeom prst="rect">
            <a:avLst/>
          </a:prstGeom>
          <a:ln/>
        </p:spPr>
        <p:txBody>
          <a:bodyPr/>
          <a:lstStyle>
            <a:lvl1pPr>
              <a:defRPr sz="1050"/>
            </a:lvl1pPr>
          </a:lstStyle>
          <a:p>
            <a:pPr>
              <a:defRPr/>
            </a:pPr>
            <a:endParaRPr lang="en-US" dirty="0"/>
          </a:p>
        </p:txBody>
      </p:sp>
      <p:sp>
        <p:nvSpPr>
          <p:cNvPr id="11" name="Rectangle 6"/>
          <p:cNvSpPr>
            <a:spLocks noGrp="1" noChangeArrowheads="1"/>
          </p:cNvSpPr>
          <p:nvPr>
            <p:ph type="sldNum" sz="quarter" idx="4"/>
          </p:nvPr>
        </p:nvSpPr>
        <p:spPr>
          <a:xfrm>
            <a:off x="219075" y="4639998"/>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dirty="0"/>
          </a:p>
        </p:txBody>
      </p:sp>
    </p:spTree>
    <p:extLst>
      <p:ext uri="{BB962C8B-B14F-4D97-AF65-F5344CB8AC3E}">
        <p14:creationId xmlns:p14="http://schemas.microsoft.com/office/powerpoint/2010/main" val="749289507"/>
      </p:ext>
    </p:extLst>
  </p:cSld>
  <p:clrMap bg1="lt1" tx1="dk1" bg2="lt2" tx2="dk2" accent1="accent1" accent2="accent2" accent3="accent3" accent4="accent4" accent5="accent5" accent6="accent6" hlink="hlink" folHlink="folHlink"/>
  <p:sldLayoutIdLst>
    <p:sldLayoutId id="21474848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B3D6C"/>
        </a:buClr>
        <a:buFont typeface="Wingdings" charset="2"/>
        <a:buChar char="Ø"/>
        <a:defRPr sz="24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Clr>
          <a:srgbClr val="1B3D6C"/>
        </a:buClr>
        <a:buFont typeface="Wingdings" charset="2"/>
        <a:buChar char="Ø"/>
        <a:defRPr sz="21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Clr>
          <a:srgbClr val="1B3D6C"/>
        </a:buClr>
        <a:buFont typeface="Wingdings" charset="2"/>
        <a:buChar char="Ø"/>
        <a:defRPr sz="18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Clr>
          <a:srgbClr val="1B3D6C"/>
        </a:buClr>
        <a:buFont typeface="Wingdings" charset="2"/>
        <a:buChar char="Ø"/>
        <a:defRPr sz="15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q=Nunn-McCurdy+breaches&amp;rlz=1C1UEAD_enUS1108US1108&amp;oq=SBIRS+breached+NunnMcCurdy+4+times&amp;gs_lcrp=EgZjaHJvbWUyBggAEEUYOdIBCTEwNzUwajBqN6gCCLACAQ&amp;sourceid=chrome&amp;ie=UTF-8&amp;mstk=AUtExfCHo54Y_-prOjFZLUxC1zW-xRYwwtSgIdTGGwQAeA60V0prYDAjdoBIet3nwjwMAdx6NtzGuP2jSiAIfnODtQIfmeODpHnate8hrWRRg2kpzMtadOKuJvq3a_F-U0E_3riMbXAqfrgGr0pKOsdqjchNlpTI95UsvmccIwCztFwz94nQohuxcukvxC0nLxsW4PFL8Et7AyABxNm6Psb8dmjTrc5n2jk2gjJKz3usyHAqWCufV7eynt1EBYRx9JdwxKo456SmY_eQhp94qtYcOFC9&amp;csui=3&amp;ved=2ahUKEwjK9a7B_oaUAxXALkQIHflRIa4QgK4QegQIARAC" TargetMode="External"/><Relationship Id="rId2" Type="http://schemas.openxmlformats.org/officeDocument/2006/relationships/hyperlink" Target="https://www.google.com/search?q=Space-Based+Infrared+System+%28SBIRS%29+High+program&amp;rlz=1C1UEAD_enUS1108US1108&amp;oq=SBIRS+breached+NunnMcCurdy+4+times&amp;gs_lcrp=EgZjaHJvbWUyBggAEEUYOdIBCTEwNzUwajBqN6gCCLACAQ&amp;sourceid=chrome&amp;ie=UTF-8&amp;mstk=AUtExfCHo54Y_-prOjFZLUxC1zW-xRYwwtSgIdTGGwQAeA60V0prYDAjdoBIet3nwjwMAdx6NtzGuP2jSiAIfnODtQIfmeODpHnate8hrWRRg2kpzMtadOKuJvq3a_F-U0E_3riMbXAqfrgGr0pKOsdqjchNlpTI95UsvmccIwCztFwz94nQohuxcukvxC0nLxsW4PFL8Et7AyABxNm6Psb8dmjTrc5n2jk2gjJKz3usyHAqWCufV7eynt1EBYRx9JdwxKo456SmY_eQhp94qtYcOFC9&amp;csui=3&amp;ved=2ahUKEwjK9a7B_oaUAxXALkQIHflRIa4QgK4QegQIARAB"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The_Mythical_Man-Month" TargetMode="External"/><Relationship Id="rId2" Type="http://schemas.openxmlformats.org/officeDocument/2006/relationships/hyperlink" Target="https://en.wikipedia.org/wiki/Fred_Brook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en.wikipedia.org/wiki/The_Art_of_Computer_Programming" TargetMode="External"/><Relationship Id="rId7" Type="http://schemas.openxmlformats.org/officeDocument/2006/relationships/image" Target="../media/image4.jpeg"/><Relationship Id="rId2" Type="http://schemas.openxmlformats.org/officeDocument/2006/relationships/hyperlink" Target="https://en.wikipedia.org/wiki/Donald_Knuth" TargetMode="External"/><Relationship Id="rId1" Type="http://schemas.openxmlformats.org/officeDocument/2006/relationships/slideLayout" Target="../slideLayouts/slideLayout2.xml"/><Relationship Id="rId6" Type="http://schemas.openxmlformats.org/officeDocument/2006/relationships/hyperlink" Target="https://en.wikipedia.org/wiki/Knuth_reward_check" TargetMode="External"/><Relationship Id="rId5" Type="http://schemas.openxmlformats.org/officeDocument/2006/relationships/hyperlink" Target="https://en.wikipedia.org/wiki/Massachusetts_Institute_of_Technology" TargetMode="External"/><Relationship Id="rId4" Type="http://schemas.openxmlformats.org/officeDocument/2006/relationships/hyperlink" Target="https://en.wikipedia.org/wiki/Magna_Carta" TargetMode="External"/><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Capability_Maturity_Model_Integr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ackerone.com/bug-bounty-programs" TargetMode="Externa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cid:ii_m3ltajtb5" TargetMode="Externa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image" Target="cid:ii_m3ltd3nf0"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en.wikipedia.org/wiki/Nvidia" TargetMode="External"/><Relationship Id="rId2" Type="http://schemas.openxmlformats.org/officeDocument/2006/relationships/hyperlink" Target="https://en.wikipedia.org/wiki/Jensen_Huang" TargetMode="Externa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hyperlink" Target="https://youtu.be/xj99M127aec?si=7RXY36Y3fqsHjWCX" TargetMode="External"/><Relationship Id="rId4" Type="http://schemas.openxmlformats.org/officeDocument/2006/relationships/hyperlink" Target="https://en.wikipedia.org/wiki/IEEE_Medal_of_Hono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pacenews.com/air-force-declares-nunn-mccurdy-breach-on-gps-ground-system/" TargetMode="External"/><Relationship Id="rId2" Type="http://schemas.openxmlformats.org/officeDocument/2006/relationships/hyperlink" Target="https://www.spacewar.com/reports/US_Air_Force_General_Blasts_Raytheons_Disaster_GPS_Control_System_999.htm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hyperlink" Target="https://en.wikipedia.org/wiki/Paul_F._McManamon" TargetMode="External"/><Relationship Id="rId3" Type="http://schemas.openxmlformats.org/officeDocument/2006/relationships/hyperlink" Target="https://en.wikipedia.org/wiki/Fred_Brooks" TargetMode="External"/><Relationship Id="rId7" Type="http://schemas.openxmlformats.org/officeDocument/2006/relationships/hyperlink" Target="https://en.wikipedia.org/wiki/John_Tracy_(aerospace_executive)" TargetMode="External"/><Relationship Id="rId2" Type="http://schemas.openxmlformats.org/officeDocument/2006/relationships/hyperlink" Target="https://en.wikipedia.org/wiki/Donald_Knuth" TargetMode="External"/><Relationship Id="rId1" Type="http://schemas.openxmlformats.org/officeDocument/2006/relationships/slideLayout" Target="../slideLayouts/slideLayout2.xml"/><Relationship Id="rId6" Type="http://schemas.openxmlformats.org/officeDocument/2006/relationships/hyperlink" Target="https://en.wikipedia.org/wiki/Paul_G._Kaminski" TargetMode="External"/><Relationship Id="rId5" Type="http://schemas.openxmlformats.org/officeDocument/2006/relationships/hyperlink" Target="https://en.wikipedia.org/wiki/Norman_R._Augustine" TargetMode="External"/><Relationship Id="rId10" Type="http://schemas.openxmlformats.org/officeDocument/2006/relationships/hyperlink" Target="https://www.af.mil/About-Us/Biographies/Display/Article/108603/brigadier-general-kenneth-e-todorov/" TargetMode="External"/><Relationship Id="rId4" Type="http://schemas.openxmlformats.org/officeDocument/2006/relationships/hyperlink" Target="https://en.wikipedia.org/wiki/Michael_D._Griffin" TargetMode="External"/><Relationship Id="rId9" Type="http://schemas.openxmlformats.org/officeDocument/2006/relationships/hyperlink" Target="https://en.wikipedia.org/wiki/Vint_Cer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ieeesystemscouncil.org/contact/rao-mannepall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4667"/>
            <a:ext cx="9144000" cy="4385883"/>
          </a:xfrm>
          <a:prstGeom prst="rect">
            <a:avLst/>
          </a:prstGeom>
          <a:solidFill>
            <a:srgbClr val="1B3D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sp>
        <p:nvSpPr>
          <p:cNvPr id="4" name="Subtitle 2"/>
          <p:cNvSpPr txBox="1">
            <a:spLocks/>
          </p:cNvSpPr>
          <p:nvPr/>
        </p:nvSpPr>
        <p:spPr bwMode="auto">
          <a:xfrm>
            <a:off x="-60556" y="2019300"/>
            <a:ext cx="9144000" cy="11049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buClr>
                <a:srgbClr val="00529B"/>
              </a:buClr>
              <a:buNone/>
            </a:pPr>
            <a:r>
              <a:rPr lang="en-US" altLang="en-US" sz="1600" b="1" kern="0" dirty="0">
                <a:solidFill>
                  <a:schemeClr val="bg1"/>
                </a:solidFill>
                <a:latin typeface="+mj-lt"/>
              </a:rPr>
              <a:t>Rao Mannepalli</a:t>
            </a:r>
          </a:p>
          <a:p>
            <a:pPr marL="0" indent="0" algn="ctr" eaLnBrk="1" hangingPunct="1">
              <a:buClr>
                <a:srgbClr val="00529B"/>
              </a:buClr>
              <a:buNone/>
            </a:pPr>
            <a:r>
              <a:rPr lang="en-US" altLang="en-US" sz="1600" b="1" kern="0" dirty="0">
                <a:solidFill>
                  <a:schemeClr val="bg1"/>
                </a:solidFill>
                <a:latin typeface="+mj-lt"/>
              </a:rPr>
              <a:t>Chief Scientist, Leidos</a:t>
            </a:r>
          </a:p>
          <a:p>
            <a:pPr marL="0" indent="0" algn="ctr" eaLnBrk="1" hangingPunct="1">
              <a:buClr>
                <a:srgbClr val="00529B"/>
              </a:buClr>
              <a:buNone/>
            </a:pPr>
            <a:r>
              <a:rPr lang="en-US" altLang="en-US" sz="1600" kern="0" dirty="0">
                <a:solidFill>
                  <a:schemeClr val="bg1"/>
                </a:solidFill>
                <a:latin typeface="+mj-lt"/>
              </a:rPr>
              <a:t>2023 AIAA Aviation Forum, 12–16 June 2023, San Diego, CA </a:t>
            </a:r>
          </a:p>
          <a:p>
            <a:pPr marL="0" indent="0" algn="ctr" eaLnBrk="1" hangingPunct="1">
              <a:buClr>
                <a:srgbClr val="00529B"/>
              </a:buClr>
              <a:buNone/>
            </a:pPr>
            <a:endParaRPr lang="en-US" altLang="en-US" sz="1600" kern="0" dirty="0">
              <a:solidFill>
                <a:schemeClr val="bg1"/>
              </a:solidFill>
              <a:latin typeface="+mj-lt"/>
            </a:endParaRPr>
          </a:p>
          <a:p>
            <a:pPr marL="0" indent="0" algn="ctr" eaLnBrk="1" hangingPunct="1">
              <a:buClr>
                <a:srgbClr val="00529B"/>
              </a:buClr>
              <a:buNone/>
            </a:pPr>
            <a:r>
              <a:rPr lang="en-US" sz="1600" dirty="0">
                <a:solidFill>
                  <a:schemeClr val="bg1"/>
                </a:solidFill>
              </a:rPr>
              <a:t>Copyright © by Rao Mannepalli/Leidos</a:t>
            </a:r>
            <a:br>
              <a:rPr lang="en-US" sz="1600" dirty="0">
                <a:solidFill>
                  <a:schemeClr val="bg1"/>
                </a:solidFill>
              </a:rPr>
            </a:br>
            <a:r>
              <a:rPr lang="en-US" sz="1600" dirty="0">
                <a:solidFill>
                  <a:schemeClr val="bg1"/>
                </a:solidFill>
              </a:rPr>
              <a:t>Published by the American Institute of Aeronautics and Astronautics, Inc., with permission.</a:t>
            </a:r>
          </a:p>
          <a:p>
            <a:pPr marL="0" indent="0" algn="ctr" eaLnBrk="1" hangingPunct="1">
              <a:buClr>
                <a:srgbClr val="00529B"/>
              </a:buClr>
              <a:buNone/>
            </a:pPr>
            <a:br>
              <a:rPr lang="en-US" altLang="en-US" sz="1600" kern="0" dirty="0">
                <a:solidFill>
                  <a:schemeClr val="bg1"/>
                </a:solidFill>
                <a:latin typeface="+mj-lt"/>
              </a:rPr>
            </a:br>
            <a:endParaRPr lang="en-US" altLang="en-US" sz="1600" kern="0" dirty="0">
              <a:solidFill>
                <a:schemeClr val="bg1"/>
              </a:solidFill>
              <a:latin typeface="+mj-lt"/>
            </a:endParaRPr>
          </a:p>
          <a:p>
            <a:pPr marL="0" indent="0" algn="ctr" eaLnBrk="1" hangingPunct="1">
              <a:buClr>
                <a:srgbClr val="00529B"/>
              </a:buClr>
              <a:buNone/>
            </a:pPr>
            <a:endParaRPr lang="en-US" altLang="en-US" sz="1600" kern="0" dirty="0">
              <a:solidFill>
                <a:schemeClr val="bg1"/>
              </a:solidFill>
              <a:latin typeface="+mj-lt"/>
            </a:endParaRPr>
          </a:p>
          <a:p>
            <a:pPr>
              <a:buClr>
                <a:srgbClr val="00529B"/>
              </a:buClr>
              <a:buFont typeface="Wingdings" charset="2"/>
              <a:buChar char="Ø"/>
            </a:pPr>
            <a:endParaRPr lang="en-US" sz="2400" kern="0" dirty="0"/>
          </a:p>
        </p:txBody>
      </p:sp>
      <p:sp>
        <p:nvSpPr>
          <p:cNvPr id="6" name="Title 1"/>
          <p:cNvSpPr txBox="1">
            <a:spLocks/>
          </p:cNvSpPr>
          <p:nvPr/>
        </p:nvSpPr>
        <p:spPr bwMode="auto">
          <a:xfrm>
            <a:off x="0" y="742950"/>
            <a:ext cx="9144000" cy="99060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sz="2000" b="1" dirty="0">
                <a:solidFill>
                  <a:schemeClr val="bg1"/>
                </a:solidFill>
              </a:rPr>
              <a:t>Zero-Defect-Delivery (ZDD): Is it really possible - in particular - while delivering updates to decades old legacy mission critical systems? Or is it Rocket Science, a Beautiful Myth, or Snake Oil?</a:t>
            </a:r>
          </a:p>
        </p:txBody>
      </p:sp>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AC46E-197D-6F0E-BD21-372D0BEFE6C5}"/>
              </a:ext>
            </a:extLst>
          </p:cNvPr>
          <p:cNvSpPr>
            <a:spLocks noGrp="1"/>
          </p:cNvSpPr>
          <p:nvPr>
            <p:ph type="title"/>
          </p:nvPr>
        </p:nvSpPr>
        <p:spPr/>
        <p:txBody>
          <a:bodyPr/>
          <a:lstStyle/>
          <a:p>
            <a:r>
              <a:rPr lang="en-US" dirty="0"/>
              <a:t>You are delivering with Zero-Defects, if:</a:t>
            </a:r>
          </a:p>
        </p:txBody>
      </p:sp>
      <p:sp>
        <p:nvSpPr>
          <p:cNvPr id="3" name="Content Placeholder 2">
            <a:extLst>
              <a:ext uri="{FF2B5EF4-FFF2-40B4-BE49-F238E27FC236}">
                <a16:creationId xmlns:a16="http://schemas.microsoft.com/office/drawing/2014/main" id="{77F086C9-A757-61E8-F4B9-9DF41F2AEB2D}"/>
              </a:ext>
            </a:extLst>
          </p:cNvPr>
          <p:cNvSpPr>
            <a:spLocks noGrp="1"/>
          </p:cNvSpPr>
          <p:nvPr>
            <p:ph idx="1"/>
          </p:nvPr>
        </p:nvSpPr>
        <p:spPr>
          <a:xfrm>
            <a:off x="344175" y="873434"/>
            <a:ext cx="8686800" cy="3540830"/>
          </a:xfrm>
        </p:spPr>
        <p:txBody>
          <a:bodyPr/>
          <a:lstStyle/>
          <a:p>
            <a:r>
              <a:rPr lang="en-US" sz="2000" dirty="0"/>
              <a:t>You (Chief Engineer, Systems Engineer, Responsible Engineer, or any other title) stand in front of your customer (internal or external) and declare that you just delivered this capability, feature, or functionality and if anyone finds a defect or bug, you will gladly pay $5/bug</a:t>
            </a:r>
          </a:p>
          <a:p>
            <a:endParaRPr lang="en-US" sz="2000" dirty="0"/>
          </a:p>
          <a:p>
            <a:r>
              <a:rPr lang="en-US" sz="2000" dirty="0"/>
              <a:t>If any of you have done it, congratulations, you are delivering with zero-defects, and you can skip the rest of this presentation</a:t>
            </a:r>
          </a:p>
        </p:txBody>
      </p:sp>
      <p:sp>
        <p:nvSpPr>
          <p:cNvPr id="4" name="Slide Number Placeholder 3">
            <a:extLst>
              <a:ext uri="{FF2B5EF4-FFF2-40B4-BE49-F238E27FC236}">
                <a16:creationId xmlns:a16="http://schemas.microsoft.com/office/drawing/2014/main" id="{1CE420B2-15E3-CA2A-46DC-B662BA1ECABE}"/>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dirty="0"/>
          </a:p>
        </p:txBody>
      </p:sp>
    </p:spTree>
    <p:extLst>
      <p:ext uri="{BB962C8B-B14F-4D97-AF65-F5344CB8AC3E}">
        <p14:creationId xmlns:p14="http://schemas.microsoft.com/office/powerpoint/2010/main" val="157521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D711F3-251D-222B-B03B-C81F97112B89}"/>
              </a:ext>
            </a:extLst>
          </p:cNvPr>
          <p:cNvSpPr>
            <a:spLocks noGrp="1"/>
          </p:cNvSpPr>
          <p:nvPr>
            <p:ph type="title"/>
          </p:nvPr>
        </p:nvSpPr>
        <p:spPr/>
        <p:txBody>
          <a:bodyPr/>
          <a:lstStyle/>
          <a:p>
            <a:r>
              <a:rPr lang="en-US" dirty="0"/>
              <a:t>Why we need ZDD?</a:t>
            </a:r>
          </a:p>
        </p:txBody>
      </p:sp>
      <p:sp>
        <p:nvSpPr>
          <p:cNvPr id="7" name="Content Placeholder 6">
            <a:extLst>
              <a:ext uri="{FF2B5EF4-FFF2-40B4-BE49-F238E27FC236}">
                <a16:creationId xmlns:a16="http://schemas.microsoft.com/office/drawing/2014/main" id="{D67D96CD-D266-B1B2-43C9-6ED5E7AFD1B6}"/>
              </a:ext>
            </a:extLst>
          </p:cNvPr>
          <p:cNvSpPr>
            <a:spLocks noGrp="1"/>
          </p:cNvSpPr>
          <p:nvPr>
            <p:ph idx="1"/>
          </p:nvPr>
        </p:nvSpPr>
        <p:spPr>
          <a:xfrm>
            <a:off x="228600" y="765908"/>
            <a:ext cx="8686800" cy="3196492"/>
          </a:xfrm>
        </p:spPr>
        <p:txBody>
          <a:bodyPr>
            <a:normAutofit fontScale="70000" lnSpcReduction="20000"/>
          </a:bodyPr>
          <a:lstStyle/>
          <a:p>
            <a:r>
              <a:rPr lang="en-US" dirty="0"/>
              <a:t>Weapon systems are becoming more complex and expensive</a:t>
            </a:r>
          </a:p>
          <a:p>
            <a:r>
              <a:rPr lang="en-US" dirty="0"/>
              <a:t>Most of the time these are system of systems. </a:t>
            </a:r>
          </a:p>
          <a:p>
            <a:r>
              <a:rPr lang="en-US" dirty="0"/>
              <a:t>Cost overruns of the top 10 weapons systems alone make this the 3</a:t>
            </a:r>
            <a:r>
              <a:rPr lang="en-US" baseline="30000" dirty="0"/>
              <a:t>rd</a:t>
            </a:r>
            <a:r>
              <a:rPr lang="en-US" dirty="0"/>
              <a:t> largest defense budget in the world. </a:t>
            </a:r>
          </a:p>
          <a:p>
            <a:r>
              <a:rPr lang="en-US" dirty="0"/>
              <a:t>The cost overruns of all the Major Defense Acquisition Program (MDAP) portfolio programs top half-a-trillion dollars, making it the undisputed 2</a:t>
            </a:r>
            <a:r>
              <a:rPr lang="en-US" baseline="30000" dirty="0"/>
              <a:t>nd </a:t>
            </a:r>
            <a:r>
              <a:rPr lang="en-US" dirty="0"/>
              <a:t>largest defense budget in the world. </a:t>
            </a:r>
          </a:p>
          <a:p>
            <a:r>
              <a:rPr lang="en-US" dirty="0"/>
              <a:t>We are still using some systems developed more than half-a-century ago (like PARCS radar, UWER radar, and B-52) </a:t>
            </a:r>
          </a:p>
          <a:p>
            <a:r>
              <a:rPr lang="en-US" dirty="0"/>
              <a:t>Maintaining and sustaining these systems - designed with slide rules, pencils and paper - is becoming exceedingly expensive. </a:t>
            </a:r>
          </a:p>
          <a:p>
            <a:r>
              <a:rPr lang="en-US" dirty="0"/>
              <a:t>In the case of some systems like PARCS, where the documentation was partially destroyed as per the Anti-Ballistic Missile Treaty the problem is even worse.</a:t>
            </a:r>
          </a:p>
        </p:txBody>
      </p:sp>
      <p:sp>
        <p:nvSpPr>
          <p:cNvPr id="4" name="Slide Number Placeholder 3">
            <a:extLst>
              <a:ext uri="{FF2B5EF4-FFF2-40B4-BE49-F238E27FC236}">
                <a16:creationId xmlns:a16="http://schemas.microsoft.com/office/drawing/2014/main" id="{BCAADACA-0D7C-1BAA-61F4-2124A8552856}"/>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dirty="0"/>
          </a:p>
        </p:txBody>
      </p:sp>
      <p:pic>
        <p:nvPicPr>
          <p:cNvPr id="2" name="Picture 1">
            <a:extLst>
              <a:ext uri="{FF2B5EF4-FFF2-40B4-BE49-F238E27FC236}">
                <a16:creationId xmlns:a16="http://schemas.microsoft.com/office/drawing/2014/main" id="{18B894ED-6029-D561-9AE1-23B6F6123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2985" y="3907384"/>
            <a:ext cx="2522415" cy="633883"/>
          </a:xfrm>
          <a:prstGeom prst="rect">
            <a:avLst/>
          </a:prstGeom>
        </p:spPr>
      </p:pic>
    </p:spTree>
    <p:extLst>
      <p:ext uri="{BB962C8B-B14F-4D97-AF65-F5344CB8AC3E}">
        <p14:creationId xmlns:p14="http://schemas.microsoft.com/office/powerpoint/2010/main" val="277117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635F-87F7-9558-4A76-16F24B15DE0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A87D47-3FCE-E0FB-EB85-D0D42DB8AFEB}"/>
              </a:ext>
            </a:extLst>
          </p:cNvPr>
          <p:cNvSpPr>
            <a:spLocks noGrp="1"/>
          </p:cNvSpPr>
          <p:nvPr>
            <p:ph type="title"/>
          </p:nvPr>
        </p:nvSpPr>
        <p:spPr/>
        <p:txBody>
          <a:bodyPr/>
          <a:lstStyle/>
          <a:p>
            <a:r>
              <a:rPr lang="en-US" dirty="0"/>
              <a:t>Why we need ZDD? (contd.)</a:t>
            </a:r>
          </a:p>
        </p:txBody>
      </p:sp>
      <p:sp>
        <p:nvSpPr>
          <p:cNvPr id="4" name="Slide Number Placeholder 3">
            <a:extLst>
              <a:ext uri="{FF2B5EF4-FFF2-40B4-BE49-F238E27FC236}">
                <a16:creationId xmlns:a16="http://schemas.microsoft.com/office/drawing/2014/main" id="{6616563F-7681-2D74-D2F3-3C7CBA723048}"/>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dirty="0"/>
          </a:p>
        </p:txBody>
      </p:sp>
      <p:pic>
        <p:nvPicPr>
          <p:cNvPr id="6" name="Picture 5">
            <a:extLst>
              <a:ext uri="{FF2B5EF4-FFF2-40B4-BE49-F238E27FC236}">
                <a16:creationId xmlns:a16="http://schemas.microsoft.com/office/drawing/2014/main" id="{5C8BE8AC-333C-8096-771E-CBA1AF28E4E0}"/>
              </a:ext>
            </a:extLst>
          </p:cNvPr>
          <p:cNvPicPr>
            <a:picLocks noChangeAspect="1"/>
          </p:cNvPicPr>
          <p:nvPr/>
        </p:nvPicPr>
        <p:blipFill>
          <a:blip r:embed="rId2"/>
          <a:stretch>
            <a:fillRect/>
          </a:stretch>
        </p:blipFill>
        <p:spPr>
          <a:xfrm>
            <a:off x="789352" y="834492"/>
            <a:ext cx="7787699" cy="875792"/>
          </a:xfrm>
          <a:prstGeom prst="rect">
            <a:avLst/>
          </a:prstGeom>
          <a:ln w="19050">
            <a:solidFill>
              <a:schemeClr val="accent1"/>
            </a:solidFill>
          </a:ln>
        </p:spPr>
      </p:pic>
      <p:pic>
        <p:nvPicPr>
          <p:cNvPr id="7" name="Picture 6">
            <a:extLst>
              <a:ext uri="{FF2B5EF4-FFF2-40B4-BE49-F238E27FC236}">
                <a16:creationId xmlns:a16="http://schemas.microsoft.com/office/drawing/2014/main" id="{819006EF-3E39-9B4E-18D1-A037319B3239}"/>
              </a:ext>
            </a:extLst>
          </p:cNvPr>
          <p:cNvPicPr>
            <a:picLocks noChangeAspect="1"/>
          </p:cNvPicPr>
          <p:nvPr/>
        </p:nvPicPr>
        <p:blipFill>
          <a:blip r:embed="rId3"/>
          <a:stretch>
            <a:fillRect/>
          </a:stretch>
        </p:blipFill>
        <p:spPr>
          <a:xfrm>
            <a:off x="3266831" y="1778643"/>
            <a:ext cx="5586045" cy="3021957"/>
          </a:xfrm>
          <a:prstGeom prst="rect">
            <a:avLst/>
          </a:prstGeom>
          <a:ln>
            <a:solidFill>
              <a:schemeClr val="tx1"/>
            </a:solidFill>
          </a:ln>
        </p:spPr>
      </p:pic>
    </p:spTree>
    <p:extLst>
      <p:ext uri="{BB962C8B-B14F-4D97-AF65-F5344CB8AC3E}">
        <p14:creationId xmlns:p14="http://schemas.microsoft.com/office/powerpoint/2010/main" val="25592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05ACAC-D7BA-E960-0FB1-F91C330B7613}"/>
              </a:ext>
            </a:extLst>
          </p:cNvPr>
          <p:cNvSpPr>
            <a:spLocks noGrp="1"/>
          </p:cNvSpPr>
          <p:nvPr>
            <p:ph type="title"/>
          </p:nvPr>
        </p:nvSpPr>
        <p:spPr/>
        <p:txBody>
          <a:bodyPr/>
          <a:lstStyle/>
          <a:p>
            <a:r>
              <a:rPr lang="en-US" dirty="0"/>
              <a:t>Why the systems we deliver have defects?</a:t>
            </a:r>
          </a:p>
        </p:txBody>
      </p:sp>
      <p:sp>
        <p:nvSpPr>
          <p:cNvPr id="5" name="Content Placeholder 4">
            <a:extLst>
              <a:ext uri="{FF2B5EF4-FFF2-40B4-BE49-F238E27FC236}">
                <a16:creationId xmlns:a16="http://schemas.microsoft.com/office/drawing/2014/main" id="{12BF9FB1-17B7-3DAE-FE19-C0472F1C43BD}"/>
              </a:ext>
            </a:extLst>
          </p:cNvPr>
          <p:cNvSpPr>
            <a:spLocks noGrp="1"/>
          </p:cNvSpPr>
          <p:nvPr>
            <p:ph idx="1"/>
          </p:nvPr>
        </p:nvSpPr>
        <p:spPr>
          <a:xfrm>
            <a:off x="457200" y="740464"/>
            <a:ext cx="8686800" cy="3384063"/>
          </a:xfrm>
        </p:spPr>
        <p:txBody>
          <a:bodyPr>
            <a:normAutofit fontScale="92500"/>
          </a:bodyPr>
          <a:lstStyle/>
          <a:p>
            <a:r>
              <a:rPr lang="en-US" dirty="0"/>
              <a:t>If we look at the root cause analysis of troubled programs (in DOD programs, they breach Nunn-McCurdy thresholds)</a:t>
            </a:r>
          </a:p>
          <a:p>
            <a:r>
              <a:rPr lang="en-US" dirty="0"/>
              <a:t>They are two types of breaches: </a:t>
            </a:r>
          </a:p>
          <a:p>
            <a:pPr lvl="1"/>
            <a:r>
              <a:rPr lang="en-US" b="1" dirty="0"/>
              <a:t>Significant Breaches</a:t>
            </a:r>
            <a:r>
              <a:rPr lang="en-US" dirty="0"/>
              <a:t> (15%–25% current, or 30%–50% original baseline increase) </a:t>
            </a:r>
          </a:p>
          <a:p>
            <a:pPr lvl="1"/>
            <a:r>
              <a:rPr lang="en-US" b="1" dirty="0"/>
              <a:t>Critical Breaches</a:t>
            </a:r>
            <a:r>
              <a:rPr lang="en-US" dirty="0"/>
              <a:t> (25%+ current, or 50%+ original baseline increase), with critical requiring certification to avoid program termination.</a:t>
            </a:r>
          </a:p>
          <a:p>
            <a:r>
              <a:rPr lang="en-US" dirty="0"/>
              <a:t>“</a:t>
            </a:r>
            <a:r>
              <a:rPr lang="en-US" dirty="0">
                <a:highlight>
                  <a:srgbClr val="FFFF00"/>
                </a:highlight>
              </a:rPr>
              <a:t>Inadequate Systems Engineering at the inception of the program</a:t>
            </a:r>
            <a:r>
              <a:rPr lang="en-US" dirty="0"/>
              <a:t>” is the most frequent root cause</a:t>
            </a:r>
          </a:p>
        </p:txBody>
      </p:sp>
      <p:sp>
        <p:nvSpPr>
          <p:cNvPr id="3" name="Slide Number Placeholder 2">
            <a:extLst>
              <a:ext uri="{FF2B5EF4-FFF2-40B4-BE49-F238E27FC236}">
                <a16:creationId xmlns:a16="http://schemas.microsoft.com/office/drawing/2014/main" id="{F6738359-0452-F1FB-3BD4-B9C4F3E61C5A}"/>
              </a:ext>
            </a:extLst>
          </p:cNvPr>
          <p:cNvSpPr>
            <a:spLocks noGrp="1"/>
          </p:cNvSpPr>
          <p:nvPr>
            <p:ph type="sldNum" sz="quarter" idx="12"/>
          </p:nvPr>
        </p:nvSpPr>
        <p:spPr/>
        <p:txBody>
          <a:bodyPr/>
          <a:lstStyle/>
          <a:p>
            <a:pPr>
              <a:defRPr/>
            </a:pPr>
            <a:fld id="{B586D440-F702-449A-AAC2-9ACFF17038B8}" type="slidenum">
              <a:rPr lang="en-US" smtClean="0"/>
              <a:pPr>
                <a:defRPr/>
              </a:pPr>
              <a:t>13</a:t>
            </a:fld>
            <a:endParaRPr lang="en-US" dirty="0"/>
          </a:p>
        </p:txBody>
      </p:sp>
      <p:sp>
        <p:nvSpPr>
          <p:cNvPr id="2" name="TextBox 1">
            <a:extLst>
              <a:ext uri="{FF2B5EF4-FFF2-40B4-BE49-F238E27FC236}">
                <a16:creationId xmlns:a16="http://schemas.microsoft.com/office/drawing/2014/main" id="{65F12250-0B07-7E2F-53A1-32A6C13B9FE5}"/>
              </a:ext>
            </a:extLst>
          </p:cNvPr>
          <p:cNvSpPr txBox="1"/>
          <p:nvPr/>
        </p:nvSpPr>
        <p:spPr>
          <a:xfrm>
            <a:off x="316523" y="4275384"/>
            <a:ext cx="8510954" cy="523220"/>
          </a:xfrm>
          <a:prstGeom prst="rect">
            <a:avLst/>
          </a:prstGeom>
          <a:solidFill>
            <a:srgbClr val="00B0F0"/>
          </a:solidFill>
        </p:spPr>
        <p:txBody>
          <a:bodyPr wrap="square" rtlCol="0">
            <a:spAutoFit/>
          </a:bodyPr>
          <a:lstStyle/>
          <a:p>
            <a:r>
              <a:rPr lang="en-US" sz="1400" b="1" dirty="0">
                <a:solidFill>
                  <a:schemeClr val="bg1"/>
                </a:solidFill>
              </a:rPr>
              <a:t>“If you have the word </a:t>
            </a:r>
            <a:r>
              <a:rPr lang="en-US" sz="1400" b="1" i="1" dirty="0">
                <a:solidFill>
                  <a:schemeClr val="bg1"/>
                </a:solidFill>
              </a:rPr>
              <a:t>‘Systems’</a:t>
            </a:r>
            <a:r>
              <a:rPr lang="en-US" sz="1400" b="1" dirty="0">
                <a:solidFill>
                  <a:schemeClr val="bg1"/>
                </a:solidFill>
              </a:rPr>
              <a:t> in your job title, then you are responsible for the system.”</a:t>
            </a:r>
          </a:p>
          <a:p>
            <a:pPr algn="r"/>
            <a:r>
              <a:rPr lang="en-US" sz="1400" b="1" dirty="0">
                <a:solidFill>
                  <a:schemeClr val="bg1"/>
                </a:solidFill>
              </a:rPr>
              <a:t>— Michael D. Griffin, former NASA Administrator</a:t>
            </a:r>
          </a:p>
        </p:txBody>
      </p:sp>
    </p:spTree>
    <p:extLst>
      <p:ext uri="{BB962C8B-B14F-4D97-AF65-F5344CB8AC3E}">
        <p14:creationId xmlns:p14="http://schemas.microsoft.com/office/powerpoint/2010/main" val="261395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D9B4-DCD7-E94D-751A-C48BD876D282}"/>
              </a:ext>
            </a:extLst>
          </p:cNvPr>
          <p:cNvSpPr>
            <a:spLocks noGrp="1"/>
          </p:cNvSpPr>
          <p:nvPr>
            <p:ph type="title"/>
          </p:nvPr>
        </p:nvSpPr>
        <p:spPr/>
        <p:txBody>
          <a:bodyPr/>
          <a:lstStyle/>
          <a:p>
            <a:r>
              <a:rPr lang="en-US" dirty="0"/>
              <a:t>Multiple Nunn-McCurdy breaches</a:t>
            </a:r>
          </a:p>
        </p:txBody>
      </p:sp>
      <p:sp>
        <p:nvSpPr>
          <p:cNvPr id="3" name="Content Placeholder 2">
            <a:extLst>
              <a:ext uri="{FF2B5EF4-FFF2-40B4-BE49-F238E27FC236}">
                <a16:creationId xmlns:a16="http://schemas.microsoft.com/office/drawing/2014/main" id="{5D5C196D-842D-BAB3-DA0D-B30105CFC8FF}"/>
              </a:ext>
            </a:extLst>
          </p:cNvPr>
          <p:cNvSpPr>
            <a:spLocks noGrp="1"/>
          </p:cNvSpPr>
          <p:nvPr>
            <p:ph idx="1"/>
          </p:nvPr>
        </p:nvSpPr>
        <p:spPr>
          <a:xfrm>
            <a:off x="228600" y="930031"/>
            <a:ext cx="8689086" cy="3048000"/>
          </a:xfrm>
        </p:spPr>
        <p:txBody>
          <a:bodyPr/>
          <a:lstStyle/>
          <a:p>
            <a:r>
              <a:rPr lang="en-US" sz="2000" dirty="0"/>
              <a:t>The </a:t>
            </a:r>
            <a:r>
              <a:rPr lang="en-US" sz="2000" u="sng" dirty="0">
                <a:hlinkClick r:id="rId2"/>
              </a:rPr>
              <a:t>Space-Based Infrared System (SBIRS) High program</a:t>
            </a:r>
            <a:r>
              <a:rPr lang="en-US" sz="2000" dirty="0"/>
              <a:t> experienced four separate </a:t>
            </a:r>
            <a:r>
              <a:rPr lang="en-US" sz="2000" u="sng" dirty="0">
                <a:hlinkClick r:id="rId3"/>
              </a:rPr>
              <a:t>Nunn-McCurdy breaches</a:t>
            </a:r>
            <a:r>
              <a:rPr lang="en-US" sz="2000" dirty="0"/>
              <a:t> between 2001 and 2011, driven by massive cost overruns, technical failures, and mismanagement. </a:t>
            </a:r>
          </a:p>
          <a:p>
            <a:endParaRPr lang="en-US" sz="2000" dirty="0"/>
          </a:p>
          <a:p>
            <a:r>
              <a:rPr lang="en-US" sz="2000" dirty="0"/>
              <a:t>Total program costs grew roughly 260% from $5.6 billion in 1996 to over $20 billion, with 9-year delays due to immature technology, software issues, and inefficient, unstable funding</a:t>
            </a:r>
          </a:p>
          <a:p>
            <a:endParaRPr lang="en-US" dirty="0"/>
          </a:p>
        </p:txBody>
      </p:sp>
      <p:sp>
        <p:nvSpPr>
          <p:cNvPr id="4" name="Slide Number Placeholder 3">
            <a:extLst>
              <a:ext uri="{FF2B5EF4-FFF2-40B4-BE49-F238E27FC236}">
                <a16:creationId xmlns:a16="http://schemas.microsoft.com/office/drawing/2014/main" id="{AED390C9-60A8-383A-1FC4-2D903C025F47}"/>
              </a:ext>
            </a:extLst>
          </p:cNvPr>
          <p:cNvSpPr>
            <a:spLocks noGrp="1"/>
          </p:cNvSpPr>
          <p:nvPr>
            <p:ph type="sldNum" sz="quarter" idx="12"/>
          </p:nvPr>
        </p:nvSpPr>
        <p:spPr/>
        <p:txBody>
          <a:bodyPr/>
          <a:lstStyle/>
          <a:p>
            <a:pPr>
              <a:defRPr/>
            </a:pPr>
            <a:fld id="{B586D440-F702-449A-AAC2-9ACFF17038B8}" type="slidenum">
              <a:rPr lang="en-US" smtClean="0"/>
              <a:pPr>
                <a:defRPr/>
              </a:pPr>
              <a:t>14</a:t>
            </a:fld>
            <a:endParaRPr lang="en-US" dirty="0"/>
          </a:p>
        </p:txBody>
      </p:sp>
      <p:sp>
        <p:nvSpPr>
          <p:cNvPr id="5" name="TextBox 4">
            <a:extLst>
              <a:ext uri="{FF2B5EF4-FFF2-40B4-BE49-F238E27FC236}">
                <a16:creationId xmlns:a16="http://schemas.microsoft.com/office/drawing/2014/main" id="{A2CDF5A1-913F-B639-C132-6C090051AC55}"/>
              </a:ext>
            </a:extLst>
          </p:cNvPr>
          <p:cNvSpPr txBox="1"/>
          <p:nvPr/>
        </p:nvSpPr>
        <p:spPr>
          <a:xfrm>
            <a:off x="321962" y="4213469"/>
            <a:ext cx="8132547" cy="338554"/>
          </a:xfrm>
          <a:prstGeom prst="rect">
            <a:avLst/>
          </a:prstGeom>
          <a:solidFill>
            <a:srgbClr val="00B0F0"/>
          </a:solidFill>
        </p:spPr>
        <p:txBody>
          <a:bodyPr wrap="none" rtlCol="0">
            <a:spAutoFit/>
          </a:bodyPr>
          <a:lstStyle/>
          <a:p>
            <a:r>
              <a:rPr lang="en-US" sz="1600" b="1" dirty="0">
                <a:solidFill>
                  <a:schemeClr val="bg1"/>
                </a:solidFill>
              </a:rPr>
              <a:t>We used to call them jokingly: Nunn-McCurdy, 1-McCurdy, 2-McCurdy, 3-McCurdy</a:t>
            </a:r>
          </a:p>
        </p:txBody>
      </p:sp>
    </p:spTree>
    <p:extLst>
      <p:ext uri="{BB962C8B-B14F-4D97-AF65-F5344CB8AC3E}">
        <p14:creationId xmlns:p14="http://schemas.microsoft.com/office/powerpoint/2010/main" val="2731640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B60E-F453-3825-156D-9E6F7A8C5BEB}"/>
              </a:ext>
            </a:extLst>
          </p:cNvPr>
          <p:cNvSpPr>
            <a:spLocks noGrp="1"/>
          </p:cNvSpPr>
          <p:nvPr>
            <p:ph type="title"/>
          </p:nvPr>
        </p:nvSpPr>
        <p:spPr/>
        <p:txBody>
          <a:bodyPr/>
          <a:lstStyle/>
          <a:p>
            <a:r>
              <a:rPr lang="en-US" dirty="0"/>
              <a:t>Why do we need help? </a:t>
            </a:r>
          </a:p>
        </p:txBody>
      </p:sp>
      <p:sp>
        <p:nvSpPr>
          <p:cNvPr id="4" name="Slide Number Placeholder 3">
            <a:extLst>
              <a:ext uri="{FF2B5EF4-FFF2-40B4-BE49-F238E27FC236}">
                <a16:creationId xmlns:a16="http://schemas.microsoft.com/office/drawing/2014/main" id="{1F86F026-CD1A-3025-14F7-E837AA23E0E4}"/>
              </a:ext>
            </a:extLst>
          </p:cNvPr>
          <p:cNvSpPr>
            <a:spLocks noGrp="1"/>
          </p:cNvSpPr>
          <p:nvPr>
            <p:ph type="sldNum" sz="quarter" idx="12"/>
          </p:nvPr>
        </p:nvSpPr>
        <p:spPr/>
        <p:txBody>
          <a:bodyPr/>
          <a:lstStyle/>
          <a:p>
            <a:pPr>
              <a:defRPr/>
            </a:pPr>
            <a:fld id="{B586D440-F702-449A-AAC2-9ACFF17038B8}" type="slidenum">
              <a:rPr lang="en-US" smtClean="0"/>
              <a:pPr>
                <a:defRPr/>
              </a:pPr>
              <a:t>15</a:t>
            </a:fld>
            <a:endParaRPr lang="en-US" dirty="0"/>
          </a:p>
        </p:txBody>
      </p:sp>
      <p:pic>
        <p:nvPicPr>
          <p:cNvPr id="6" name="Picture 5">
            <a:extLst>
              <a:ext uri="{FF2B5EF4-FFF2-40B4-BE49-F238E27FC236}">
                <a16:creationId xmlns:a16="http://schemas.microsoft.com/office/drawing/2014/main" id="{1B6D872D-021D-90F1-D630-20A0D2A40194}"/>
              </a:ext>
            </a:extLst>
          </p:cNvPr>
          <p:cNvPicPr>
            <a:picLocks noChangeAspect="1"/>
          </p:cNvPicPr>
          <p:nvPr/>
        </p:nvPicPr>
        <p:blipFill>
          <a:blip r:embed="rId2"/>
          <a:stretch>
            <a:fillRect/>
          </a:stretch>
        </p:blipFill>
        <p:spPr>
          <a:xfrm>
            <a:off x="228600" y="801185"/>
            <a:ext cx="5833868" cy="372941"/>
          </a:xfrm>
          <a:prstGeom prst="rect">
            <a:avLst/>
          </a:prstGeom>
        </p:spPr>
      </p:pic>
      <p:pic>
        <p:nvPicPr>
          <p:cNvPr id="8" name="Picture 7">
            <a:extLst>
              <a:ext uri="{FF2B5EF4-FFF2-40B4-BE49-F238E27FC236}">
                <a16:creationId xmlns:a16="http://schemas.microsoft.com/office/drawing/2014/main" id="{24D2AEDE-58A5-9B39-95FA-6628693AE69C}"/>
              </a:ext>
            </a:extLst>
          </p:cNvPr>
          <p:cNvPicPr>
            <a:picLocks noChangeAspect="1"/>
          </p:cNvPicPr>
          <p:nvPr/>
        </p:nvPicPr>
        <p:blipFill>
          <a:blip r:embed="rId3"/>
          <a:stretch>
            <a:fillRect/>
          </a:stretch>
        </p:blipFill>
        <p:spPr>
          <a:xfrm>
            <a:off x="348447" y="1335446"/>
            <a:ext cx="2457276" cy="326047"/>
          </a:xfrm>
          <a:prstGeom prst="rect">
            <a:avLst/>
          </a:prstGeom>
          <a:ln>
            <a:solidFill>
              <a:schemeClr val="tx1"/>
            </a:solidFill>
          </a:ln>
        </p:spPr>
      </p:pic>
      <p:pic>
        <p:nvPicPr>
          <p:cNvPr id="10" name="Picture 9">
            <a:extLst>
              <a:ext uri="{FF2B5EF4-FFF2-40B4-BE49-F238E27FC236}">
                <a16:creationId xmlns:a16="http://schemas.microsoft.com/office/drawing/2014/main" id="{C1F1CCE7-AACF-72B4-2AF6-6AD674000D5D}"/>
              </a:ext>
            </a:extLst>
          </p:cNvPr>
          <p:cNvPicPr>
            <a:picLocks noChangeAspect="1"/>
          </p:cNvPicPr>
          <p:nvPr/>
        </p:nvPicPr>
        <p:blipFill>
          <a:blip r:embed="rId4"/>
          <a:stretch>
            <a:fillRect/>
          </a:stretch>
        </p:blipFill>
        <p:spPr>
          <a:xfrm>
            <a:off x="348447" y="1685407"/>
            <a:ext cx="7385538" cy="671412"/>
          </a:xfrm>
          <a:prstGeom prst="rect">
            <a:avLst/>
          </a:prstGeom>
          <a:ln>
            <a:solidFill>
              <a:schemeClr val="tx1"/>
            </a:solidFill>
          </a:ln>
        </p:spPr>
      </p:pic>
      <p:pic>
        <p:nvPicPr>
          <p:cNvPr id="12" name="Picture 11">
            <a:extLst>
              <a:ext uri="{FF2B5EF4-FFF2-40B4-BE49-F238E27FC236}">
                <a16:creationId xmlns:a16="http://schemas.microsoft.com/office/drawing/2014/main" id="{2C3C7AC8-441A-A53A-9720-5BE15B435AE8}"/>
              </a:ext>
            </a:extLst>
          </p:cNvPr>
          <p:cNvPicPr>
            <a:picLocks noChangeAspect="1"/>
          </p:cNvPicPr>
          <p:nvPr/>
        </p:nvPicPr>
        <p:blipFill>
          <a:blip r:embed="rId5"/>
          <a:stretch>
            <a:fillRect/>
          </a:stretch>
        </p:blipFill>
        <p:spPr>
          <a:xfrm>
            <a:off x="348447" y="2444633"/>
            <a:ext cx="4356415" cy="229285"/>
          </a:xfrm>
          <a:prstGeom prst="rect">
            <a:avLst/>
          </a:prstGeom>
          <a:ln>
            <a:solidFill>
              <a:schemeClr val="tx1"/>
            </a:solidFill>
          </a:ln>
        </p:spPr>
      </p:pic>
      <p:pic>
        <p:nvPicPr>
          <p:cNvPr id="14" name="Picture 13">
            <a:extLst>
              <a:ext uri="{FF2B5EF4-FFF2-40B4-BE49-F238E27FC236}">
                <a16:creationId xmlns:a16="http://schemas.microsoft.com/office/drawing/2014/main" id="{C1141380-C339-4D93-E7C3-787D30E234A6}"/>
              </a:ext>
            </a:extLst>
          </p:cNvPr>
          <p:cNvPicPr>
            <a:picLocks noChangeAspect="1"/>
          </p:cNvPicPr>
          <p:nvPr/>
        </p:nvPicPr>
        <p:blipFill>
          <a:blip r:embed="rId6"/>
          <a:stretch>
            <a:fillRect/>
          </a:stretch>
        </p:blipFill>
        <p:spPr>
          <a:xfrm>
            <a:off x="348448" y="2763250"/>
            <a:ext cx="6575984" cy="258478"/>
          </a:xfrm>
          <a:prstGeom prst="rect">
            <a:avLst/>
          </a:prstGeom>
          <a:ln>
            <a:solidFill>
              <a:schemeClr val="tx1"/>
            </a:solidFill>
          </a:ln>
        </p:spPr>
      </p:pic>
      <p:pic>
        <p:nvPicPr>
          <p:cNvPr id="16" name="Picture 15">
            <a:extLst>
              <a:ext uri="{FF2B5EF4-FFF2-40B4-BE49-F238E27FC236}">
                <a16:creationId xmlns:a16="http://schemas.microsoft.com/office/drawing/2014/main" id="{50F04798-5859-8205-8EF8-99DC6EF98590}"/>
              </a:ext>
            </a:extLst>
          </p:cNvPr>
          <p:cNvPicPr>
            <a:picLocks noChangeAspect="1"/>
          </p:cNvPicPr>
          <p:nvPr/>
        </p:nvPicPr>
        <p:blipFill>
          <a:blip r:embed="rId7"/>
          <a:stretch>
            <a:fillRect/>
          </a:stretch>
        </p:blipFill>
        <p:spPr>
          <a:xfrm>
            <a:off x="348447" y="3075189"/>
            <a:ext cx="5955323" cy="1032412"/>
          </a:xfrm>
          <a:prstGeom prst="rect">
            <a:avLst/>
          </a:prstGeom>
          <a:ln>
            <a:solidFill>
              <a:schemeClr val="tx1"/>
            </a:solidFill>
          </a:ln>
        </p:spPr>
      </p:pic>
      <p:pic>
        <p:nvPicPr>
          <p:cNvPr id="19" name="Picture 18">
            <a:extLst>
              <a:ext uri="{FF2B5EF4-FFF2-40B4-BE49-F238E27FC236}">
                <a16:creationId xmlns:a16="http://schemas.microsoft.com/office/drawing/2014/main" id="{CF1D109F-BF44-231E-D81D-39D359BBBD48}"/>
              </a:ext>
            </a:extLst>
          </p:cNvPr>
          <p:cNvPicPr>
            <a:picLocks noChangeAspect="1"/>
          </p:cNvPicPr>
          <p:nvPr/>
        </p:nvPicPr>
        <p:blipFill>
          <a:blip r:embed="rId8"/>
          <a:stretch>
            <a:fillRect/>
          </a:stretch>
        </p:blipFill>
        <p:spPr>
          <a:xfrm>
            <a:off x="2957755" y="1356626"/>
            <a:ext cx="3494213" cy="279537"/>
          </a:xfrm>
          <a:prstGeom prst="rect">
            <a:avLst/>
          </a:prstGeom>
          <a:ln>
            <a:solidFill>
              <a:schemeClr val="tx1"/>
            </a:solidFill>
          </a:ln>
        </p:spPr>
      </p:pic>
      <p:pic>
        <p:nvPicPr>
          <p:cNvPr id="20" name="Picture 19">
            <a:extLst>
              <a:ext uri="{FF2B5EF4-FFF2-40B4-BE49-F238E27FC236}">
                <a16:creationId xmlns:a16="http://schemas.microsoft.com/office/drawing/2014/main" id="{FA577A80-AACD-F16F-2081-AD7C85A05528}"/>
              </a:ext>
            </a:extLst>
          </p:cNvPr>
          <p:cNvPicPr>
            <a:picLocks noChangeAspect="1"/>
          </p:cNvPicPr>
          <p:nvPr/>
        </p:nvPicPr>
        <p:blipFill>
          <a:blip r:embed="rId9"/>
          <a:stretch>
            <a:fillRect/>
          </a:stretch>
        </p:blipFill>
        <p:spPr>
          <a:xfrm>
            <a:off x="4915875" y="2380250"/>
            <a:ext cx="2267097" cy="321005"/>
          </a:xfrm>
          <a:prstGeom prst="rect">
            <a:avLst/>
          </a:prstGeom>
          <a:ln>
            <a:solidFill>
              <a:schemeClr val="tx1"/>
            </a:solidFill>
          </a:ln>
        </p:spPr>
      </p:pic>
      <p:pic>
        <p:nvPicPr>
          <p:cNvPr id="21" name="Picture 20">
            <a:extLst>
              <a:ext uri="{FF2B5EF4-FFF2-40B4-BE49-F238E27FC236}">
                <a16:creationId xmlns:a16="http://schemas.microsoft.com/office/drawing/2014/main" id="{834F7DCA-7926-E1E8-8AE2-BEF1131AB72E}"/>
              </a:ext>
            </a:extLst>
          </p:cNvPr>
          <p:cNvPicPr>
            <a:picLocks noChangeAspect="1"/>
          </p:cNvPicPr>
          <p:nvPr/>
        </p:nvPicPr>
        <p:blipFill>
          <a:blip r:embed="rId10"/>
          <a:stretch>
            <a:fillRect/>
          </a:stretch>
        </p:blipFill>
        <p:spPr>
          <a:xfrm>
            <a:off x="348447" y="4205221"/>
            <a:ext cx="4434318" cy="331469"/>
          </a:xfrm>
          <a:prstGeom prst="rect">
            <a:avLst/>
          </a:prstGeom>
          <a:ln>
            <a:solidFill>
              <a:schemeClr val="tx1"/>
            </a:solidFill>
          </a:ln>
        </p:spPr>
      </p:pic>
      <p:pic>
        <p:nvPicPr>
          <p:cNvPr id="22" name="Picture 21">
            <a:extLst>
              <a:ext uri="{FF2B5EF4-FFF2-40B4-BE49-F238E27FC236}">
                <a16:creationId xmlns:a16="http://schemas.microsoft.com/office/drawing/2014/main" id="{6D9F660D-EA38-FE33-AE68-3FB33E9CFBDE}"/>
              </a:ext>
            </a:extLst>
          </p:cNvPr>
          <p:cNvPicPr>
            <a:picLocks noChangeAspect="1"/>
          </p:cNvPicPr>
          <p:nvPr/>
        </p:nvPicPr>
        <p:blipFill>
          <a:blip r:embed="rId11"/>
          <a:stretch>
            <a:fillRect/>
          </a:stretch>
        </p:blipFill>
        <p:spPr>
          <a:xfrm>
            <a:off x="6451968" y="3107686"/>
            <a:ext cx="1618570" cy="325127"/>
          </a:xfrm>
          <a:prstGeom prst="rect">
            <a:avLst/>
          </a:prstGeom>
          <a:ln>
            <a:solidFill>
              <a:schemeClr val="tx1"/>
            </a:solidFill>
          </a:ln>
        </p:spPr>
      </p:pic>
      <p:pic>
        <p:nvPicPr>
          <p:cNvPr id="23" name="Picture 22">
            <a:extLst>
              <a:ext uri="{FF2B5EF4-FFF2-40B4-BE49-F238E27FC236}">
                <a16:creationId xmlns:a16="http://schemas.microsoft.com/office/drawing/2014/main" id="{DC27E6BD-306B-B713-36C3-4C7DE4D64EB4}"/>
              </a:ext>
            </a:extLst>
          </p:cNvPr>
          <p:cNvPicPr>
            <a:picLocks noChangeAspect="1"/>
          </p:cNvPicPr>
          <p:nvPr/>
        </p:nvPicPr>
        <p:blipFill>
          <a:blip r:embed="rId12"/>
          <a:stretch>
            <a:fillRect/>
          </a:stretch>
        </p:blipFill>
        <p:spPr>
          <a:xfrm>
            <a:off x="5035062" y="4211384"/>
            <a:ext cx="3760492" cy="307807"/>
          </a:xfrm>
          <a:prstGeom prst="rect">
            <a:avLst/>
          </a:prstGeom>
          <a:ln>
            <a:solidFill>
              <a:schemeClr val="tx1"/>
            </a:solidFill>
          </a:ln>
        </p:spPr>
      </p:pic>
    </p:spTree>
    <p:extLst>
      <p:ext uri="{BB962C8B-B14F-4D97-AF65-F5344CB8AC3E}">
        <p14:creationId xmlns:p14="http://schemas.microsoft.com/office/powerpoint/2010/main" val="161819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F592B-3CF7-10D6-F2EE-952AF221F8CE}"/>
              </a:ext>
            </a:extLst>
          </p:cNvPr>
          <p:cNvSpPr>
            <a:spLocks noGrp="1"/>
          </p:cNvSpPr>
          <p:nvPr>
            <p:ph type="title"/>
          </p:nvPr>
        </p:nvSpPr>
        <p:spPr/>
        <p:txBody>
          <a:bodyPr/>
          <a:lstStyle/>
          <a:p>
            <a:r>
              <a:rPr lang="en-US" dirty="0"/>
              <a:t>Why do we need help? (contd.)</a:t>
            </a:r>
          </a:p>
        </p:txBody>
      </p:sp>
      <p:sp>
        <p:nvSpPr>
          <p:cNvPr id="3" name="Slide Number Placeholder 2">
            <a:extLst>
              <a:ext uri="{FF2B5EF4-FFF2-40B4-BE49-F238E27FC236}">
                <a16:creationId xmlns:a16="http://schemas.microsoft.com/office/drawing/2014/main" id="{96A66D58-5E50-931A-A404-8DA3D4479265}"/>
              </a:ext>
            </a:extLst>
          </p:cNvPr>
          <p:cNvSpPr>
            <a:spLocks noGrp="1"/>
          </p:cNvSpPr>
          <p:nvPr>
            <p:ph type="sldNum" sz="quarter" idx="12"/>
          </p:nvPr>
        </p:nvSpPr>
        <p:spPr/>
        <p:txBody>
          <a:bodyPr/>
          <a:lstStyle/>
          <a:p>
            <a:pPr>
              <a:defRPr/>
            </a:pPr>
            <a:fld id="{B586D440-F702-449A-AAC2-9ACFF17038B8}" type="slidenum">
              <a:rPr lang="en-US" smtClean="0"/>
              <a:pPr>
                <a:defRPr/>
              </a:pPr>
              <a:t>16</a:t>
            </a:fld>
            <a:endParaRPr lang="en-US" dirty="0"/>
          </a:p>
        </p:txBody>
      </p:sp>
      <p:pic>
        <p:nvPicPr>
          <p:cNvPr id="5" name="Picture 4">
            <a:extLst>
              <a:ext uri="{FF2B5EF4-FFF2-40B4-BE49-F238E27FC236}">
                <a16:creationId xmlns:a16="http://schemas.microsoft.com/office/drawing/2014/main" id="{1F985C28-1F13-7427-7A81-50FC2F737D63}"/>
              </a:ext>
            </a:extLst>
          </p:cNvPr>
          <p:cNvPicPr>
            <a:picLocks noChangeAspect="1"/>
          </p:cNvPicPr>
          <p:nvPr/>
        </p:nvPicPr>
        <p:blipFill>
          <a:blip r:embed="rId2"/>
          <a:stretch>
            <a:fillRect/>
          </a:stretch>
        </p:blipFill>
        <p:spPr>
          <a:xfrm>
            <a:off x="319774" y="868461"/>
            <a:ext cx="4581090" cy="265144"/>
          </a:xfrm>
          <a:prstGeom prst="rect">
            <a:avLst/>
          </a:prstGeom>
          <a:ln>
            <a:solidFill>
              <a:schemeClr val="tx1"/>
            </a:solidFill>
          </a:ln>
        </p:spPr>
      </p:pic>
      <p:pic>
        <p:nvPicPr>
          <p:cNvPr id="7" name="Picture 6">
            <a:extLst>
              <a:ext uri="{FF2B5EF4-FFF2-40B4-BE49-F238E27FC236}">
                <a16:creationId xmlns:a16="http://schemas.microsoft.com/office/drawing/2014/main" id="{84A74BC8-8CD5-9ECE-2EBB-0831B00215BE}"/>
              </a:ext>
            </a:extLst>
          </p:cNvPr>
          <p:cNvPicPr>
            <a:picLocks noChangeAspect="1"/>
          </p:cNvPicPr>
          <p:nvPr/>
        </p:nvPicPr>
        <p:blipFill>
          <a:blip r:embed="rId3"/>
          <a:stretch>
            <a:fillRect/>
          </a:stretch>
        </p:blipFill>
        <p:spPr>
          <a:xfrm>
            <a:off x="319644" y="1199715"/>
            <a:ext cx="6947671" cy="362420"/>
          </a:xfrm>
          <a:prstGeom prst="rect">
            <a:avLst/>
          </a:prstGeom>
          <a:ln>
            <a:solidFill>
              <a:schemeClr val="tx1"/>
            </a:solidFill>
          </a:ln>
        </p:spPr>
      </p:pic>
      <p:pic>
        <p:nvPicPr>
          <p:cNvPr id="11" name="Picture 10">
            <a:extLst>
              <a:ext uri="{FF2B5EF4-FFF2-40B4-BE49-F238E27FC236}">
                <a16:creationId xmlns:a16="http://schemas.microsoft.com/office/drawing/2014/main" id="{EEF04874-87D9-E16B-877F-3F76D253D681}"/>
              </a:ext>
            </a:extLst>
          </p:cNvPr>
          <p:cNvPicPr>
            <a:picLocks noChangeAspect="1"/>
          </p:cNvPicPr>
          <p:nvPr/>
        </p:nvPicPr>
        <p:blipFill>
          <a:blip r:embed="rId4"/>
          <a:stretch>
            <a:fillRect/>
          </a:stretch>
        </p:blipFill>
        <p:spPr>
          <a:xfrm>
            <a:off x="319644" y="1628245"/>
            <a:ext cx="5214881" cy="315831"/>
          </a:xfrm>
          <a:prstGeom prst="rect">
            <a:avLst/>
          </a:prstGeom>
          <a:ln>
            <a:solidFill>
              <a:schemeClr val="tx1"/>
            </a:solidFill>
          </a:ln>
        </p:spPr>
      </p:pic>
      <p:pic>
        <p:nvPicPr>
          <p:cNvPr id="13" name="Picture 12">
            <a:extLst>
              <a:ext uri="{FF2B5EF4-FFF2-40B4-BE49-F238E27FC236}">
                <a16:creationId xmlns:a16="http://schemas.microsoft.com/office/drawing/2014/main" id="{607781E3-2DF4-5AF3-8D49-1411FF32D9B7}"/>
              </a:ext>
            </a:extLst>
          </p:cNvPr>
          <p:cNvPicPr>
            <a:picLocks noChangeAspect="1"/>
          </p:cNvPicPr>
          <p:nvPr/>
        </p:nvPicPr>
        <p:blipFill>
          <a:blip r:embed="rId5"/>
          <a:stretch>
            <a:fillRect/>
          </a:stretch>
        </p:blipFill>
        <p:spPr>
          <a:xfrm>
            <a:off x="319644" y="2050303"/>
            <a:ext cx="4963555" cy="294865"/>
          </a:xfrm>
          <a:prstGeom prst="rect">
            <a:avLst/>
          </a:prstGeom>
          <a:ln>
            <a:solidFill>
              <a:schemeClr val="tx1"/>
            </a:solidFill>
          </a:ln>
        </p:spPr>
      </p:pic>
      <p:pic>
        <p:nvPicPr>
          <p:cNvPr id="23" name="Picture 22">
            <a:extLst>
              <a:ext uri="{FF2B5EF4-FFF2-40B4-BE49-F238E27FC236}">
                <a16:creationId xmlns:a16="http://schemas.microsoft.com/office/drawing/2014/main" id="{96A19623-FAB1-8922-6B43-407BC74B5B20}"/>
              </a:ext>
            </a:extLst>
          </p:cNvPr>
          <p:cNvPicPr>
            <a:picLocks noChangeAspect="1"/>
          </p:cNvPicPr>
          <p:nvPr/>
        </p:nvPicPr>
        <p:blipFill>
          <a:blip r:embed="rId6"/>
          <a:stretch>
            <a:fillRect/>
          </a:stretch>
        </p:blipFill>
        <p:spPr>
          <a:xfrm>
            <a:off x="228600" y="2451395"/>
            <a:ext cx="8424985" cy="827988"/>
          </a:xfrm>
          <a:prstGeom prst="rect">
            <a:avLst/>
          </a:prstGeom>
          <a:ln>
            <a:solidFill>
              <a:schemeClr val="tx1"/>
            </a:solidFill>
          </a:ln>
        </p:spPr>
      </p:pic>
    </p:spTree>
    <p:extLst>
      <p:ext uri="{BB962C8B-B14F-4D97-AF65-F5344CB8AC3E}">
        <p14:creationId xmlns:p14="http://schemas.microsoft.com/office/powerpoint/2010/main" val="100529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237E-4D4A-C2EB-B671-670475DEFDEB}"/>
              </a:ext>
            </a:extLst>
          </p:cNvPr>
          <p:cNvSpPr>
            <a:spLocks noGrp="1"/>
          </p:cNvSpPr>
          <p:nvPr>
            <p:ph type="title"/>
          </p:nvPr>
        </p:nvSpPr>
        <p:spPr/>
        <p:txBody>
          <a:bodyPr/>
          <a:lstStyle/>
          <a:p>
            <a:r>
              <a:rPr lang="en-US" dirty="0"/>
              <a:t>Leading Change</a:t>
            </a:r>
          </a:p>
        </p:txBody>
      </p:sp>
      <p:sp>
        <p:nvSpPr>
          <p:cNvPr id="3" name="Slide Number Placeholder 2">
            <a:extLst>
              <a:ext uri="{FF2B5EF4-FFF2-40B4-BE49-F238E27FC236}">
                <a16:creationId xmlns:a16="http://schemas.microsoft.com/office/drawing/2014/main" id="{089D456C-CCA6-453C-5448-304A9B661ACF}"/>
              </a:ext>
            </a:extLst>
          </p:cNvPr>
          <p:cNvSpPr>
            <a:spLocks noGrp="1"/>
          </p:cNvSpPr>
          <p:nvPr>
            <p:ph type="sldNum" sz="quarter" idx="12"/>
          </p:nvPr>
        </p:nvSpPr>
        <p:spPr/>
        <p:txBody>
          <a:bodyPr/>
          <a:lstStyle/>
          <a:p>
            <a:pPr>
              <a:defRPr/>
            </a:pPr>
            <a:fld id="{B586D440-F702-449A-AAC2-9ACFF17038B8}" type="slidenum">
              <a:rPr lang="en-US" smtClean="0"/>
              <a:pPr>
                <a:defRPr/>
              </a:pPr>
              <a:t>17</a:t>
            </a:fld>
            <a:endParaRPr lang="en-US" dirty="0"/>
          </a:p>
        </p:txBody>
      </p:sp>
      <p:pic>
        <p:nvPicPr>
          <p:cNvPr id="5" name="Picture 4">
            <a:extLst>
              <a:ext uri="{FF2B5EF4-FFF2-40B4-BE49-F238E27FC236}">
                <a16:creationId xmlns:a16="http://schemas.microsoft.com/office/drawing/2014/main" id="{19AE2DFE-F0F2-BCF4-CE19-8E2715786263}"/>
              </a:ext>
            </a:extLst>
          </p:cNvPr>
          <p:cNvPicPr>
            <a:picLocks noChangeAspect="1"/>
          </p:cNvPicPr>
          <p:nvPr/>
        </p:nvPicPr>
        <p:blipFill>
          <a:blip r:embed="rId2"/>
          <a:stretch>
            <a:fillRect/>
          </a:stretch>
        </p:blipFill>
        <p:spPr>
          <a:xfrm>
            <a:off x="101600" y="896290"/>
            <a:ext cx="8686800" cy="3617449"/>
          </a:xfrm>
          <a:prstGeom prst="rect">
            <a:avLst/>
          </a:prstGeom>
          <a:ln>
            <a:solidFill>
              <a:schemeClr val="tx1"/>
            </a:solidFill>
          </a:ln>
        </p:spPr>
      </p:pic>
    </p:spTree>
    <p:extLst>
      <p:ext uri="{BB962C8B-B14F-4D97-AF65-F5344CB8AC3E}">
        <p14:creationId xmlns:p14="http://schemas.microsoft.com/office/powerpoint/2010/main" val="102158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0A3F3-DE14-9585-4655-3E90E0660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7D4CA-8BF5-F470-F5C2-C415E0BF378E}"/>
              </a:ext>
            </a:extLst>
          </p:cNvPr>
          <p:cNvSpPr>
            <a:spLocks noGrp="1"/>
          </p:cNvSpPr>
          <p:nvPr>
            <p:ph type="title"/>
          </p:nvPr>
        </p:nvSpPr>
        <p:spPr/>
        <p:txBody>
          <a:bodyPr/>
          <a:lstStyle/>
          <a:p>
            <a:r>
              <a:rPr lang="en-US" dirty="0"/>
              <a:t>Teflon Culture</a:t>
            </a:r>
          </a:p>
        </p:txBody>
      </p:sp>
      <p:sp>
        <p:nvSpPr>
          <p:cNvPr id="3" name="Slide Number Placeholder 2">
            <a:extLst>
              <a:ext uri="{FF2B5EF4-FFF2-40B4-BE49-F238E27FC236}">
                <a16:creationId xmlns:a16="http://schemas.microsoft.com/office/drawing/2014/main" id="{444F9695-9F83-331E-6529-BBFFD9DB9A7F}"/>
              </a:ext>
            </a:extLst>
          </p:cNvPr>
          <p:cNvSpPr>
            <a:spLocks noGrp="1"/>
          </p:cNvSpPr>
          <p:nvPr>
            <p:ph type="sldNum" sz="quarter" idx="12"/>
          </p:nvPr>
        </p:nvSpPr>
        <p:spPr/>
        <p:txBody>
          <a:bodyPr/>
          <a:lstStyle/>
          <a:p>
            <a:pPr>
              <a:defRPr/>
            </a:pPr>
            <a:fld id="{B586D440-F702-449A-AAC2-9ACFF17038B8}" type="slidenum">
              <a:rPr lang="en-US" smtClean="0"/>
              <a:pPr>
                <a:defRPr/>
              </a:pPr>
              <a:t>18</a:t>
            </a:fld>
            <a:endParaRPr lang="en-US" dirty="0"/>
          </a:p>
        </p:txBody>
      </p:sp>
      <p:pic>
        <p:nvPicPr>
          <p:cNvPr id="7" name="Picture 6">
            <a:extLst>
              <a:ext uri="{FF2B5EF4-FFF2-40B4-BE49-F238E27FC236}">
                <a16:creationId xmlns:a16="http://schemas.microsoft.com/office/drawing/2014/main" id="{F97DD077-D4E4-D32B-5C11-9E39FA0F1C94}"/>
              </a:ext>
            </a:extLst>
          </p:cNvPr>
          <p:cNvPicPr>
            <a:picLocks noChangeAspect="1"/>
          </p:cNvPicPr>
          <p:nvPr/>
        </p:nvPicPr>
        <p:blipFill>
          <a:blip r:embed="rId2"/>
          <a:stretch>
            <a:fillRect/>
          </a:stretch>
        </p:blipFill>
        <p:spPr>
          <a:xfrm>
            <a:off x="228600" y="897618"/>
            <a:ext cx="8594969" cy="967755"/>
          </a:xfrm>
          <a:prstGeom prst="rect">
            <a:avLst/>
          </a:prstGeom>
          <a:ln>
            <a:solidFill>
              <a:schemeClr val="tx1"/>
            </a:solidFill>
          </a:ln>
        </p:spPr>
      </p:pic>
      <p:pic>
        <p:nvPicPr>
          <p:cNvPr id="9" name="Picture 8">
            <a:extLst>
              <a:ext uri="{FF2B5EF4-FFF2-40B4-BE49-F238E27FC236}">
                <a16:creationId xmlns:a16="http://schemas.microsoft.com/office/drawing/2014/main" id="{7A4237C4-CF1E-D0AE-39B7-B8C2C9F0CA6F}"/>
              </a:ext>
            </a:extLst>
          </p:cNvPr>
          <p:cNvPicPr>
            <a:picLocks noChangeAspect="1"/>
          </p:cNvPicPr>
          <p:nvPr/>
        </p:nvPicPr>
        <p:blipFill>
          <a:blip r:embed="rId3"/>
          <a:stretch>
            <a:fillRect/>
          </a:stretch>
        </p:blipFill>
        <p:spPr>
          <a:xfrm>
            <a:off x="228599" y="1899967"/>
            <a:ext cx="8739846" cy="733817"/>
          </a:xfrm>
          <a:prstGeom prst="rect">
            <a:avLst/>
          </a:prstGeom>
          <a:ln>
            <a:solidFill>
              <a:schemeClr val="tx1"/>
            </a:solidFill>
          </a:ln>
        </p:spPr>
      </p:pic>
    </p:spTree>
    <p:extLst>
      <p:ext uri="{BB962C8B-B14F-4D97-AF65-F5344CB8AC3E}">
        <p14:creationId xmlns:p14="http://schemas.microsoft.com/office/powerpoint/2010/main" val="423871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F06B9-2205-8027-013B-EF543548E979}"/>
              </a:ext>
            </a:extLst>
          </p:cNvPr>
          <p:cNvSpPr>
            <a:spLocks noGrp="1"/>
          </p:cNvSpPr>
          <p:nvPr>
            <p:ph type="ctrTitle"/>
          </p:nvPr>
        </p:nvSpPr>
        <p:spPr>
          <a:xfrm>
            <a:off x="1143000" y="1747683"/>
            <a:ext cx="6858000" cy="1790700"/>
          </a:xfrm>
        </p:spPr>
        <p:txBody>
          <a:bodyPr>
            <a:noAutofit/>
          </a:bodyPr>
          <a:lstStyle/>
          <a:p>
            <a:r>
              <a:rPr lang="en-US" sz="3200" dirty="0">
                <a:latin typeface="Arial Black" panose="020B0A04020102020204" pitchFamily="34" charset="0"/>
              </a:rPr>
              <a:t>Designing, Developing, and Delivering with Zero Defects</a:t>
            </a:r>
          </a:p>
        </p:txBody>
      </p:sp>
    </p:spTree>
    <p:extLst>
      <p:ext uri="{BB962C8B-B14F-4D97-AF65-F5344CB8AC3E}">
        <p14:creationId xmlns:p14="http://schemas.microsoft.com/office/powerpoint/2010/main" val="223396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2BD65-F4F1-4042-9D4E-2887789397E8}"/>
              </a:ext>
            </a:extLst>
          </p:cNvPr>
          <p:cNvSpPr>
            <a:spLocks noGrp="1"/>
          </p:cNvSpPr>
          <p:nvPr>
            <p:ph type="title"/>
          </p:nvPr>
        </p:nvSpPr>
        <p:spPr/>
        <p:txBody>
          <a:bodyPr/>
          <a:lstStyle/>
          <a:p>
            <a:r>
              <a:rPr lang="en-US" dirty="0"/>
              <a:t>Survey Questions</a:t>
            </a:r>
          </a:p>
        </p:txBody>
      </p:sp>
      <p:sp>
        <p:nvSpPr>
          <p:cNvPr id="3" name="Content Placeholder 2">
            <a:extLst>
              <a:ext uri="{FF2B5EF4-FFF2-40B4-BE49-F238E27FC236}">
                <a16:creationId xmlns:a16="http://schemas.microsoft.com/office/drawing/2014/main" id="{17672DD8-1327-C082-4235-DBB31C74C2C9}"/>
              </a:ext>
            </a:extLst>
          </p:cNvPr>
          <p:cNvSpPr>
            <a:spLocks noGrp="1"/>
          </p:cNvSpPr>
          <p:nvPr>
            <p:ph idx="1"/>
          </p:nvPr>
        </p:nvSpPr>
        <p:spPr>
          <a:xfrm>
            <a:off x="230886" y="930031"/>
            <a:ext cx="8686800" cy="3557567"/>
          </a:xfrm>
        </p:spPr>
        <p:txBody>
          <a:bodyPr>
            <a:normAutofit fontScale="92500" lnSpcReduction="10000"/>
          </a:bodyPr>
          <a:lstStyle/>
          <a:p>
            <a:pPr marL="457200" indent="-457200">
              <a:buFont typeface="+mj-lt"/>
              <a:buAutoNum type="arabicPeriod"/>
            </a:pPr>
            <a:r>
              <a:rPr lang="en-US" sz="1600" dirty="0"/>
              <a:t>Have you worked on a major mission-critical weapons/aerospace system?</a:t>
            </a:r>
          </a:p>
          <a:p>
            <a:pPr marL="457200" indent="-457200">
              <a:buFont typeface="+mj-lt"/>
              <a:buAutoNum type="arabicPeriod"/>
            </a:pPr>
            <a:r>
              <a:rPr lang="en-US" sz="1600" dirty="0"/>
              <a:t>How many defects were found after you first delivered the system?</a:t>
            </a:r>
          </a:p>
          <a:p>
            <a:pPr marL="457200" indent="-457200">
              <a:buFont typeface="+mj-lt"/>
              <a:buAutoNum type="arabicPeriod"/>
            </a:pPr>
            <a:r>
              <a:rPr lang="en-US" sz="1600" dirty="0"/>
              <a:t>Are you familiar with the “</a:t>
            </a:r>
            <a:r>
              <a:rPr lang="en-US" sz="1600" b="1" dirty="0"/>
              <a:t>Work until it Works” </a:t>
            </a:r>
            <a:r>
              <a:rPr lang="en-US" sz="1600" dirty="0"/>
              <a:t>paradigm?</a:t>
            </a:r>
          </a:p>
          <a:p>
            <a:pPr marL="457200" indent="-457200">
              <a:buFont typeface="+mj-lt"/>
              <a:buAutoNum type="arabicPeriod"/>
            </a:pPr>
            <a:r>
              <a:rPr lang="en-US" sz="1600" dirty="0"/>
              <a:t>Are you a Systems Engineer?</a:t>
            </a:r>
          </a:p>
          <a:p>
            <a:pPr marL="457200" indent="-457200">
              <a:buFont typeface="+mj-lt"/>
              <a:buAutoNum type="arabicPeriod"/>
            </a:pPr>
            <a:r>
              <a:rPr lang="en-US" sz="1600" dirty="0"/>
              <a:t>Are you a Software Engineer?</a:t>
            </a:r>
          </a:p>
          <a:p>
            <a:pPr marL="457200" indent="-457200">
              <a:buFont typeface="+mj-lt"/>
              <a:buAutoNum type="arabicPeriod"/>
            </a:pPr>
            <a:r>
              <a:rPr lang="en-US" sz="1600" dirty="0"/>
              <a:t>Are you a Systems Software Engineer?</a:t>
            </a:r>
          </a:p>
          <a:p>
            <a:pPr marL="457200" indent="-457200">
              <a:buFont typeface="+mj-lt"/>
              <a:buAutoNum type="arabicPeriod"/>
            </a:pPr>
            <a:r>
              <a:rPr lang="en-US" sz="1600" dirty="0"/>
              <a:t>Have you ever heard of Prof. Donald Knuth of Stanford University?</a:t>
            </a:r>
          </a:p>
          <a:p>
            <a:pPr marL="457200" indent="-457200">
              <a:buFont typeface="+mj-lt"/>
              <a:buAutoNum type="arabicPeriod"/>
            </a:pPr>
            <a:r>
              <a:rPr lang="en-US" sz="1600" dirty="0"/>
              <a:t>Have you read his “The Art of Computer Programming” book series?</a:t>
            </a:r>
          </a:p>
          <a:p>
            <a:pPr marL="457200" indent="-457200">
              <a:buFont typeface="+mj-lt"/>
              <a:buAutoNum type="arabicPeriod"/>
            </a:pPr>
            <a:r>
              <a:rPr lang="en-US" sz="1600" dirty="0"/>
              <a:t>Are you aware that he offers $2.56 for any mistake in his books including a typo?</a:t>
            </a:r>
          </a:p>
          <a:p>
            <a:pPr marL="457200" indent="-457200">
              <a:buFont typeface="+mj-lt"/>
              <a:buAutoNum type="arabicPeriod"/>
            </a:pPr>
            <a:r>
              <a:rPr lang="en-US" sz="1600" dirty="0"/>
              <a:t>Are you aware that he doubled the reward for his TeX program every year (the last known number is $20.48 in 1985? </a:t>
            </a:r>
          </a:p>
          <a:p>
            <a:pPr marL="457200" indent="-457200">
              <a:buFont typeface="+mj-lt"/>
              <a:buAutoNum type="arabicPeriod"/>
            </a:pPr>
            <a:r>
              <a:rPr lang="en-US" sz="1600" dirty="0"/>
              <a:t>Are you familiar with 6-Sigma (and its accuracy rate  of 99.99966%)?</a:t>
            </a:r>
          </a:p>
          <a:p>
            <a:pPr marL="457200" indent="-457200">
              <a:buFont typeface="+mj-lt"/>
              <a:buAutoNum type="arabicPeriod"/>
            </a:pPr>
            <a:r>
              <a:rPr lang="en-US" sz="1600" dirty="0"/>
              <a:t>Have you read “3M’s experience with 6-sigma implementation?</a:t>
            </a:r>
          </a:p>
        </p:txBody>
      </p:sp>
      <p:sp>
        <p:nvSpPr>
          <p:cNvPr id="4" name="Slide Number Placeholder 3">
            <a:extLst>
              <a:ext uri="{FF2B5EF4-FFF2-40B4-BE49-F238E27FC236}">
                <a16:creationId xmlns:a16="http://schemas.microsoft.com/office/drawing/2014/main" id="{DAB48601-54BE-B27A-EE38-E0FB9FF3602C}"/>
              </a:ext>
            </a:extLst>
          </p:cNvPr>
          <p:cNvSpPr>
            <a:spLocks noGrp="1"/>
          </p:cNvSpPr>
          <p:nvPr>
            <p:ph type="sldNum" sz="quarter" idx="12"/>
          </p:nvPr>
        </p:nvSpPr>
        <p:spPr/>
        <p:txBody>
          <a:bodyPr/>
          <a:lstStyle/>
          <a:p>
            <a:pPr>
              <a:defRPr/>
            </a:pPr>
            <a:fld id="{B586D440-F702-449A-AAC2-9ACFF17038B8}" type="slidenum">
              <a:rPr lang="en-US" smtClean="0"/>
              <a:pPr>
                <a:defRPr/>
              </a:pPr>
              <a:t>2</a:t>
            </a:fld>
            <a:endParaRPr lang="en-US" dirty="0"/>
          </a:p>
        </p:txBody>
      </p:sp>
    </p:spTree>
    <p:extLst>
      <p:ext uri="{BB962C8B-B14F-4D97-AF65-F5344CB8AC3E}">
        <p14:creationId xmlns:p14="http://schemas.microsoft.com/office/powerpoint/2010/main" val="42454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4"/>
            <a:ext cx="7886700" cy="566069"/>
          </a:xfrm>
        </p:spPr>
        <p:txBody>
          <a:bodyPr>
            <a:normAutofit/>
          </a:bodyPr>
          <a:lstStyle/>
          <a:p>
            <a:r>
              <a:rPr lang="en-US" sz="2700" dirty="0">
                <a:latin typeface="Arial Black" panose="020B0A04020102020204" pitchFamily="34" charset="0"/>
              </a:rPr>
              <a:t>Feature Driven Development (FDD)</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628650" y="839914"/>
            <a:ext cx="7886700" cy="3792810"/>
          </a:xfrm>
        </p:spPr>
        <p:txBody>
          <a:bodyPr>
            <a:normAutofit/>
          </a:bodyPr>
          <a:lstStyle/>
          <a:p>
            <a:r>
              <a:rPr lang="en-US" sz="1900" b="1" dirty="0"/>
              <a:t>Feature-driven development (FDD)</a:t>
            </a:r>
          </a:p>
          <a:p>
            <a:pPr marL="342900" lvl="1" indent="0">
              <a:buNone/>
            </a:pPr>
            <a:r>
              <a:rPr lang="en-US" sz="1400" dirty="0"/>
              <a:t>It is an iterative and incremental software development process. It is a lightweight or Agile method for developing software. It blends a number of industry-recognized best practices into a cohesive whole. These practices are all driven from a client-valued functionality (feature) perspective. Its main purpose is to deliver tangible, working software repeatedly in a timely manner.</a:t>
            </a:r>
            <a:endParaRPr lang="en-US" sz="900" dirty="0"/>
          </a:p>
          <a:p>
            <a:r>
              <a:rPr lang="en-US" sz="1900" b="1" dirty="0"/>
              <a:t>Feature Design Document (FDD)</a:t>
            </a:r>
          </a:p>
          <a:p>
            <a:pPr marL="342900" lvl="1" indent="0">
              <a:buNone/>
            </a:pPr>
            <a:r>
              <a:rPr lang="en-US" sz="1400" dirty="0"/>
              <a:t>It is the High-Level Design Document. It is the output of the high-level design process, generally performed by a small group of individuals ( A virtual architecture/Design team comprising of the owners of t he subsystems). A Feature Engineer owns that feature and delivers it to the customers (internal/external) that involves a demo and hand-off. It starts with the user's request (RFC, Use case etc.). It considers all the other requirements (non-functional, derived( standards, laws and regulations). The customer can review it and understand what he/ she is getting very early during the development life cycle. It also serves as the reference for feature testing</a:t>
            </a:r>
          </a:p>
          <a:p>
            <a:endParaRPr lang="en-US" dirty="0"/>
          </a:p>
        </p:txBody>
      </p:sp>
    </p:spTree>
    <p:extLst>
      <p:ext uri="{BB962C8B-B14F-4D97-AF65-F5344CB8AC3E}">
        <p14:creationId xmlns:p14="http://schemas.microsoft.com/office/powerpoint/2010/main" val="181443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7D06-0C11-0A87-949A-46A84E9BC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03779-7B94-56A6-C727-4C21464C944A}"/>
              </a:ext>
            </a:extLst>
          </p:cNvPr>
          <p:cNvSpPr>
            <a:spLocks noGrp="1"/>
          </p:cNvSpPr>
          <p:nvPr>
            <p:ph type="title"/>
          </p:nvPr>
        </p:nvSpPr>
        <p:spPr>
          <a:xfrm>
            <a:off x="628650" y="273844"/>
            <a:ext cx="7886700" cy="566069"/>
          </a:xfrm>
        </p:spPr>
        <p:txBody>
          <a:bodyPr>
            <a:normAutofit/>
          </a:bodyPr>
          <a:lstStyle/>
          <a:p>
            <a:r>
              <a:rPr lang="en-US" sz="2700" dirty="0">
                <a:latin typeface="Arial Black" panose="020B0A04020102020204" pitchFamily="34" charset="0"/>
              </a:rPr>
              <a:t>Feature Driven Development (contd.)</a:t>
            </a:r>
          </a:p>
        </p:txBody>
      </p:sp>
      <p:sp>
        <p:nvSpPr>
          <p:cNvPr id="3" name="Content Placeholder 2">
            <a:extLst>
              <a:ext uri="{FF2B5EF4-FFF2-40B4-BE49-F238E27FC236}">
                <a16:creationId xmlns:a16="http://schemas.microsoft.com/office/drawing/2014/main" id="{B087B192-03FD-CDE4-B007-BDE64FC19009}"/>
              </a:ext>
            </a:extLst>
          </p:cNvPr>
          <p:cNvSpPr>
            <a:spLocks noGrp="1"/>
          </p:cNvSpPr>
          <p:nvPr>
            <p:ph idx="1"/>
          </p:nvPr>
        </p:nvSpPr>
        <p:spPr>
          <a:xfrm>
            <a:off x="628650" y="839914"/>
            <a:ext cx="7886700" cy="3792810"/>
          </a:xfrm>
        </p:spPr>
        <p:txBody>
          <a:bodyPr>
            <a:normAutofit lnSpcReduction="10000"/>
          </a:bodyPr>
          <a:lstStyle/>
          <a:p>
            <a:r>
              <a:rPr lang="en-US" b="1" dirty="0"/>
              <a:t>Subsystem Design Document (SDD)</a:t>
            </a:r>
          </a:p>
          <a:p>
            <a:pPr marL="342900" lvl="1" indent="0">
              <a:buNone/>
            </a:pPr>
            <a:r>
              <a:rPr lang="en-US" sz="1800" dirty="0"/>
              <a:t>It is the Detailed Design Document. There will be one for each impacted subsystem. The only input required is the Feature Design Document (FDD). Code can and will be written from the SDD. It serves as the reference for code walk-throughs and unit testing.</a:t>
            </a:r>
          </a:p>
          <a:p>
            <a:r>
              <a:rPr lang="en-US" b="1" dirty="0"/>
              <a:t>Feature Engineer (FE)</a:t>
            </a:r>
          </a:p>
          <a:p>
            <a:pPr marL="342900" lvl="1" indent="0">
              <a:buNone/>
            </a:pPr>
            <a:r>
              <a:rPr lang="en-US" sz="1800" dirty="0"/>
              <a:t>A person who owns the feature. Delivers the feature to the customers. Accepts the developed subsystems. Shows a demo to the stakeholders during hand-off</a:t>
            </a:r>
          </a:p>
          <a:p>
            <a:r>
              <a:rPr lang="en-US" b="1" dirty="0"/>
              <a:t>Unit Testing (UT)</a:t>
            </a:r>
          </a:p>
          <a:p>
            <a:pPr marL="342900" lvl="1" indent="0">
              <a:buNone/>
            </a:pPr>
            <a:r>
              <a:rPr lang="en-US" sz="1800" dirty="0"/>
              <a:t>Conducted by the individual developer to make sure that the code meets the requirements described in the SDD</a:t>
            </a:r>
          </a:p>
          <a:p>
            <a:pPr marL="0" indent="0">
              <a:buNone/>
            </a:pPr>
            <a:endParaRPr lang="en-US" dirty="0"/>
          </a:p>
        </p:txBody>
      </p:sp>
    </p:spTree>
    <p:extLst>
      <p:ext uri="{BB962C8B-B14F-4D97-AF65-F5344CB8AC3E}">
        <p14:creationId xmlns:p14="http://schemas.microsoft.com/office/powerpoint/2010/main" val="4030321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A8D99-6BA3-2DBF-F701-67DCC356AA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E2166-6A89-DF29-DED8-C03D13727CCA}"/>
              </a:ext>
            </a:extLst>
          </p:cNvPr>
          <p:cNvSpPr>
            <a:spLocks noGrp="1"/>
          </p:cNvSpPr>
          <p:nvPr>
            <p:ph type="title"/>
          </p:nvPr>
        </p:nvSpPr>
        <p:spPr>
          <a:xfrm>
            <a:off x="628650" y="273844"/>
            <a:ext cx="7886700" cy="566069"/>
          </a:xfrm>
        </p:spPr>
        <p:txBody>
          <a:bodyPr>
            <a:normAutofit/>
          </a:bodyPr>
          <a:lstStyle/>
          <a:p>
            <a:r>
              <a:rPr lang="en-US" sz="2700" dirty="0">
                <a:latin typeface="Arial Black" panose="020B0A04020102020204" pitchFamily="34" charset="0"/>
              </a:rPr>
              <a:t>Feature Driven Development (contd.)</a:t>
            </a:r>
          </a:p>
        </p:txBody>
      </p:sp>
      <p:sp>
        <p:nvSpPr>
          <p:cNvPr id="3" name="Content Placeholder 2">
            <a:extLst>
              <a:ext uri="{FF2B5EF4-FFF2-40B4-BE49-F238E27FC236}">
                <a16:creationId xmlns:a16="http://schemas.microsoft.com/office/drawing/2014/main" id="{BAA7F327-E9C5-C491-BB28-22589316539B}"/>
              </a:ext>
            </a:extLst>
          </p:cNvPr>
          <p:cNvSpPr>
            <a:spLocks noGrp="1"/>
          </p:cNvSpPr>
          <p:nvPr>
            <p:ph idx="1"/>
          </p:nvPr>
        </p:nvSpPr>
        <p:spPr>
          <a:xfrm>
            <a:off x="628650" y="839914"/>
            <a:ext cx="7886700" cy="3792810"/>
          </a:xfrm>
        </p:spPr>
        <p:txBody>
          <a:bodyPr>
            <a:normAutofit/>
          </a:bodyPr>
          <a:lstStyle/>
          <a:p>
            <a:r>
              <a:rPr lang="en-US" b="1" dirty="0"/>
              <a:t>Subsystem Testing (SST)</a:t>
            </a:r>
          </a:p>
          <a:p>
            <a:pPr marL="342900" lvl="1" indent="0">
              <a:buNone/>
            </a:pPr>
            <a:r>
              <a:rPr lang="en-US" sz="1800" dirty="0"/>
              <a:t>Conducted by the Subsystem Engineer. Tests all the components (for the given feature) together. Executes all the test cases listed in the SDD</a:t>
            </a:r>
          </a:p>
          <a:p>
            <a:r>
              <a:rPr lang="en-US" b="1" dirty="0"/>
              <a:t>Feature Testing (FT)</a:t>
            </a:r>
          </a:p>
          <a:p>
            <a:pPr marL="342900" lvl="1" indent="0">
              <a:buNone/>
            </a:pPr>
            <a:r>
              <a:rPr lang="en-US" sz="1800" dirty="0"/>
              <a:t>Conducted by the Feature Engineer. Tests all the subsystems (for the given feature) together, which makes sure that the code meets the requirements described in the FDD</a:t>
            </a:r>
          </a:p>
          <a:p>
            <a:r>
              <a:rPr lang="en-US" sz="2000" b="1" dirty="0"/>
              <a:t>Feature Pack (FP)</a:t>
            </a:r>
          </a:p>
          <a:p>
            <a:pPr marL="342900" lvl="1" indent="0">
              <a:buNone/>
            </a:pPr>
            <a:r>
              <a:rPr lang="en-US" sz="1800" dirty="0"/>
              <a:t>A collection of features delivered for a given program increment (generally 13 weeks)</a:t>
            </a:r>
            <a:r>
              <a:rPr lang="en-US" sz="1050" dirty="0"/>
              <a:t>.</a:t>
            </a:r>
            <a:endParaRPr lang="en-US" sz="2000" dirty="0"/>
          </a:p>
        </p:txBody>
      </p:sp>
    </p:spTree>
    <p:extLst>
      <p:ext uri="{BB962C8B-B14F-4D97-AF65-F5344CB8AC3E}">
        <p14:creationId xmlns:p14="http://schemas.microsoft.com/office/powerpoint/2010/main" val="406813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AD0FE4-5507-39B6-F117-5458E872FCE0}"/>
              </a:ext>
            </a:extLst>
          </p:cNvPr>
          <p:cNvSpPr>
            <a:spLocks noGrp="1"/>
          </p:cNvSpPr>
          <p:nvPr>
            <p:ph type="title"/>
          </p:nvPr>
        </p:nvSpPr>
        <p:spPr/>
        <p:txBody>
          <a:bodyPr/>
          <a:lstStyle/>
          <a:p>
            <a:r>
              <a:rPr lang="en-US" dirty="0"/>
              <a:t>Feature Design </a:t>
            </a:r>
          </a:p>
        </p:txBody>
      </p:sp>
      <p:sp>
        <p:nvSpPr>
          <p:cNvPr id="4" name="Slide Number Placeholder 3">
            <a:extLst>
              <a:ext uri="{FF2B5EF4-FFF2-40B4-BE49-F238E27FC236}">
                <a16:creationId xmlns:a16="http://schemas.microsoft.com/office/drawing/2014/main" id="{3584958A-A02E-CE24-6DF5-A5B11135344B}"/>
              </a:ext>
            </a:extLst>
          </p:cNvPr>
          <p:cNvSpPr>
            <a:spLocks noGrp="1"/>
          </p:cNvSpPr>
          <p:nvPr>
            <p:ph type="sldNum" sz="quarter" idx="12"/>
          </p:nvPr>
        </p:nvSpPr>
        <p:spPr/>
        <p:txBody>
          <a:bodyPr/>
          <a:lstStyle/>
          <a:p>
            <a:pPr>
              <a:defRPr/>
            </a:pPr>
            <a:fld id="{B586D440-F702-449A-AAC2-9ACFF17038B8}" type="slidenum">
              <a:rPr lang="en-US" smtClean="0"/>
              <a:pPr>
                <a:defRPr/>
              </a:pPr>
              <a:t>23</a:t>
            </a:fld>
            <a:endParaRPr lang="en-US" dirty="0"/>
          </a:p>
        </p:txBody>
      </p:sp>
      <p:pic>
        <p:nvPicPr>
          <p:cNvPr id="7" name="Content Placeholder 6">
            <a:extLst>
              <a:ext uri="{FF2B5EF4-FFF2-40B4-BE49-F238E27FC236}">
                <a16:creationId xmlns:a16="http://schemas.microsoft.com/office/drawing/2014/main" id="{1432D963-5160-DEB0-5D2C-232C97994D2F}"/>
              </a:ext>
            </a:extLst>
          </p:cNvPr>
          <p:cNvPicPr>
            <a:picLocks noGrp="1" noChangeAspect="1"/>
          </p:cNvPicPr>
          <p:nvPr>
            <p:ph idx="4294967295"/>
          </p:nvPr>
        </p:nvPicPr>
        <p:blipFill>
          <a:blip r:embed="rId2"/>
          <a:stretch>
            <a:fillRect/>
          </a:stretch>
        </p:blipFill>
        <p:spPr bwMode="auto">
          <a:xfrm>
            <a:off x="550741" y="88296"/>
            <a:ext cx="7573109" cy="4911006"/>
          </a:xfrm>
          <a:prstGeom prst="rect">
            <a:avLst/>
          </a:prstGeom>
          <a:noFill/>
          <a:ln w="9525">
            <a:noFill/>
            <a:miter lim="800000"/>
            <a:headEnd/>
            <a:tailEnd/>
          </a:ln>
        </p:spPr>
      </p:pic>
    </p:spTree>
    <p:extLst>
      <p:ext uri="{BB962C8B-B14F-4D97-AF65-F5344CB8AC3E}">
        <p14:creationId xmlns:p14="http://schemas.microsoft.com/office/powerpoint/2010/main" val="1947607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5B635C7-961C-9D68-E289-0805B06EEDA2}"/>
              </a:ext>
            </a:extLst>
          </p:cNvPr>
          <p:cNvSpPr>
            <a:spLocks noGrp="1"/>
          </p:cNvSpPr>
          <p:nvPr>
            <p:ph type="title"/>
          </p:nvPr>
        </p:nvSpPr>
        <p:spPr/>
        <p:txBody>
          <a:bodyPr/>
          <a:lstStyle/>
          <a:p>
            <a:r>
              <a:rPr lang="en-US" dirty="0"/>
              <a:t>Subsystem Design &amp; Development </a:t>
            </a:r>
          </a:p>
        </p:txBody>
      </p:sp>
      <p:sp>
        <p:nvSpPr>
          <p:cNvPr id="7" name="Slide Number Placeholder 6">
            <a:extLst>
              <a:ext uri="{FF2B5EF4-FFF2-40B4-BE49-F238E27FC236}">
                <a16:creationId xmlns:a16="http://schemas.microsoft.com/office/drawing/2014/main" id="{3CA50B2C-87EA-E562-26DD-FC8EF33EAB00}"/>
              </a:ext>
            </a:extLst>
          </p:cNvPr>
          <p:cNvSpPr>
            <a:spLocks noGrp="1"/>
          </p:cNvSpPr>
          <p:nvPr>
            <p:ph type="sldNum" sz="quarter" idx="12"/>
          </p:nvPr>
        </p:nvSpPr>
        <p:spPr/>
        <p:txBody>
          <a:bodyPr/>
          <a:lstStyle/>
          <a:p>
            <a:fld id="{32A2F39E-E4DB-494E-AB40-38356C65078C}" type="slidenum">
              <a:rPr lang="en-US" smtClean="0"/>
              <a:pPr/>
              <a:t>24</a:t>
            </a:fld>
            <a:endParaRPr lang="en-US" dirty="0"/>
          </a:p>
        </p:txBody>
      </p:sp>
      <p:pic>
        <p:nvPicPr>
          <p:cNvPr id="5" name="Picture 4">
            <a:extLst>
              <a:ext uri="{FF2B5EF4-FFF2-40B4-BE49-F238E27FC236}">
                <a16:creationId xmlns:a16="http://schemas.microsoft.com/office/drawing/2014/main" id="{81F61E72-EA40-1FFD-A6D0-3A8E5D0D186E}"/>
              </a:ext>
            </a:extLst>
          </p:cNvPr>
          <p:cNvPicPr>
            <a:picLocks noChangeAspect="1"/>
          </p:cNvPicPr>
          <p:nvPr/>
        </p:nvPicPr>
        <p:blipFill>
          <a:blip r:embed="rId2"/>
          <a:stretch>
            <a:fillRect/>
          </a:stretch>
        </p:blipFill>
        <p:spPr>
          <a:xfrm>
            <a:off x="545123" y="-15142"/>
            <a:ext cx="7582877" cy="5037947"/>
          </a:xfrm>
          <a:prstGeom prst="rect">
            <a:avLst/>
          </a:prstGeom>
        </p:spPr>
      </p:pic>
    </p:spTree>
    <p:extLst>
      <p:ext uri="{BB962C8B-B14F-4D97-AF65-F5344CB8AC3E}">
        <p14:creationId xmlns:p14="http://schemas.microsoft.com/office/powerpoint/2010/main" val="271146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8639F-F906-F823-44C6-F52142D2463C}"/>
            </a:ext>
          </a:extLst>
        </p:cNvPr>
        <p:cNvGrpSpPr/>
        <p:nvPr/>
      </p:nvGrpSpPr>
      <p:grpSpPr>
        <a:xfrm>
          <a:off x="0" y="0"/>
          <a:ext cx="0" cy="0"/>
          <a:chOff x="0" y="0"/>
          <a:chExt cx="0" cy="0"/>
        </a:xfrm>
      </p:grpSpPr>
      <p:pic>
        <p:nvPicPr>
          <p:cNvPr id="3" name="Picture 2" descr="A cartoon of two people looking at a computer&#10;&#10;Description automatically generated">
            <a:extLst>
              <a:ext uri="{FF2B5EF4-FFF2-40B4-BE49-F238E27FC236}">
                <a16:creationId xmlns:a16="http://schemas.microsoft.com/office/drawing/2014/main" id="{3C830176-9B06-48A8-9CE7-47DFE820FD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4657" y="757524"/>
            <a:ext cx="5587389" cy="3619560"/>
          </a:xfrm>
          <a:prstGeom prst="rect">
            <a:avLst/>
          </a:prstGeom>
          <a:ln w="12700">
            <a:solidFill>
              <a:schemeClr val="tx1"/>
            </a:solidFill>
          </a:ln>
        </p:spPr>
      </p:pic>
      <p:sp>
        <p:nvSpPr>
          <p:cNvPr id="2" name="Title 1">
            <a:extLst>
              <a:ext uri="{FF2B5EF4-FFF2-40B4-BE49-F238E27FC236}">
                <a16:creationId xmlns:a16="http://schemas.microsoft.com/office/drawing/2014/main" id="{3984C347-5528-F7E8-623D-598DCCEA74B6}"/>
              </a:ext>
            </a:extLst>
          </p:cNvPr>
          <p:cNvSpPr>
            <a:spLocks noGrp="1"/>
          </p:cNvSpPr>
          <p:nvPr>
            <p:ph type="title"/>
          </p:nvPr>
        </p:nvSpPr>
        <p:spPr/>
        <p:txBody>
          <a:bodyPr/>
          <a:lstStyle/>
          <a:p>
            <a:r>
              <a:rPr lang="en-US" sz="2000" dirty="0"/>
              <a:t>“You cannot just punch ‘Let there be light’ without writing the code underlying the user interface functions”</a:t>
            </a:r>
          </a:p>
        </p:txBody>
      </p:sp>
      <p:sp>
        <p:nvSpPr>
          <p:cNvPr id="4" name="TextBox 3">
            <a:extLst>
              <a:ext uri="{FF2B5EF4-FFF2-40B4-BE49-F238E27FC236}">
                <a16:creationId xmlns:a16="http://schemas.microsoft.com/office/drawing/2014/main" id="{3A286958-704D-F680-1989-BFFE15699CB2}"/>
              </a:ext>
            </a:extLst>
          </p:cNvPr>
          <p:cNvSpPr txBox="1"/>
          <p:nvPr/>
        </p:nvSpPr>
        <p:spPr>
          <a:xfrm>
            <a:off x="1399922" y="4385976"/>
            <a:ext cx="5737253" cy="477054"/>
          </a:xfrm>
          <a:prstGeom prst="rect">
            <a:avLst/>
          </a:prstGeom>
          <a:solidFill>
            <a:srgbClr val="00B0F0"/>
          </a:solidFill>
        </p:spPr>
        <p:txBody>
          <a:bodyPr wrap="square" rtlCol="0">
            <a:spAutoFit/>
          </a:bodyPr>
          <a:lstStyle/>
          <a:p>
            <a:pPr algn="ctr"/>
            <a:r>
              <a:rPr lang="en-US" sz="1400" b="1" dirty="0">
                <a:solidFill>
                  <a:schemeClr val="bg1"/>
                </a:solidFill>
              </a:rPr>
              <a:t>from: IEEE’s “A Brief History of Computer Time”</a:t>
            </a:r>
          </a:p>
          <a:p>
            <a:pPr algn="ctr"/>
            <a:r>
              <a:rPr lang="en-US" sz="1100" b="1" dirty="0">
                <a:solidFill>
                  <a:schemeClr val="bg1"/>
                </a:solidFill>
              </a:rPr>
              <a:t>60 years of Computer Technology and the people who helped make it happen</a:t>
            </a:r>
          </a:p>
        </p:txBody>
      </p:sp>
    </p:spTree>
    <p:extLst>
      <p:ext uri="{BB962C8B-B14F-4D97-AF65-F5344CB8AC3E}">
        <p14:creationId xmlns:p14="http://schemas.microsoft.com/office/powerpoint/2010/main" val="2536927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5B635C7-961C-9D68-E289-0805B06EEDA2}"/>
              </a:ext>
            </a:extLst>
          </p:cNvPr>
          <p:cNvSpPr>
            <a:spLocks noGrp="1"/>
          </p:cNvSpPr>
          <p:nvPr>
            <p:ph type="title"/>
          </p:nvPr>
        </p:nvSpPr>
        <p:spPr/>
        <p:txBody>
          <a:bodyPr>
            <a:normAutofit fontScale="90000"/>
          </a:bodyPr>
          <a:lstStyle/>
          <a:p>
            <a:r>
              <a:rPr lang="en-US" b="1" dirty="0">
                <a:solidFill>
                  <a:schemeClr val="bg1"/>
                </a:solidFill>
              </a:rPr>
              <a:t>Feature Testing</a:t>
            </a:r>
          </a:p>
        </p:txBody>
      </p:sp>
      <p:sp>
        <p:nvSpPr>
          <p:cNvPr id="7" name="Slide Number Placeholder 6">
            <a:extLst>
              <a:ext uri="{FF2B5EF4-FFF2-40B4-BE49-F238E27FC236}">
                <a16:creationId xmlns:a16="http://schemas.microsoft.com/office/drawing/2014/main" id="{3CA50B2C-87EA-E562-26DD-FC8EF33EAB00}"/>
              </a:ext>
            </a:extLst>
          </p:cNvPr>
          <p:cNvSpPr>
            <a:spLocks noGrp="1"/>
          </p:cNvSpPr>
          <p:nvPr>
            <p:ph type="sldNum" sz="quarter" idx="12"/>
          </p:nvPr>
        </p:nvSpPr>
        <p:spPr/>
        <p:txBody>
          <a:bodyPr/>
          <a:lstStyle/>
          <a:p>
            <a:fld id="{32A2F39E-E4DB-494E-AB40-38356C65078C}" type="slidenum">
              <a:rPr lang="en-US" smtClean="0"/>
              <a:pPr/>
              <a:t>26</a:t>
            </a:fld>
            <a:endParaRPr lang="en-US" dirty="0"/>
          </a:p>
        </p:txBody>
      </p:sp>
      <p:pic>
        <p:nvPicPr>
          <p:cNvPr id="5" name="Picture 4">
            <a:extLst>
              <a:ext uri="{FF2B5EF4-FFF2-40B4-BE49-F238E27FC236}">
                <a16:creationId xmlns:a16="http://schemas.microsoft.com/office/drawing/2014/main" id="{3BD4C991-A830-D623-2B67-7E3FE1A96831}"/>
              </a:ext>
            </a:extLst>
          </p:cNvPr>
          <p:cNvPicPr>
            <a:picLocks noChangeAspect="1"/>
          </p:cNvPicPr>
          <p:nvPr/>
        </p:nvPicPr>
        <p:blipFill>
          <a:blip r:embed="rId2"/>
          <a:stretch>
            <a:fillRect/>
          </a:stretch>
        </p:blipFill>
        <p:spPr>
          <a:xfrm>
            <a:off x="296983" y="-78154"/>
            <a:ext cx="8432802" cy="4830684"/>
          </a:xfrm>
          <a:prstGeom prst="rect">
            <a:avLst/>
          </a:prstGeom>
        </p:spPr>
      </p:pic>
    </p:spTree>
    <p:extLst>
      <p:ext uri="{BB962C8B-B14F-4D97-AF65-F5344CB8AC3E}">
        <p14:creationId xmlns:p14="http://schemas.microsoft.com/office/powerpoint/2010/main" val="18134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EA18-3D8C-921E-101F-EDAE1EBCE75E}"/>
            </a:ext>
          </a:extLst>
        </p:cNvPr>
        <p:cNvGrpSpPr/>
        <p:nvPr/>
      </p:nvGrpSpPr>
      <p:grpSpPr>
        <a:xfrm>
          <a:off x="0" y="0"/>
          <a:ext cx="0" cy="0"/>
          <a:chOff x="0" y="0"/>
          <a:chExt cx="0" cy="0"/>
        </a:xfrm>
      </p:grpSpPr>
      <p:pic>
        <p:nvPicPr>
          <p:cNvPr id="5" name="Picture 4" descr="A diagram of a business&#10;&#10;Description automatically generated with medium confidence">
            <a:extLst>
              <a:ext uri="{FF2B5EF4-FFF2-40B4-BE49-F238E27FC236}">
                <a16:creationId xmlns:a16="http://schemas.microsoft.com/office/drawing/2014/main" id="{15C5AEBA-C173-8055-D8CC-259722F7E5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3" r="4905" b="6217"/>
          <a:stretch/>
        </p:blipFill>
        <p:spPr>
          <a:xfrm>
            <a:off x="414215" y="829892"/>
            <a:ext cx="2946401" cy="3866764"/>
          </a:xfrm>
          <a:prstGeom prst="rect">
            <a:avLst/>
          </a:prstGeom>
          <a:ln w="12700">
            <a:solidFill>
              <a:schemeClr val="tx1"/>
            </a:solidFill>
          </a:ln>
        </p:spPr>
      </p:pic>
      <p:pic>
        <p:nvPicPr>
          <p:cNvPr id="2" name="Picture 1">
            <a:extLst>
              <a:ext uri="{FF2B5EF4-FFF2-40B4-BE49-F238E27FC236}">
                <a16:creationId xmlns:a16="http://schemas.microsoft.com/office/drawing/2014/main" id="{397A9737-1198-A47E-898C-30B573B50B7E}"/>
              </a:ext>
            </a:extLst>
          </p:cNvPr>
          <p:cNvPicPr>
            <a:picLocks noChangeAspect="1"/>
          </p:cNvPicPr>
          <p:nvPr/>
        </p:nvPicPr>
        <p:blipFill>
          <a:blip r:embed="rId3"/>
          <a:stretch>
            <a:fillRect/>
          </a:stretch>
        </p:blipFill>
        <p:spPr>
          <a:xfrm>
            <a:off x="3807007" y="900230"/>
            <a:ext cx="5278932" cy="2530724"/>
          </a:xfrm>
          <a:prstGeom prst="rect">
            <a:avLst/>
          </a:prstGeom>
        </p:spPr>
      </p:pic>
      <p:sp>
        <p:nvSpPr>
          <p:cNvPr id="3" name="Title 2">
            <a:extLst>
              <a:ext uri="{FF2B5EF4-FFF2-40B4-BE49-F238E27FC236}">
                <a16:creationId xmlns:a16="http://schemas.microsoft.com/office/drawing/2014/main" id="{3CCF2AAA-B857-0C38-42AD-84B0A861EAF3}"/>
              </a:ext>
            </a:extLst>
          </p:cNvPr>
          <p:cNvSpPr>
            <a:spLocks noGrp="1"/>
          </p:cNvSpPr>
          <p:nvPr>
            <p:ph type="title"/>
          </p:nvPr>
        </p:nvSpPr>
        <p:spPr/>
        <p:txBody>
          <a:bodyPr/>
          <a:lstStyle/>
          <a:p>
            <a:r>
              <a:rPr lang="en-US" dirty="0"/>
              <a:t>DR (Deficiency Report) Handling</a:t>
            </a:r>
          </a:p>
        </p:txBody>
      </p:sp>
    </p:spTree>
    <p:extLst>
      <p:ext uri="{BB962C8B-B14F-4D97-AF65-F5344CB8AC3E}">
        <p14:creationId xmlns:p14="http://schemas.microsoft.com/office/powerpoint/2010/main" val="344006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EA82-D20C-E56C-B850-B14F480892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A017F3-A4B2-E8C0-5D33-1E7CF5CF71EC}"/>
              </a:ext>
            </a:extLst>
          </p:cNvPr>
          <p:cNvPicPr>
            <a:picLocks noChangeAspect="1"/>
          </p:cNvPicPr>
          <p:nvPr/>
        </p:nvPicPr>
        <p:blipFill>
          <a:blip r:embed="rId2"/>
          <a:stretch>
            <a:fillRect/>
          </a:stretch>
        </p:blipFill>
        <p:spPr>
          <a:xfrm>
            <a:off x="228598" y="63994"/>
            <a:ext cx="3897923" cy="5110612"/>
          </a:xfrm>
          <a:prstGeom prst="rect">
            <a:avLst/>
          </a:prstGeom>
        </p:spPr>
      </p:pic>
      <p:pic>
        <p:nvPicPr>
          <p:cNvPr id="6" name="Picture 5">
            <a:extLst>
              <a:ext uri="{FF2B5EF4-FFF2-40B4-BE49-F238E27FC236}">
                <a16:creationId xmlns:a16="http://schemas.microsoft.com/office/drawing/2014/main" id="{0A1D089F-3543-9173-DE7A-D0524F3231BE}"/>
              </a:ext>
            </a:extLst>
          </p:cNvPr>
          <p:cNvPicPr>
            <a:picLocks noChangeAspect="1"/>
          </p:cNvPicPr>
          <p:nvPr/>
        </p:nvPicPr>
        <p:blipFill>
          <a:blip r:embed="rId3"/>
          <a:stretch>
            <a:fillRect/>
          </a:stretch>
        </p:blipFill>
        <p:spPr>
          <a:xfrm>
            <a:off x="4676529" y="63994"/>
            <a:ext cx="3688863" cy="4920165"/>
          </a:xfrm>
          <a:prstGeom prst="rect">
            <a:avLst/>
          </a:prstGeom>
          <a:ln>
            <a:solidFill>
              <a:schemeClr val="accent1"/>
            </a:solidFill>
          </a:ln>
        </p:spPr>
      </p:pic>
      <p:sp>
        <p:nvSpPr>
          <p:cNvPr id="4" name="Title 3">
            <a:extLst>
              <a:ext uri="{FF2B5EF4-FFF2-40B4-BE49-F238E27FC236}">
                <a16:creationId xmlns:a16="http://schemas.microsoft.com/office/drawing/2014/main" id="{E02CDA22-3D82-A23F-973D-9DDBB947EC05}"/>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2165730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3E13-D3B6-0EC4-3DCB-65F38B835F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B2CE84-9160-824F-CF2D-47BDEF9906DA}"/>
              </a:ext>
            </a:extLst>
          </p:cNvPr>
          <p:cNvSpPr>
            <a:spLocks noGrp="1"/>
          </p:cNvSpPr>
          <p:nvPr>
            <p:ph type="title"/>
          </p:nvPr>
        </p:nvSpPr>
        <p:spPr/>
        <p:txBody>
          <a:bodyPr/>
          <a:lstStyle/>
          <a:p>
            <a:r>
              <a:rPr lang="en-US" dirty="0"/>
              <a:t>DR (Deficiency Report) Handling</a:t>
            </a:r>
          </a:p>
        </p:txBody>
      </p:sp>
      <p:pic>
        <p:nvPicPr>
          <p:cNvPr id="9" name="Picture 8">
            <a:extLst>
              <a:ext uri="{FF2B5EF4-FFF2-40B4-BE49-F238E27FC236}">
                <a16:creationId xmlns:a16="http://schemas.microsoft.com/office/drawing/2014/main" id="{65AC1CB8-0791-9DA8-7430-C481651A10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827128" y="727692"/>
            <a:ext cx="5034780" cy="4326318"/>
          </a:xfrm>
          <a:prstGeom prst="rect">
            <a:avLst/>
          </a:prstGeom>
        </p:spPr>
      </p:pic>
    </p:spTree>
    <p:extLst>
      <p:ext uri="{BB962C8B-B14F-4D97-AF65-F5344CB8AC3E}">
        <p14:creationId xmlns:p14="http://schemas.microsoft.com/office/powerpoint/2010/main" val="425208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4468-682B-1FB1-94F5-DA7AA1A3D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14A65-36AD-3445-70D3-68A2845091A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81A929E-383C-D794-FC58-78C6CBBA9984}"/>
              </a:ext>
            </a:extLst>
          </p:cNvPr>
          <p:cNvSpPr>
            <a:spLocks noGrp="1"/>
          </p:cNvSpPr>
          <p:nvPr>
            <p:ph idx="1"/>
          </p:nvPr>
        </p:nvSpPr>
        <p:spPr>
          <a:xfrm>
            <a:off x="230886" y="945662"/>
            <a:ext cx="8686800" cy="3541936"/>
          </a:xfrm>
        </p:spPr>
        <p:txBody>
          <a:bodyPr>
            <a:normAutofit/>
          </a:bodyPr>
          <a:lstStyle/>
          <a:p>
            <a:pPr marL="457200" indent="-457200">
              <a:buFont typeface="+mj-lt"/>
              <a:buAutoNum type="arabicPeriod"/>
            </a:pPr>
            <a:r>
              <a:rPr lang="en-US" dirty="0"/>
              <a:t>What is your first reaction to seeing the title: “Zero-Defect-Delivery (ZDD)?</a:t>
            </a:r>
          </a:p>
          <a:p>
            <a:pPr marL="457200" indent="-457200">
              <a:buFont typeface="+mj-lt"/>
              <a:buAutoNum type="arabicPeriod"/>
            </a:pPr>
            <a:r>
              <a:rPr lang="en-US" dirty="0"/>
              <a:t>Do you think it is attainable?</a:t>
            </a:r>
          </a:p>
          <a:p>
            <a:pPr marL="457200" indent="-457200">
              <a:buFont typeface="+mj-lt"/>
              <a:buAutoNum type="arabicPeriod"/>
            </a:pPr>
            <a:r>
              <a:rPr lang="en-US" dirty="0"/>
              <a:t>Have you done any Zero-Defect-Delivery?</a:t>
            </a:r>
          </a:p>
          <a:p>
            <a:pPr marL="457200" indent="-457200">
              <a:buFont typeface="+mj-lt"/>
              <a:buAutoNum type="arabicPeriod"/>
            </a:pPr>
            <a:r>
              <a:rPr lang="en-US" dirty="0"/>
              <a:t>What role does Systems Engineering play (if any) in ZDD?</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EA273ECC-38C4-B175-8C76-46F5CFAEBF03}"/>
              </a:ext>
            </a:extLst>
          </p:cNvPr>
          <p:cNvSpPr>
            <a:spLocks noGrp="1"/>
          </p:cNvSpPr>
          <p:nvPr>
            <p:ph type="sldNum" sz="quarter" idx="12"/>
          </p:nvPr>
        </p:nvSpPr>
        <p:spPr/>
        <p:txBody>
          <a:bodyPr/>
          <a:lstStyle/>
          <a:p>
            <a:pPr>
              <a:defRPr/>
            </a:pPr>
            <a:fld id="{B586D440-F702-449A-AAC2-9ACFF17038B8}" type="slidenum">
              <a:rPr lang="en-US" smtClean="0"/>
              <a:pPr>
                <a:defRPr/>
              </a:pPr>
              <a:t>3</a:t>
            </a:fld>
            <a:endParaRPr lang="en-US" dirty="0"/>
          </a:p>
        </p:txBody>
      </p:sp>
    </p:spTree>
    <p:extLst>
      <p:ext uri="{BB962C8B-B14F-4D97-AF65-F5344CB8AC3E}">
        <p14:creationId xmlns:p14="http://schemas.microsoft.com/office/powerpoint/2010/main" val="3617212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D79C-50E5-04D3-4375-EC879BB2642E}"/>
              </a:ext>
            </a:extLst>
          </p:cNvPr>
          <p:cNvSpPr>
            <a:spLocks noGrp="1"/>
          </p:cNvSpPr>
          <p:nvPr>
            <p:ph type="title"/>
          </p:nvPr>
        </p:nvSpPr>
        <p:spPr/>
        <p:txBody>
          <a:bodyPr/>
          <a:lstStyle/>
          <a:p>
            <a:r>
              <a:rPr lang="en-US" dirty="0"/>
              <a:t>Dr Handling (contd.)</a:t>
            </a:r>
          </a:p>
        </p:txBody>
      </p:sp>
      <p:sp>
        <p:nvSpPr>
          <p:cNvPr id="3" name="Slide Number Placeholder 2">
            <a:extLst>
              <a:ext uri="{FF2B5EF4-FFF2-40B4-BE49-F238E27FC236}">
                <a16:creationId xmlns:a16="http://schemas.microsoft.com/office/drawing/2014/main" id="{F2C8A4F7-1A32-E603-852A-D341B814784B}"/>
              </a:ext>
            </a:extLst>
          </p:cNvPr>
          <p:cNvSpPr>
            <a:spLocks noGrp="1"/>
          </p:cNvSpPr>
          <p:nvPr>
            <p:ph type="sldNum" sz="quarter" idx="12"/>
          </p:nvPr>
        </p:nvSpPr>
        <p:spPr/>
        <p:txBody>
          <a:bodyPr/>
          <a:lstStyle/>
          <a:p>
            <a:pPr>
              <a:defRPr/>
            </a:pPr>
            <a:fld id="{B586D440-F702-449A-AAC2-9ACFF17038B8}" type="slidenum">
              <a:rPr lang="en-US" smtClean="0"/>
              <a:pPr>
                <a:defRPr/>
              </a:pPr>
              <a:t>30</a:t>
            </a:fld>
            <a:endParaRPr lang="en-US" dirty="0"/>
          </a:p>
        </p:txBody>
      </p:sp>
      <p:pic>
        <p:nvPicPr>
          <p:cNvPr id="5" name="Picture 4">
            <a:extLst>
              <a:ext uri="{FF2B5EF4-FFF2-40B4-BE49-F238E27FC236}">
                <a16:creationId xmlns:a16="http://schemas.microsoft.com/office/drawing/2014/main" id="{345E0D6D-59BC-D614-C203-9A08BA3A1298}"/>
              </a:ext>
            </a:extLst>
          </p:cNvPr>
          <p:cNvPicPr>
            <a:picLocks noChangeAspect="1"/>
          </p:cNvPicPr>
          <p:nvPr/>
        </p:nvPicPr>
        <p:blipFill>
          <a:blip r:embed="rId2"/>
          <a:stretch>
            <a:fillRect/>
          </a:stretch>
        </p:blipFill>
        <p:spPr>
          <a:xfrm>
            <a:off x="1381369" y="146465"/>
            <a:ext cx="7359699" cy="4997035"/>
          </a:xfrm>
          <a:prstGeom prst="rect">
            <a:avLst/>
          </a:prstGeom>
        </p:spPr>
      </p:pic>
    </p:spTree>
    <p:extLst>
      <p:ext uri="{BB962C8B-B14F-4D97-AF65-F5344CB8AC3E}">
        <p14:creationId xmlns:p14="http://schemas.microsoft.com/office/powerpoint/2010/main" val="1137710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E3AC-CF6C-C5E4-15E3-55C2651B0A25}"/>
              </a:ext>
            </a:extLst>
          </p:cNvPr>
          <p:cNvSpPr>
            <a:spLocks noGrp="1"/>
          </p:cNvSpPr>
          <p:nvPr>
            <p:ph type="title"/>
          </p:nvPr>
        </p:nvSpPr>
        <p:spPr/>
        <p:txBody>
          <a:bodyPr/>
          <a:lstStyle/>
          <a:p>
            <a:r>
              <a:rPr lang="en-US" b="1" dirty="0">
                <a:solidFill>
                  <a:schemeClr val="bg1"/>
                </a:solidFill>
              </a:rPr>
              <a:t>Features &amp; Subsystems</a:t>
            </a:r>
          </a:p>
        </p:txBody>
      </p:sp>
      <p:sp>
        <p:nvSpPr>
          <p:cNvPr id="4" name="Slide Number Placeholder 3">
            <a:extLst>
              <a:ext uri="{FF2B5EF4-FFF2-40B4-BE49-F238E27FC236}">
                <a16:creationId xmlns:a16="http://schemas.microsoft.com/office/drawing/2014/main" id="{EEDC6651-58E7-C8AF-5C56-C0D37AC2AF3A}"/>
              </a:ext>
            </a:extLst>
          </p:cNvPr>
          <p:cNvSpPr>
            <a:spLocks noGrp="1"/>
          </p:cNvSpPr>
          <p:nvPr>
            <p:ph type="sldNum" sz="quarter" idx="12"/>
          </p:nvPr>
        </p:nvSpPr>
        <p:spPr/>
        <p:txBody>
          <a:bodyPr/>
          <a:lstStyle/>
          <a:p>
            <a:fld id="{32A2F39E-E4DB-494E-AB40-38356C65078C}" type="slidenum">
              <a:rPr lang="en-US" smtClean="0"/>
              <a:pPr/>
              <a:t>31</a:t>
            </a:fld>
            <a:endParaRPr lang="en-US" dirty="0"/>
          </a:p>
        </p:txBody>
      </p:sp>
      <p:pic>
        <p:nvPicPr>
          <p:cNvPr id="8" name="Picture 7">
            <a:extLst>
              <a:ext uri="{FF2B5EF4-FFF2-40B4-BE49-F238E27FC236}">
                <a16:creationId xmlns:a16="http://schemas.microsoft.com/office/drawing/2014/main" id="{096CDA58-ABEE-53E4-2A37-68FA2544EEC8}"/>
              </a:ext>
            </a:extLst>
          </p:cNvPr>
          <p:cNvPicPr>
            <a:picLocks noChangeAspect="1"/>
          </p:cNvPicPr>
          <p:nvPr/>
        </p:nvPicPr>
        <p:blipFill>
          <a:blip r:embed="rId2"/>
          <a:stretch>
            <a:fillRect/>
          </a:stretch>
        </p:blipFill>
        <p:spPr>
          <a:xfrm>
            <a:off x="920262" y="0"/>
            <a:ext cx="6673946" cy="5143500"/>
          </a:xfrm>
          <a:prstGeom prst="rect">
            <a:avLst/>
          </a:prstGeom>
        </p:spPr>
      </p:pic>
    </p:spTree>
    <p:extLst>
      <p:ext uri="{BB962C8B-B14F-4D97-AF65-F5344CB8AC3E}">
        <p14:creationId xmlns:p14="http://schemas.microsoft.com/office/powerpoint/2010/main" val="126298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66E6-0F4C-4509-3BB6-CAADB4274830}"/>
              </a:ext>
            </a:extLst>
          </p:cNvPr>
          <p:cNvSpPr>
            <a:spLocks noGrp="1"/>
          </p:cNvSpPr>
          <p:nvPr>
            <p:ph type="title"/>
          </p:nvPr>
        </p:nvSpPr>
        <p:spPr/>
        <p:txBody>
          <a:bodyPr>
            <a:noAutofit/>
          </a:bodyPr>
          <a:lstStyle/>
          <a:p>
            <a:r>
              <a:rPr lang="en-US" sz="2400" b="1" dirty="0">
                <a:solidFill>
                  <a:schemeClr val="bg1"/>
                </a:solidFill>
              </a:rPr>
              <a:t>Subsystem requirements for the Features &amp; Components</a:t>
            </a:r>
          </a:p>
        </p:txBody>
      </p:sp>
      <p:sp>
        <p:nvSpPr>
          <p:cNvPr id="4" name="Slide Number Placeholder 3">
            <a:extLst>
              <a:ext uri="{FF2B5EF4-FFF2-40B4-BE49-F238E27FC236}">
                <a16:creationId xmlns:a16="http://schemas.microsoft.com/office/drawing/2014/main" id="{52F76774-0B27-5F63-58C6-129801C8A435}"/>
              </a:ext>
            </a:extLst>
          </p:cNvPr>
          <p:cNvSpPr>
            <a:spLocks noGrp="1"/>
          </p:cNvSpPr>
          <p:nvPr>
            <p:ph type="sldNum" sz="quarter" idx="12"/>
          </p:nvPr>
        </p:nvSpPr>
        <p:spPr/>
        <p:txBody>
          <a:bodyPr/>
          <a:lstStyle/>
          <a:p>
            <a:fld id="{32A2F39E-E4DB-494E-AB40-38356C65078C}" type="slidenum">
              <a:rPr lang="en-US" smtClean="0"/>
              <a:pPr/>
              <a:t>32</a:t>
            </a:fld>
            <a:endParaRPr lang="en-US" dirty="0"/>
          </a:p>
        </p:txBody>
      </p:sp>
      <p:pic>
        <p:nvPicPr>
          <p:cNvPr id="7" name="Picture 6">
            <a:extLst>
              <a:ext uri="{FF2B5EF4-FFF2-40B4-BE49-F238E27FC236}">
                <a16:creationId xmlns:a16="http://schemas.microsoft.com/office/drawing/2014/main" id="{4EED144E-ECF1-E563-E1E9-355C023BBB4C}"/>
              </a:ext>
            </a:extLst>
          </p:cNvPr>
          <p:cNvPicPr>
            <a:picLocks noChangeAspect="1"/>
          </p:cNvPicPr>
          <p:nvPr/>
        </p:nvPicPr>
        <p:blipFill>
          <a:blip r:embed="rId2"/>
          <a:stretch>
            <a:fillRect/>
          </a:stretch>
        </p:blipFill>
        <p:spPr>
          <a:xfrm>
            <a:off x="366741" y="0"/>
            <a:ext cx="8331782" cy="5143500"/>
          </a:xfrm>
          <a:prstGeom prst="rect">
            <a:avLst/>
          </a:prstGeom>
        </p:spPr>
      </p:pic>
    </p:spTree>
    <p:extLst>
      <p:ext uri="{BB962C8B-B14F-4D97-AF65-F5344CB8AC3E}">
        <p14:creationId xmlns:p14="http://schemas.microsoft.com/office/powerpoint/2010/main" val="258210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4"/>
            <a:ext cx="7886700" cy="489013"/>
          </a:xfrm>
        </p:spPr>
        <p:txBody>
          <a:bodyPr>
            <a:normAutofit fontScale="90000"/>
          </a:bodyPr>
          <a:lstStyle/>
          <a:p>
            <a:r>
              <a:rPr lang="en-US" sz="3000" dirty="0">
                <a:latin typeface="Arial Black" panose="020B0A04020102020204" pitchFamily="34" charset="0"/>
              </a:rPr>
              <a:t>Design steps</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628650" y="880206"/>
            <a:ext cx="7886700" cy="3263504"/>
          </a:xfrm>
        </p:spPr>
        <p:txBody>
          <a:bodyPr/>
          <a:lstStyle/>
          <a:p>
            <a:r>
              <a:rPr lang="en-US" dirty="0">
                <a:latin typeface="Arial" panose="020B0604020202020204" pitchFamily="34" charset="0"/>
                <a:cs typeface="Arial" panose="020B0604020202020204" pitchFamily="34" charset="0"/>
              </a:rPr>
              <a:t>Design is divided into 2 steps</a:t>
            </a:r>
          </a:p>
          <a:p>
            <a:pPr lvl="1"/>
            <a:r>
              <a:rPr lang="en-US" dirty="0">
                <a:latin typeface="Arial" panose="020B0604020202020204" pitchFamily="34" charset="0"/>
                <a:cs typeface="Arial" panose="020B0604020202020204" pitchFamily="34" charset="0"/>
              </a:rPr>
              <a:t>High-Level Design/Feature Design</a:t>
            </a:r>
          </a:p>
          <a:p>
            <a:pPr lvl="1"/>
            <a:r>
              <a:rPr lang="en-US" dirty="0">
                <a:latin typeface="Arial" panose="020B0604020202020204" pitchFamily="34" charset="0"/>
                <a:cs typeface="Arial" panose="020B0604020202020204" pitchFamily="34" charset="0"/>
              </a:rPr>
              <a:t>Detailed Design/Subsystem Design</a:t>
            </a:r>
          </a:p>
          <a:p>
            <a:endParaRPr lang="en-US" dirty="0"/>
          </a:p>
        </p:txBody>
      </p:sp>
    </p:spTree>
    <p:extLst>
      <p:ext uri="{BB962C8B-B14F-4D97-AF65-F5344CB8AC3E}">
        <p14:creationId xmlns:p14="http://schemas.microsoft.com/office/powerpoint/2010/main" val="3213947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140983"/>
            <a:ext cx="7886700" cy="550658"/>
          </a:xfrm>
        </p:spPr>
        <p:txBody>
          <a:bodyPr>
            <a:normAutofit/>
          </a:bodyPr>
          <a:lstStyle/>
          <a:p>
            <a:r>
              <a:rPr lang="en-US" dirty="0">
                <a:latin typeface="Arial Black" panose="020B0A04020102020204" pitchFamily="34" charset="0"/>
              </a:rPr>
              <a:t>High-Level Design</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628650" y="924674"/>
            <a:ext cx="7886700" cy="3708048"/>
          </a:xfrm>
        </p:spPr>
        <p:txBody>
          <a:bodyPr>
            <a:normAutofit/>
          </a:bodyPr>
          <a:lstStyle/>
          <a:p>
            <a:r>
              <a:rPr lang="en-US" sz="1800" dirty="0">
                <a:latin typeface="Arial" panose="020B0604020202020204" pitchFamily="34" charset="0"/>
                <a:cs typeface="Arial" panose="020B0604020202020204" pitchFamily="34" charset="0"/>
              </a:rPr>
              <a:t>It is also called Feature Design</a:t>
            </a:r>
          </a:p>
          <a:p>
            <a:r>
              <a:rPr lang="en-US" sz="1800" dirty="0">
                <a:latin typeface="Arial" panose="020B0604020202020204" pitchFamily="34" charset="0"/>
                <a:cs typeface="Arial" panose="020B0604020202020204" pitchFamily="34" charset="0"/>
              </a:rPr>
              <a:t>The input for this comprises of: Use cases, non-functional requirements, derived requirements, standards, Architectural tenets, etc.</a:t>
            </a:r>
          </a:p>
          <a:p>
            <a:r>
              <a:rPr lang="en-US" sz="1800" dirty="0">
                <a:latin typeface="Arial" panose="020B0604020202020204" pitchFamily="34" charset="0"/>
                <a:cs typeface="Arial" panose="020B0604020202020204" pitchFamily="34" charset="0"/>
              </a:rPr>
              <a:t>The output of this process is a High-level design document (Feature design document)). Its contents are:</a:t>
            </a:r>
          </a:p>
          <a:p>
            <a:pPr lvl="1"/>
            <a:r>
              <a:rPr lang="en-US" sz="1400" dirty="0">
                <a:latin typeface="Arial" panose="020B0604020202020204" pitchFamily="34" charset="0"/>
                <a:cs typeface="Arial" panose="020B0604020202020204" pitchFamily="34" charset="0"/>
              </a:rPr>
              <a:t>How the customer uses this feature/functionality</a:t>
            </a:r>
          </a:p>
          <a:p>
            <a:pPr lvl="1"/>
            <a:r>
              <a:rPr lang="en-US" sz="1400" dirty="0">
                <a:latin typeface="Arial" panose="020B0604020202020204" pitchFamily="34" charset="0"/>
                <a:cs typeface="Arial" panose="020B0604020202020204" pitchFamily="34" charset="0"/>
              </a:rPr>
              <a:t>Requirements satisfied (list of)</a:t>
            </a:r>
          </a:p>
          <a:p>
            <a:pPr lvl="1"/>
            <a:r>
              <a:rPr lang="en-US" sz="1400" dirty="0">
                <a:latin typeface="Arial" panose="020B0604020202020204" pitchFamily="34" charset="0"/>
                <a:cs typeface="Arial" panose="020B0604020202020204" pitchFamily="34" charset="0"/>
              </a:rPr>
              <a:t>Test cases that need to be run to certify the feature. A subset of them are demonstrated as part of the acceptance/hand-off to the customer (internal/external)</a:t>
            </a:r>
          </a:p>
          <a:p>
            <a:pPr lvl="1"/>
            <a:r>
              <a:rPr lang="en-US" sz="1400" dirty="0">
                <a:latin typeface="Arial" panose="020B0604020202020204" pitchFamily="34" charset="0"/>
                <a:cs typeface="Arial" panose="020B0604020202020204" pitchFamily="34" charset="0"/>
              </a:rPr>
              <a:t>List of subsystems impacted by this new feature</a:t>
            </a:r>
          </a:p>
          <a:p>
            <a:pPr lvl="1"/>
            <a:r>
              <a:rPr lang="en-US" sz="1400" dirty="0">
                <a:latin typeface="Arial" panose="020B0604020202020204" pitchFamily="34" charset="0"/>
                <a:cs typeface="Arial" panose="020B0604020202020204" pitchFamily="34" charset="0"/>
              </a:rPr>
              <a:t>Requirements for each impacted subsystem (this includes Middleware, COTS, Hardware and others)</a:t>
            </a:r>
          </a:p>
        </p:txBody>
      </p:sp>
    </p:spTree>
    <p:extLst>
      <p:ext uri="{BB962C8B-B14F-4D97-AF65-F5344CB8AC3E}">
        <p14:creationId xmlns:p14="http://schemas.microsoft.com/office/powerpoint/2010/main" val="1017780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7330B-E4A2-1F07-2EE5-DCA5FF31C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2128B-39A4-826B-5C45-F49427094152}"/>
              </a:ext>
            </a:extLst>
          </p:cNvPr>
          <p:cNvSpPr>
            <a:spLocks noGrp="1"/>
          </p:cNvSpPr>
          <p:nvPr>
            <p:ph type="title"/>
          </p:nvPr>
        </p:nvSpPr>
        <p:spPr>
          <a:xfrm>
            <a:off x="628650" y="156613"/>
            <a:ext cx="7886700" cy="550658"/>
          </a:xfrm>
        </p:spPr>
        <p:txBody>
          <a:bodyPr>
            <a:normAutofit/>
          </a:bodyPr>
          <a:lstStyle/>
          <a:p>
            <a:r>
              <a:rPr lang="en-US" sz="2100" dirty="0">
                <a:latin typeface="Arial Black" panose="020B0A04020102020204" pitchFamily="34" charset="0"/>
              </a:rPr>
              <a:t>High-Level Design (Contd.)</a:t>
            </a:r>
          </a:p>
        </p:txBody>
      </p:sp>
      <p:sp>
        <p:nvSpPr>
          <p:cNvPr id="3" name="Content Placeholder 2">
            <a:extLst>
              <a:ext uri="{FF2B5EF4-FFF2-40B4-BE49-F238E27FC236}">
                <a16:creationId xmlns:a16="http://schemas.microsoft.com/office/drawing/2014/main" id="{ABDA100F-ADB9-C5B4-0AAD-A5863152BAAC}"/>
              </a:ext>
            </a:extLst>
          </p:cNvPr>
          <p:cNvSpPr>
            <a:spLocks noGrp="1"/>
          </p:cNvSpPr>
          <p:nvPr>
            <p:ph idx="1"/>
          </p:nvPr>
        </p:nvSpPr>
        <p:spPr>
          <a:xfrm>
            <a:off x="628650" y="924674"/>
            <a:ext cx="7886700" cy="3708048"/>
          </a:xfrm>
        </p:spPr>
        <p:txBody>
          <a:bodyPr>
            <a:normAutofit/>
          </a:bodyPr>
          <a:lstStyle/>
          <a:p>
            <a:r>
              <a:rPr lang="en-US" sz="1800" dirty="0">
                <a:latin typeface="Arial" panose="020B0604020202020204" pitchFamily="34" charset="0"/>
                <a:cs typeface="Arial" panose="020B0604020202020204" pitchFamily="34" charset="0"/>
              </a:rPr>
              <a:t>A template is provided in a later slide</a:t>
            </a:r>
          </a:p>
          <a:p>
            <a:r>
              <a:rPr lang="en-US" sz="1800" dirty="0">
                <a:latin typeface="Arial" panose="020B0604020202020204" pitchFamily="34" charset="0"/>
                <a:cs typeface="Arial" panose="020B0604020202020204" pitchFamily="34" charset="0"/>
              </a:rPr>
              <a:t>Customer Review</a:t>
            </a:r>
          </a:p>
          <a:p>
            <a:pPr lvl="1"/>
            <a:r>
              <a:rPr lang="en-US" sz="1350" dirty="0">
                <a:latin typeface="Arial" panose="020B0604020202020204" pitchFamily="34" charset="0"/>
                <a:cs typeface="Arial" panose="020B0604020202020204" pitchFamily="34" charset="0"/>
              </a:rPr>
              <a:t>FDD is reviewed by the customer. It provides him/her an opportunity very early in the development life cycle to understand what he/she is getting and suggest required changes.</a:t>
            </a:r>
          </a:p>
          <a:p>
            <a:r>
              <a:rPr lang="en-US" sz="1800" dirty="0">
                <a:latin typeface="Arial" panose="020B0604020202020204" pitchFamily="34" charset="0"/>
                <a:cs typeface="Arial" panose="020B0604020202020204" pitchFamily="34" charset="0"/>
              </a:rPr>
              <a:t>Single point of reference for Detailed Design</a:t>
            </a:r>
          </a:p>
          <a:p>
            <a:pPr lvl="1"/>
            <a:r>
              <a:rPr lang="en-US" sz="1500" dirty="0">
                <a:latin typeface="Arial" panose="020B0604020202020204" pitchFamily="34" charset="0"/>
                <a:cs typeface="Arial" panose="020B0604020202020204" pitchFamily="34" charset="0"/>
              </a:rPr>
              <a:t>FDD serves as the single point of reference for the detailed design of subsystems involved.</a:t>
            </a:r>
          </a:p>
          <a:p>
            <a:pPr lvl="1"/>
            <a:r>
              <a:rPr lang="en-US" sz="1500" dirty="0">
                <a:latin typeface="Arial" panose="020B0604020202020204" pitchFamily="34" charset="0"/>
                <a:cs typeface="Arial" panose="020B0604020202020204" pitchFamily="34" charset="0"/>
              </a:rPr>
              <a:t>It also serves as the single point of reference for developing feature test cases</a:t>
            </a:r>
          </a:p>
          <a:p>
            <a:endParaRPr lang="en-US" dirty="0"/>
          </a:p>
        </p:txBody>
      </p:sp>
    </p:spTree>
    <p:extLst>
      <p:ext uri="{BB962C8B-B14F-4D97-AF65-F5344CB8AC3E}">
        <p14:creationId xmlns:p14="http://schemas.microsoft.com/office/powerpoint/2010/main" val="381459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33965BB-6D8D-CF53-D04C-7AB7C3CD3A4F}"/>
              </a:ext>
            </a:extLst>
          </p:cNvPr>
          <p:cNvSpPr>
            <a:spLocks noGrp="1"/>
          </p:cNvSpPr>
          <p:nvPr>
            <p:ph type="body" sz="quarter" idx="11"/>
          </p:nvPr>
        </p:nvSpPr>
        <p:spPr>
          <a:xfrm>
            <a:off x="340066" y="796925"/>
            <a:ext cx="4023360" cy="4057486"/>
          </a:xfrm>
          <a:ln>
            <a:solidFill>
              <a:schemeClr val="accent1"/>
            </a:solidFill>
          </a:ln>
        </p:spPr>
        <p:txBody>
          <a:bodyPr>
            <a:normAutofit fontScale="85000" lnSpcReduction="10000"/>
          </a:bodyPr>
          <a:lstStyle/>
          <a:p>
            <a:pPr marL="342900" marR="0" indent="-342900" algn="l" rtl="0">
              <a:buFont typeface="+mj-lt"/>
              <a:buAutoNum type="arabicPeriod"/>
            </a:pPr>
            <a:r>
              <a:rPr lang="en-US" sz="1800" b="0" i="0" u="none" strike="noStrike" baseline="0" dirty="0">
                <a:solidFill>
                  <a:srgbClr val="000000"/>
                </a:solidFill>
                <a:latin typeface="Calibri" panose="020F0502020204030204" pitchFamily="34" charset="0"/>
              </a:rPr>
              <a:t>Feature Id:</a:t>
            </a:r>
          </a:p>
          <a:p>
            <a:pPr lvl="1"/>
            <a:r>
              <a:rPr lang="en-US" sz="1800" b="0" i="0" u="none" strike="noStrike" baseline="0" dirty="0">
                <a:solidFill>
                  <a:srgbClr val="000000"/>
                </a:solidFill>
                <a:latin typeface="Calibri" panose="020F0502020204030204" pitchFamily="34" charset="0"/>
              </a:rPr>
              <a:t>Feature Name </a:t>
            </a:r>
          </a:p>
          <a:p>
            <a:pPr lvl="1"/>
            <a:r>
              <a:rPr lang="en-US" sz="1800" b="0" i="0" u="none" strike="noStrike" baseline="0" dirty="0">
                <a:solidFill>
                  <a:srgbClr val="000000"/>
                </a:solidFill>
                <a:latin typeface="Calibri" panose="020F0502020204030204" pitchFamily="34" charset="0"/>
              </a:rPr>
              <a:t>Feature-ID (Internal) </a:t>
            </a:r>
          </a:p>
          <a:p>
            <a:pPr lvl="1"/>
            <a:r>
              <a:rPr lang="en-US" sz="1800" b="0" i="0" u="none" strike="noStrike" baseline="0" dirty="0">
                <a:solidFill>
                  <a:srgbClr val="000000"/>
                </a:solidFill>
                <a:latin typeface="Calibri" panose="020F0502020204030204" pitchFamily="34" charset="0"/>
              </a:rPr>
              <a:t>Feature ID (External/customer ID)</a:t>
            </a:r>
          </a:p>
          <a:p>
            <a:pPr marL="342900" marR="0" indent="-342900" algn="l" rtl="0">
              <a:buFont typeface="+mj-lt"/>
              <a:buAutoNum type="arabicPeriod"/>
            </a:pPr>
            <a:r>
              <a:rPr lang="en-US" sz="1800" b="0" i="0" u="none" strike="noStrike" baseline="0" dirty="0">
                <a:solidFill>
                  <a:srgbClr val="000000"/>
                </a:solidFill>
                <a:latin typeface="Calibri" panose="020F0502020204030204" pitchFamily="34" charset="0"/>
              </a:rPr>
              <a:t>Requirements satisfied (list all)</a:t>
            </a:r>
          </a:p>
          <a:p>
            <a:pPr marL="342900" indent="-342900">
              <a:buFont typeface="+mj-lt"/>
              <a:buAutoNum type="arabicPeriod"/>
            </a:pPr>
            <a:r>
              <a:rPr lang="en-US" sz="1800" dirty="0">
                <a:solidFill>
                  <a:srgbClr val="000000"/>
                </a:solidFill>
                <a:latin typeface="Calibri" panose="020F0502020204030204" pitchFamily="34" charset="0"/>
              </a:rPr>
              <a:t>How the customer uses this feature</a:t>
            </a:r>
          </a:p>
          <a:p>
            <a:pPr marL="342900" marR="0" indent="-342900" algn="l" rtl="0">
              <a:buFont typeface="+mj-lt"/>
              <a:buAutoNum type="arabicPeriod"/>
            </a:pPr>
            <a:r>
              <a:rPr lang="en-US" sz="1800" b="0" i="0" u="none" strike="noStrike" baseline="0" dirty="0">
                <a:solidFill>
                  <a:srgbClr val="000000"/>
                </a:solidFill>
                <a:latin typeface="Calibri" panose="020F0502020204030204" pitchFamily="34" charset="0"/>
              </a:rPr>
              <a:t>Test cases that need to be run to certify the feature. A subset of them are demonstrated as part of acceptance/hand-off to the customer (internal/external)</a:t>
            </a:r>
          </a:p>
          <a:p>
            <a:pPr marL="342900" marR="0" indent="-342900" algn="l" rtl="0">
              <a:buFont typeface="+mj-lt"/>
              <a:buAutoNum type="arabicPeriod"/>
            </a:pPr>
            <a:r>
              <a:rPr lang="en-US" sz="1800" b="0" i="0" u="none" strike="noStrike" baseline="0" dirty="0">
                <a:solidFill>
                  <a:srgbClr val="000000"/>
                </a:solidFill>
                <a:latin typeface="Calibri" panose="020F0502020204030204" pitchFamily="34" charset="0"/>
              </a:rPr>
              <a:t>List of the subsystems impacted by this new feature</a:t>
            </a:r>
          </a:p>
          <a:p>
            <a:pPr marL="342900" marR="0" indent="-342900" algn="l" rtl="0">
              <a:buFont typeface="+mj-lt"/>
              <a:buAutoNum type="arabicPeriod"/>
            </a:pPr>
            <a:r>
              <a:rPr lang="en-US" sz="1800" b="0" i="0" u="none" strike="noStrike" baseline="0" dirty="0">
                <a:solidFill>
                  <a:srgbClr val="000000"/>
                </a:solidFill>
                <a:latin typeface="Calibri" panose="020F0502020204030204" pitchFamily="34" charset="0"/>
              </a:rPr>
              <a:t>Requirements for each impacted subsystem. This includes Middleware, COTS, Hardware and others</a:t>
            </a:r>
          </a:p>
          <a:p>
            <a:pPr marL="0" marR="0" indent="0" algn="l" rtl="0">
              <a:buNone/>
            </a:pPr>
            <a:endParaRPr lang="en-US" dirty="0"/>
          </a:p>
        </p:txBody>
      </p:sp>
      <p:sp>
        <p:nvSpPr>
          <p:cNvPr id="7" name="Slide Number Placeholder 6">
            <a:extLst>
              <a:ext uri="{FF2B5EF4-FFF2-40B4-BE49-F238E27FC236}">
                <a16:creationId xmlns:a16="http://schemas.microsoft.com/office/drawing/2014/main" id="{A805BEB5-3AC8-F602-F952-18744922B728}"/>
              </a:ext>
            </a:extLst>
          </p:cNvPr>
          <p:cNvSpPr>
            <a:spLocks noGrp="1"/>
          </p:cNvSpPr>
          <p:nvPr>
            <p:ph type="sldNum" sz="quarter" idx="17"/>
          </p:nvPr>
        </p:nvSpPr>
        <p:spPr/>
        <p:txBody>
          <a:bodyPr/>
          <a:lstStyle/>
          <a:p>
            <a:fld id="{32A2F39E-E4DB-494E-AB40-38356C65078C}" type="slidenum">
              <a:rPr lang="en-US" smtClean="0"/>
              <a:pPr/>
              <a:t>36</a:t>
            </a:fld>
            <a:endParaRPr lang="en-US" dirty="0"/>
          </a:p>
        </p:txBody>
      </p:sp>
      <p:sp>
        <p:nvSpPr>
          <p:cNvPr id="12" name="Text Placeholder 11">
            <a:extLst>
              <a:ext uri="{FF2B5EF4-FFF2-40B4-BE49-F238E27FC236}">
                <a16:creationId xmlns:a16="http://schemas.microsoft.com/office/drawing/2014/main" id="{057E03CF-8F95-D693-5B33-102D76E73793}"/>
              </a:ext>
            </a:extLst>
          </p:cNvPr>
          <p:cNvSpPr>
            <a:spLocks noGrp="1"/>
          </p:cNvSpPr>
          <p:nvPr>
            <p:ph type="body" sz="quarter" idx="18"/>
          </p:nvPr>
        </p:nvSpPr>
        <p:spPr>
          <a:xfrm>
            <a:off x="4387207" y="796925"/>
            <a:ext cx="4697321" cy="4057486"/>
          </a:xfrm>
          <a:ln>
            <a:solidFill>
              <a:schemeClr val="accent1"/>
            </a:solidFill>
          </a:ln>
        </p:spPr>
        <p:txBody>
          <a:bodyPr>
            <a:normAutofit fontScale="77500" lnSpcReduction="20000"/>
          </a:bodyPr>
          <a:lstStyle/>
          <a:p>
            <a:pPr marL="0" marR="0" indent="0" algn="l" rtl="0">
              <a:spcAft>
                <a:spcPts val="0"/>
              </a:spcAft>
              <a:buNone/>
            </a:pPr>
            <a:r>
              <a:rPr lang="en-US" sz="1400" b="1" i="0" u="none" strike="noStrike" baseline="0" dirty="0">
                <a:solidFill>
                  <a:srgbClr val="000000"/>
                </a:solidFill>
                <a:latin typeface="Calibri" panose="020F0502020204030204" pitchFamily="34" charset="0"/>
              </a:rPr>
              <a:t>7. </a:t>
            </a:r>
            <a:r>
              <a:rPr lang="en-US" sz="1500" b="1" i="0" u="none" strike="noStrike" baseline="0" dirty="0">
                <a:solidFill>
                  <a:srgbClr val="000000"/>
                </a:solidFill>
                <a:latin typeface="Calibri" panose="020F0502020204030204" pitchFamily="34" charset="0"/>
              </a:rPr>
              <a:t>For each impacted subsystem, the following details are provided in a table</a:t>
            </a:r>
            <a:endParaRPr lang="en-US" sz="1400" b="1" i="0" u="none" strike="noStrike" baseline="0" dirty="0">
              <a:solidFill>
                <a:srgbClr val="000000"/>
              </a:solidFill>
              <a:latin typeface="Calibri" panose="020F0502020204030204" pitchFamily="34" charset="0"/>
            </a:endParaRP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Input received</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Output to be produced</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Processing required</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Errors and Exceptions</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Logging/Tracing</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Changes to the Database schema</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Database Access</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Database upgrade/Data migration</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Performance</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Scalability</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Limitations</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Improvements that can be done</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Information Assurance (IA)</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Changes to Documentation</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Site preparation</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Installation</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Operation</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Maintenance</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List of test cases (the subsystem needs to pass and show as a part of the hand-off/acceptance</a:t>
            </a:r>
          </a:p>
          <a:p>
            <a:pPr marL="586911" lvl="1" indent="-228600">
              <a:lnSpc>
                <a:spcPct val="120000"/>
              </a:lnSpc>
              <a:spcBef>
                <a:spcPts val="0"/>
              </a:spcBef>
              <a:spcAft>
                <a:spcPts val="0"/>
              </a:spcAft>
              <a:buFont typeface="+mj-lt"/>
              <a:buAutoNum type="arabicPeriod"/>
            </a:pPr>
            <a:r>
              <a:rPr lang="en-US" b="0" i="0" u="none" strike="noStrike" baseline="0" dirty="0">
                <a:solidFill>
                  <a:srgbClr val="000000"/>
                </a:solidFill>
                <a:latin typeface="Calibri" panose="020F0502020204030204" pitchFamily="34" charset="0"/>
              </a:rPr>
              <a:t>Open issues (if any) (e.g., Clarifications required from the customer)</a:t>
            </a:r>
          </a:p>
          <a:p>
            <a:pPr marL="342900" marR="0" indent="-342900" algn="l" rtl="0">
              <a:buFont typeface="+mj-lt"/>
              <a:buAutoNum type="arabicPeriod"/>
            </a:pPr>
            <a:endParaRPr lang="en-US" dirty="0"/>
          </a:p>
        </p:txBody>
      </p:sp>
      <p:sp>
        <p:nvSpPr>
          <p:cNvPr id="8" name="Footer Placeholder 7">
            <a:extLst>
              <a:ext uri="{FF2B5EF4-FFF2-40B4-BE49-F238E27FC236}">
                <a16:creationId xmlns:a16="http://schemas.microsoft.com/office/drawing/2014/main" id="{FE50882D-5071-4201-3FEB-79545B772E37}"/>
              </a:ext>
            </a:extLst>
          </p:cNvPr>
          <p:cNvSpPr>
            <a:spLocks noGrp="1"/>
          </p:cNvSpPr>
          <p:nvPr>
            <p:ph type="ftr" sz="quarter" idx="3"/>
          </p:nvPr>
        </p:nvSpPr>
        <p:spPr/>
        <p:txBody>
          <a:bodyPr/>
          <a:lstStyle/>
          <a:p>
            <a:r>
              <a:rPr lang="en-US" kern="0" dirty="0"/>
              <a:t>Northrop Grumman Proprietary Level I</a:t>
            </a:r>
            <a:endParaRPr lang="en-US" dirty="0"/>
          </a:p>
        </p:txBody>
      </p:sp>
      <p:sp>
        <p:nvSpPr>
          <p:cNvPr id="9" name="Title 8">
            <a:extLst>
              <a:ext uri="{FF2B5EF4-FFF2-40B4-BE49-F238E27FC236}">
                <a16:creationId xmlns:a16="http://schemas.microsoft.com/office/drawing/2014/main" id="{E10A1D86-BB99-91AC-718C-0A7C265108FE}"/>
              </a:ext>
            </a:extLst>
          </p:cNvPr>
          <p:cNvSpPr>
            <a:spLocks noGrp="1"/>
          </p:cNvSpPr>
          <p:nvPr>
            <p:ph type="title" idx="4294967295"/>
          </p:nvPr>
        </p:nvSpPr>
        <p:spPr>
          <a:xfrm>
            <a:off x="897460" y="104775"/>
            <a:ext cx="7173913" cy="692150"/>
          </a:xfrm>
        </p:spPr>
        <p:txBody>
          <a:bodyPr>
            <a:noAutofit/>
          </a:bodyPr>
          <a:lstStyle/>
          <a:p>
            <a:r>
              <a:rPr lang="en-US" sz="2400" b="1" dirty="0">
                <a:solidFill>
                  <a:schemeClr val="bg1"/>
                </a:solidFill>
              </a:rPr>
              <a:t>Feature Design Document (FDD) Template</a:t>
            </a:r>
          </a:p>
        </p:txBody>
      </p:sp>
    </p:spTree>
    <p:extLst>
      <p:ext uri="{BB962C8B-B14F-4D97-AF65-F5344CB8AC3E}">
        <p14:creationId xmlns:p14="http://schemas.microsoft.com/office/powerpoint/2010/main" val="279111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5"/>
            <a:ext cx="7886700" cy="542952"/>
          </a:xfrm>
        </p:spPr>
        <p:txBody>
          <a:bodyPr>
            <a:normAutofit fontScale="90000"/>
          </a:bodyPr>
          <a:lstStyle/>
          <a:p>
            <a:r>
              <a:rPr lang="en-US" sz="3000" dirty="0">
                <a:latin typeface="Arial Black" panose="020B0A04020102020204" pitchFamily="34" charset="0"/>
              </a:rPr>
              <a:t>Conceptual Integrity of the System</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554892" y="976922"/>
            <a:ext cx="8151446" cy="3470031"/>
          </a:xfrm>
          <a:ln w="22225">
            <a:solidFill>
              <a:schemeClr val="accent1"/>
            </a:solidFill>
          </a:ln>
        </p:spPr>
        <p:txBody>
          <a:bodyPr>
            <a:normAutofit fontScale="92500" lnSpcReduction="10000"/>
          </a:bodyPr>
          <a:lstStyle/>
          <a:p>
            <a:pPr marL="0" indent="0">
              <a:buNone/>
            </a:pPr>
            <a:r>
              <a:rPr lang="en-US" i="1" dirty="0">
                <a:latin typeface="Arial" panose="020B0604020202020204" pitchFamily="34" charset="0"/>
                <a:cs typeface="Arial" panose="020B0604020202020204" pitchFamily="34" charset="0"/>
              </a:rPr>
              <a:t>"Conceptual integrity is the most important consideration in system design. It is better to have a system omit certain anomalous features and improvements but to reflect one set of design ideas than to have one that contains many good but independent and uncoordinated ideas.”</a:t>
            </a:r>
          </a:p>
          <a:p>
            <a:pPr marL="0" indent="0">
              <a:buNone/>
            </a:pPr>
            <a:endParaRPr lang="en-US" i="1" dirty="0">
              <a:latin typeface="Arial" panose="020B0604020202020204" pitchFamily="34" charset="0"/>
              <a:cs typeface="Arial" panose="020B0604020202020204" pitchFamily="34" charset="0"/>
            </a:endParaRPr>
          </a:p>
          <a:p>
            <a:pPr marL="0" indent="0">
              <a:buNone/>
            </a:pPr>
            <a:r>
              <a:rPr lang="en-US" b="1" i="1" dirty="0">
                <a:solidFill>
                  <a:schemeClr val="accent2"/>
                </a:solidFill>
                <a:latin typeface="Arial" panose="020B0604020202020204" pitchFamily="34" charset="0"/>
                <a:cs typeface="Arial" panose="020B0604020202020204" pitchFamily="34" charset="0"/>
              </a:rPr>
              <a:t>Conceptual integrity in turn dictates that the design must proceed from one mind, or from a very small number of agreeing resonant minds</a:t>
            </a:r>
          </a:p>
          <a:p>
            <a:pPr marL="0" indent="0" algn="r">
              <a:buNone/>
            </a:pP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F. P. Brooks </a:t>
            </a:r>
            <a:r>
              <a:rPr lang="en-US" dirty="0">
                <a:latin typeface="Arial" panose="020B0604020202020204" pitchFamily="34" charset="0"/>
                <a:cs typeface="Arial" panose="020B0604020202020204" pitchFamily="34" charset="0"/>
              </a:rPr>
              <a:t>in his “</a:t>
            </a:r>
            <a:r>
              <a:rPr lang="en-US" dirty="0">
                <a:latin typeface="Arial" panose="020B0604020202020204" pitchFamily="34" charset="0"/>
                <a:cs typeface="Arial" panose="020B0604020202020204" pitchFamily="34" charset="0"/>
                <a:hlinkClick r:id="rId3"/>
              </a:rPr>
              <a:t>The Mythical Man Month</a:t>
            </a:r>
            <a:r>
              <a:rPr lang="en-US" dirty="0">
                <a:latin typeface="Arial" panose="020B0604020202020204" pitchFamily="34" charset="0"/>
                <a:cs typeface="Arial" panose="020B0604020202020204" pitchFamily="34" charset="0"/>
              </a:rPr>
              <a:t>"</a:t>
            </a:r>
          </a:p>
          <a:p>
            <a:pPr marL="0" indent="0">
              <a:buNone/>
            </a:pPr>
            <a:endParaRPr lang="en-US" dirty="0"/>
          </a:p>
        </p:txBody>
      </p:sp>
    </p:spTree>
    <p:extLst>
      <p:ext uri="{BB962C8B-B14F-4D97-AF65-F5344CB8AC3E}">
        <p14:creationId xmlns:p14="http://schemas.microsoft.com/office/powerpoint/2010/main" val="3579612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300519" y="273844"/>
            <a:ext cx="8607176" cy="381134"/>
          </a:xfrm>
        </p:spPr>
        <p:txBody>
          <a:bodyPr>
            <a:noAutofit/>
          </a:bodyPr>
          <a:lstStyle/>
          <a:p>
            <a:r>
              <a:rPr lang="en-US" sz="2400" dirty="0">
                <a:latin typeface="Arial Black" panose="020B0A04020102020204" pitchFamily="34" charset="0"/>
              </a:rPr>
              <a:t>High-Level Design: Performance Considerations</a:t>
            </a:r>
            <a:endParaRPr lang="en-US" sz="20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362165" y="816796"/>
            <a:ext cx="8469220" cy="3815927"/>
          </a:xfrm>
          <a:ln>
            <a:solidFill>
              <a:schemeClr val="accent1"/>
            </a:solidFill>
          </a:ln>
        </p:spPr>
        <p:txBody>
          <a:bodyPr>
            <a:normAutofit/>
          </a:bodyPr>
          <a:lstStyle/>
          <a:p>
            <a:pPr marL="342900" lvl="1" indent="0">
              <a:buNone/>
            </a:pPr>
            <a:r>
              <a:rPr lang="en-US" sz="1800" i="1" dirty="0"/>
              <a:t>"How do processes get in trouble with performance? The problem is often due to a fundamental misunderstanding of how to achieve performance objectives. The approach is frequently "First, let us make it run; then we'll make it run fast.” The idea is to get the functionality right and then tune the performance. Unfortunately, by the time the architecture and design are selected, it is already too late to achieve adequate performance by tuning. It is a mistake to treat the potential performance problem as if it were the same complexity as a coding error. Coding errors are relatively easy to fix, where as performance problems may require extensive changes to code"</a:t>
            </a:r>
          </a:p>
          <a:p>
            <a:pPr marL="971550" lvl="3" indent="0" algn="r">
              <a:buNone/>
            </a:pPr>
            <a:r>
              <a:rPr lang="en-US" sz="1600" b="1" dirty="0"/>
              <a:t>-- Smith &amp; Williams, </a:t>
            </a:r>
          </a:p>
          <a:p>
            <a:pPr marL="971550" lvl="3" indent="0" algn="r">
              <a:buNone/>
            </a:pPr>
            <a:r>
              <a:rPr lang="en-US" sz="1400" b="1" dirty="0"/>
              <a:t>Performance Solutions: A practical Guide to Creating Responsive, Scalable Software</a:t>
            </a:r>
            <a:endParaRPr lang="en-US" sz="900" b="1" dirty="0"/>
          </a:p>
          <a:p>
            <a:endParaRPr lang="en-US" dirty="0"/>
          </a:p>
        </p:txBody>
      </p:sp>
    </p:spTree>
    <p:extLst>
      <p:ext uri="{BB962C8B-B14F-4D97-AF65-F5344CB8AC3E}">
        <p14:creationId xmlns:p14="http://schemas.microsoft.com/office/powerpoint/2010/main" val="3171879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187875"/>
            <a:ext cx="7886700" cy="435073"/>
          </a:xfrm>
        </p:spPr>
        <p:txBody>
          <a:bodyPr>
            <a:normAutofit fontScale="90000"/>
          </a:bodyPr>
          <a:lstStyle/>
          <a:p>
            <a:r>
              <a:rPr lang="en-US" dirty="0">
                <a:latin typeface="Arial Black" panose="020B0A04020102020204" pitchFamily="34" charset="0"/>
              </a:rPr>
              <a:t>Detailed Design/Sub-system Design</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628650" y="832207"/>
            <a:ext cx="7886700" cy="3800516"/>
          </a:xfrm>
        </p:spPr>
        <p:txBody>
          <a:bodyPr>
            <a:normAutofit/>
          </a:bodyPr>
          <a:lstStyle/>
          <a:p>
            <a:r>
              <a:rPr lang="en-US" sz="1500" dirty="0">
                <a:latin typeface="Arial" panose="020B0604020202020204" pitchFamily="34" charset="0"/>
                <a:cs typeface="Arial" panose="020B0604020202020204" pitchFamily="34" charset="0"/>
              </a:rPr>
              <a:t>The FDD is used as the one and only reference for the next level of refinement (i.e., Detailed Design by the Subsystem)</a:t>
            </a:r>
          </a:p>
          <a:p>
            <a:r>
              <a:rPr lang="en-US" sz="1500" dirty="0">
                <a:latin typeface="Arial" panose="020B0604020202020204" pitchFamily="34" charset="0"/>
                <a:cs typeface="Arial" panose="020B0604020202020204" pitchFamily="34" charset="0"/>
              </a:rPr>
              <a:t>Each impacted subsystem does its own design to satisfy the requirements listed in the FDD</a:t>
            </a:r>
          </a:p>
          <a:p>
            <a:r>
              <a:rPr lang="en-US" sz="1500" dirty="0">
                <a:latin typeface="Arial" panose="020B0604020202020204" pitchFamily="34" charset="0"/>
                <a:cs typeface="Arial" panose="020B0604020202020204" pitchFamily="34" charset="0"/>
              </a:rPr>
              <a:t>The output is a SDD (Subsystem Design Document)</a:t>
            </a:r>
          </a:p>
          <a:p>
            <a:r>
              <a:rPr lang="en-US" sz="1500" dirty="0">
                <a:latin typeface="Arial" panose="020B0604020202020204" pitchFamily="34" charset="0"/>
                <a:cs typeface="Arial" panose="020B0604020202020204" pitchFamily="34" charset="0"/>
              </a:rPr>
              <a:t>Generally, each table in the FDD is expanded</a:t>
            </a:r>
          </a:p>
          <a:p>
            <a:r>
              <a:rPr lang="en-US" sz="1500" dirty="0">
                <a:latin typeface="Arial" panose="020B0604020202020204" pitchFamily="34" charset="0"/>
                <a:cs typeface="Arial" panose="020B0604020202020204" pitchFamily="34" charset="0"/>
              </a:rPr>
              <a:t>Each row becomes a heading in the SDD</a:t>
            </a:r>
          </a:p>
          <a:p>
            <a:r>
              <a:rPr lang="en-US" sz="1500" dirty="0">
                <a:latin typeface="Arial" panose="020B0604020202020204" pitchFamily="34" charset="0"/>
                <a:cs typeface="Arial" panose="020B0604020202020204" pitchFamily="34" charset="0"/>
              </a:rPr>
              <a:t>The Subsystem design is done by the leader of the subsystem with the help of the component leads</a:t>
            </a:r>
          </a:p>
          <a:p>
            <a:r>
              <a:rPr lang="en-US" sz="1500" dirty="0">
                <a:latin typeface="Arial" panose="020B0604020202020204" pitchFamily="34" charset="0"/>
                <a:cs typeface="Arial" panose="020B0604020202020204" pitchFamily="34" charset="0"/>
              </a:rPr>
              <a:t>No other persons are involved (particularly the developers are not involved)</a:t>
            </a:r>
          </a:p>
          <a:p>
            <a:r>
              <a:rPr lang="en-US" sz="1500" dirty="0">
                <a:latin typeface="Arial" panose="020B0604020202020204" pitchFamily="34" charset="0"/>
                <a:cs typeface="Arial" panose="020B0604020202020204" pitchFamily="34" charset="0"/>
              </a:rPr>
              <a:t>The only person that needs to review and approve the SDD is the Feature Engineer (FE)</a:t>
            </a:r>
          </a:p>
          <a:p>
            <a:r>
              <a:rPr lang="en-US" sz="1500" dirty="0">
                <a:latin typeface="Arial" panose="020B0604020202020204" pitchFamily="34" charset="0"/>
                <a:cs typeface="Arial" panose="020B0604020202020204" pitchFamily="34" charset="0"/>
              </a:rPr>
              <a:t>No other person is involved in the review</a:t>
            </a:r>
          </a:p>
          <a:p>
            <a:r>
              <a:rPr lang="en-US" sz="1500" dirty="0">
                <a:latin typeface="Arial" panose="020B0604020202020204" pitchFamily="34" charset="0"/>
                <a:cs typeface="Arial" panose="020B0604020202020204" pitchFamily="34" charset="0"/>
              </a:rPr>
              <a:t>The SDD lists the test cases that need to pass (and be demonstrated)</a:t>
            </a:r>
          </a:p>
        </p:txBody>
      </p:sp>
    </p:spTree>
    <p:extLst>
      <p:ext uri="{BB962C8B-B14F-4D97-AF65-F5344CB8AC3E}">
        <p14:creationId xmlns:p14="http://schemas.microsoft.com/office/powerpoint/2010/main" val="5538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DB4ED-4076-80A6-6AF8-4884E64BEA5B}"/>
              </a:ext>
            </a:extLst>
          </p:cNvPr>
          <p:cNvSpPr>
            <a:spLocks noGrp="1"/>
          </p:cNvSpPr>
          <p:nvPr>
            <p:ph type="title"/>
          </p:nvPr>
        </p:nvSpPr>
        <p:spPr/>
        <p:txBody>
          <a:bodyPr/>
          <a:lstStyle/>
          <a:p>
            <a:r>
              <a:rPr lang="en-US" dirty="0"/>
              <a:t>Inspiration</a:t>
            </a:r>
          </a:p>
        </p:txBody>
      </p:sp>
      <p:sp>
        <p:nvSpPr>
          <p:cNvPr id="3" name="Content Placeholder 2">
            <a:extLst>
              <a:ext uri="{FF2B5EF4-FFF2-40B4-BE49-F238E27FC236}">
                <a16:creationId xmlns:a16="http://schemas.microsoft.com/office/drawing/2014/main" id="{7DD9C8DC-A6F7-24C4-49E1-F3FB0335ECED}"/>
              </a:ext>
            </a:extLst>
          </p:cNvPr>
          <p:cNvSpPr>
            <a:spLocks noGrp="1"/>
          </p:cNvSpPr>
          <p:nvPr>
            <p:ph idx="1"/>
          </p:nvPr>
        </p:nvSpPr>
        <p:spPr>
          <a:xfrm>
            <a:off x="406400" y="889926"/>
            <a:ext cx="6361722" cy="3611736"/>
          </a:xfrm>
        </p:spPr>
        <p:txBody>
          <a:bodyPr>
            <a:normAutofit/>
          </a:bodyPr>
          <a:lstStyle/>
          <a:p>
            <a:r>
              <a:rPr lang="en-US" sz="1600" dirty="0"/>
              <a:t>Inspired by </a:t>
            </a:r>
            <a:r>
              <a:rPr lang="en-US" sz="1600" dirty="0">
                <a:hlinkClick r:id="rId2"/>
              </a:rPr>
              <a:t>Prof. Donald Knuth </a:t>
            </a:r>
            <a:r>
              <a:rPr lang="en-US" sz="1600" dirty="0"/>
              <a:t>of Stanford University</a:t>
            </a:r>
          </a:p>
          <a:p>
            <a:r>
              <a:rPr lang="en-US" sz="1600" dirty="0"/>
              <a:t>He is the author of the textbook series “</a:t>
            </a:r>
            <a:r>
              <a:rPr lang="en-US" sz="1600" dirty="0">
                <a:hlinkClick r:id="rId3"/>
              </a:rPr>
              <a:t>The Art of Computer Programming</a:t>
            </a:r>
            <a:r>
              <a:rPr lang="en-US" sz="1600" dirty="0"/>
              <a:t>”</a:t>
            </a:r>
          </a:p>
          <a:p>
            <a:r>
              <a:rPr lang="en-US" sz="1600" dirty="0"/>
              <a:t>They are often mentioned in lists of the most influential books ever written, sometimes alongside works like the </a:t>
            </a:r>
            <a:r>
              <a:rPr lang="en-US" sz="1600" i="1" dirty="0">
                <a:hlinkClick r:id="rId4"/>
              </a:rPr>
              <a:t>Magna Carta</a:t>
            </a:r>
            <a:r>
              <a:rPr lang="en-US" sz="1600" dirty="0"/>
              <a:t>.</a:t>
            </a:r>
          </a:p>
          <a:p>
            <a:r>
              <a:rPr lang="en-US" sz="1600" dirty="0"/>
              <a:t>He won the “Turing award” at the age of 36 (youngest ever)</a:t>
            </a:r>
          </a:p>
          <a:p>
            <a:r>
              <a:rPr lang="en-US" sz="1600" dirty="0"/>
              <a:t>Knuth used to pay $2.56 for any mistake, including typographical errors discovered in his books. </a:t>
            </a:r>
          </a:p>
          <a:p>
            <a:r>
              <a:rPr lang="en-US" sz="1600" dirty="0"/>
              <a:t>According to an article in the </a:t>
            </a:r>
            <a:r>
              <a:rPr lang="en-US" sz="1600" dirty="0">
                <a:hlinkClick r:id="rId5" tooltip="Massachusetts Institute of Technology"/>
              </a:rPr>
              <a:t>Massachusetts Institute of Technology</a:t>
            </a:r>
            <a:r>
              <a:rPr lang="en-US" sz="1600" dirty="0"/>
              <a:t>'s </a:t>
            </a:r>
            <a:r>
              <a:rPr lang="en-US" sz="1600" i="1" dirty="0"/>
              <a:t>Technology Review</a:t>
            </a:r>
            <a:r>
              <a:rPr lang="en-US" sz="1600" dirty="0"/>
              <a:t>, these </a:t>
            </a:r>
            <a:r>
              <a:rPr lang="en-US" sz="1600" dirty="0">
                <a:hlinkClick r:id="rId6" tooltip="Knuth reward check"/>
              </a:rPr>
              <a:t>Knuth reward checks</a:t>
            </a:r>
            <a:r>
              <a:rPr lang="en-US" sz="1600" dirty="0"/>
              <a:t> are "among computerdom's most prized trophies“</a:t>
            </a:r>
          </a:p>
          <a:p>
            <a:r>
              <a:rPr lang="en-US" sz="1600" dirty="0"/>
              <a:t>He once warned a correspondent, "Beware of bugs in the above code; “</a:t>
            </a:r>
            <a:r>
              <a:rPr lang="en-US" sz="1600" dirty="0">
                <a:highlight>
                  <a:srgbClr val="FFFF00"/>
                </a:highlight>
              </a:rPr>
              <a:t>I have only proved it correct, not tried it</a:t>
            </a:r>
            <a:r>
              <a:rPr lang="en-US" sz="1600" dirty="0"/>
              <a:t>.”</a:t>
            </a:r>
          </a:p>
        </p:txBody>
      </p:sp>
      <p:sp>
        <p:nvSpPr>
          <p:cNvPr id="4" name="Slide Number Placeholder 3">
            <a:extLst>
              <a:ext uri="{FF2B5EF4-FFF2-40B4-BE49-F238E27FC236}">
                <a16:creationId xmlns:a16="http://schemas.microsoft.com/office/drawing/2014/main" id="{BB330B3D-8B7B-1152-5841-982A38431AF2}"/>
              </a:ext>
            </a:extLst>
          </p:cNvPr>
          <p:cNvSpPr>
            <a:spLocks noGrp="1"/>
          </p:cNvSpPr>
          <p:nvPr>
            <p:ph type="sldNum" sz="quarter" idx="12"/>
          </p:nvPr>
        </p:nvSpPr>
        <p:spPr/>
        <p:txBody>
          <a:bodyPr/>
          <a:lstStyle/>
          <a:p>
            <a:pPr>
              <a:defRPr/>
            </a:pPr>
            <a:fld id="{B586D440-F702-449A-AAC2-9ACFF17038B8}" type="slidenum">
              <a:rPr lang="en-US" smtClean="0"/>
              <a:pPr>
                <a:defRPr/>
              </a:pPr>
              <a:t>4</a:t>
            </a:fld>
            <a:endParaRPr lang="en-US" dirty="0"/>
          </a:p>
        </p:txBody>
      </p:sp>
      <p:pic>
        <p:nvPicPr>
          <p:cNvPr id="1026" name="Picture 2">
            <a:extLst>
              <a:ext uri="{FF2B5EF4-FFF2-40B4-BE49-F238E27FC236}">
                <a16:creationId xmlns:a16="http://schemas.microsoft.com/office/drawing/2014/main" id="{6837D1CB-7D36-7526-AD8E-E167BB1A250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80292" y="817684"/>
            <a:ext cx="1079154" cy="16187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15E3A3-7BC6-1C20-2CE0-DDA1DBDA907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07060" y="2436416"/>
            <a:ext cx="1252386" cy="9417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7DA2032-30A5-79FF-4F41-D36D21C8BDE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59795" y="3473128"/>
            <a:ext cx="1964591" cy="8879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2A9737-D2A6-A647-B47D-93D0B2449B86}"/>
              </a:ext>
            </a:extLst>
          </p:cNvPr>
          <p:cNvSpPr txBox="1"/>
          <p:nvPr/>
        </p:nvSpPr>
        <p:spPr>
          <a:xfrm>
            <a:off x="365000" y="4427524"/>
            <a:ext cx="8427307" cy="276999"/>
          </a:xfrm>
          <a:prstGeom prst="rect">
            <a:avLst/>
          </a:prstGeom>
          <a:solidFill>
            <a:srgbClr val="00B0F0"/>
          </a:solidFill>
        </p:spPr>
        <p:txBody>
          <a:bodyPr wrap="none" rtlCol="0">
            <a:spAutoFit/>
          </a:bodyPr>
          <a:lstStyle/>
          <a:p>
            <a:r>
              <a:rPr lang="en-US" sz="1200" b="1" dirty="0">
                <a:solidFill>
                  <a:schemeClr val="bg1"/>
                </a:solidFill>
              </a:rPr>
              <a:t>I have done it (offering $5/bug) at Bell Labs and never had to pay out even once in 8 years. Details are given later</a:t>
            </a:r>
          </a:p>
        </p:txBody>
      </p:sp>
    </p:spTree>
    <p:extLst>
      <p:ext uri="{BB962C8B-B14F-4D97-AF65-F5344CB8AC3E}">
        <p14:creationId xmlns:p14="http://schemas.microsoft.com/office/powerpoint/2010/main" val="163917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FF98E-081E-C659-391E-BA7A6A156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039B6-306E-4F65-2BB8-9122C612E578}"/>
              </a:ext>
            </a:extLst>
          </p:cNvPr>
          <p:cNvSpPr>
            <a:spLocks noGrp="1"/>
          </p:cNvSpPr>
          <p:nvPr>
            <p:ph type="title"/>
          </p:nvPr>
        </p:nvSpPr>
        <p:spPr/>
        <p:txBody>
          <a:bodyPr>
            <a:normAutofit/>
          </a:bodyPr>
          <a:lstStyle/>
          <a:p>
            <a:r>
              <a:rPr lang="en-US" sz="2400" dirty="0">
                <a:latin typeface="Arial Black" panose="020B0A04020102020204" pitchFamily="34" charset="0"/>
              </a:rPr>
              <a:t>Template for Subsystem Design Document (SDD)</a:t>
            </a:r>
          </a:p>
        </p:txBody>
      </p:sp>
      <p:pic>
        <p:nvPicPr>
          <p:cNvPr id="7" name="Picture 6">
            <a:extLst>
              <a:ext uri="{FF2B5EF4-FFF2-40B4-BE49-F238E27FC236}">
                <a16:creationId xmlns:a16="http://schemas.microsoft.com/office/drawing/2014/main" id="{AA857E74-6195-4131-80BC-CDD1BA0717E3}"/>
              </a:ext>
            </a:extLst>
          </p:cNvPr>
          <p:cNvPicPr>
            <a:picLocks noChangeAspect="1"/>
          </p:cNvPicPr>
          <p:nvPr/>
        </p:nvPicPr>
        <p:blipFill>
          <a:blip r:embed="rId2"/>
          <a:stretch>
            <a:fillRect/>
          </a:stretch>
        </p:blipFill>
        <p:spPr>
          <a:xfrm>
            <a:off x="113155" y="784927"/>
            <a:ext cx="4034833" cy="1443562"/>
          </a:xfrm>
          <a:prstGeom prst="rect">
            <a:avLst/>
          </a:prstGeom>
        </p:spPr>
      </p:pic>
      <p:pic>
        <p:nvPicPr>
          <p:cNvPr id="9" name="Picture 8">
            <a:extLst>
              <a:ext uri="{FF2B5EF4-FFF2-40B4-BE49-F238E27FC236}">
                <a16:creationId xmlns:a16="http://schemas.microsoft.com/office/drawing/2014/main" id="{C9383A74-E4EA-5108-D625-D7656D2DE2B2}"/>
              </a:ext>
            </a:extLst>
          </p:cNvPr>
          <p:cNvPicPr>
            <a:picLocks noChangeAspect="1"/>
          </p:cNvPicPr>
          <p:nvPr/>
        </p:nvPicPr>
        <p:blipFill>
          <a:blip r:embed="rId3"/>
          <a:stretch>
            <a:fillRect/>
          </a:stretch>
        </p:blipFill>
        <p:spPr>
          <a:xfrm>
            <a:off x="4212643" y="784926"/>
            <a:ext cx="2964992" cy="3774151"/>
          </a:xfrm>
          <a:prstGeom prst="rect">
            <a:avLst/>
          </a:prstGeom>
        </p:spPr>
      </p:pic>
    </p:spTree>
    <p:extLst>
      <p:ext uri="{BB962C8B-B14F-4D97-AF65-F5344CB8AC3E}">
        <p14:creationId xmlns:p14="http://schemas.microsoft.com/office/powerpoint/2010/main" val="219942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180060"/>
            <a:ext cx="7886700" cy="442779"/>
          </a:xfrm>
        </p:spPr>
        <p:txBody>
          <a:bodyPr>
            <a:normAutofit fontScale="90000"/>
          </a:bodyPr>
          <a:lstStyle/>
          <a:p>
            <a:r>
              <a:rPr lang="en-US" dirty="0">
                <a:latin typeface="Arial Black" panose="020B0A04020102020204" pitchFamily="34" charset="0"/>
              </a:rPr>
              <a:t>Coding &amp; Unit Testing</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531446" y="914400"/>
            <a:ext cx="7983904" cy="3718323"/>
          </a:xfrm>
        </p:spPr>
        <p:txBody>
          <a:bodyPr>
            <a:noAutofit/>
          </a:bodyPr>
          <a:lstStyle/>
          <a:p>
            <a:r>
              <a:rPr lang="en-US" sz="1600" dirty="0">
                <a:latin typeface="Arial" panose="020B0604020202020204" pitchFamily="34" charset="0"/>
                <a:cs typeface="Arial" panose="020B0604020202020204" pitchFamily="34" charset="0"/>
              </a:rPr>
              <a:t>The developer takes the SDD (as the one and only reference) to write the code and unit test plan</a:t>
            </a:r>
          </a:p>
          <a:p>
            <a:r>
              <a:rPr lang="en-US" sz="1600" dirty="0">
                <a:latin typeface="Arial" panose="020B0604020202020204" pitchFamily="34" charset="0"/>
                <a:cs typeface="Arial" panose="020B0604020202020204" pitchFamily="34" charset="0"/>
              </a:rPr>
              <a:t>Writes/modifies the code</a:t>
            </a:r>
          </a:p>
          <a:p>
            <a:r>
              <a:rPr lang="en-US" sz="1600" dirty="0">
                <a:latin typeface="Arial" panose="020B0604020202020204" pitchFamily="34" charset="0"/>
                <a:cs typeface="Arial" panose="020B0604020202020204" pitchFamily="34" charset="0"/>
              </a:rPr>
              <a:t>Writes the testing functions/classes to test and qualify the newly developed code</a:t>
            </a:r>
          </a:p>
          <a:p>
            <a:r>
              <a:rPr lang="en-US" sz="1600" dirty="0">
                <a:latin typeface="Arial" panose="020B0604020202020204" pitchFamily="34" charset="0"/>
                <a:cs typeface="Arial" panose="020B0604020202020204" pitchFamily="34" charset="0"/>
              </a:rPr>
              <a:t>Conducts unit testing</a:t>
            </a:r>
          </a:p>
          <a:p>
            <a:r>
              <a:rPr lang="en-US" sz="1600" dirty="0">
                <a:latin typeface="Arial" panose="020B0604020202020204" pitchFamily="34" charset="0"/>
                <a:cs typeface="Arial" panose="020B0604020202020204" pitchFamily="34" charset="0"/>
              </a:rPr>
              <a:t>Captures the unit test results and stores them to serve as evidence for future audits like CMMI assessments</a:t>
            </a:r>
          </a:p>
          <a:p>
            <a:r>
              <a:rPr lang="en-US" sz="1600" dirty="0">
                <a:latin typeface="Arial" panose="020B0604020202020204" pitchFamily="34" charset="0"/>
                <a:cs typeface="Arial" panose="020B0604020202020204" pitchFamily="34" charset="0"/>
              </a:rPr>
              <a:t>Reviews the code and unit test results with the subsystem leader.</a:t>
            </a:r>
          </a:p>
          <a:p>
            <a:r>
              <a:rPr lang="en-US" sz="1600" dirty="0">
                <a:latin typeface="Arial" panose="020B0604020202020204" pitchFamily="34" charset="0"/>
                <a:cs typeface="Arial" panose="020B0604020202020204" pitchFamily="34" charset="0"/>
              </a:rPr>
              <a:t>Demonstrates the unit test cases to the subsystem leader</a:t>
            </a:r>
          </a:p>
          <a:p>
            <a:r>
              <a:rPr lang="en-US" sz="1600" dirty="0">
                <a:latin typeface="Arial" panose="020B0604020202020204" pitchFamily="34" charset="0"/>
                <a:cs typeface="Arial" panose="020B0604020202020204" pitchFamily="34" charset="0"/>
              </a:rPr>
              <a:t>The subsystem leader accepts the code</a:t>
            </a:r>
          </a:p>
          <a:p>
            <a:r>
              <a:rPr lang="en-US" sz="1600" dirty="0">
                <a:latin typeface="Arial" panose="020B0604020202020204" pitchFamily="34" charset="0"/>
                <a:cs typeface="Arial" panose="020B0604020202020204" pitchFamily="34" charset="0"/>
              </a:rPr>
              <a:t>Once it is accepted, the developer moves to other tasks. Ideally, he/she should never have to look at this code again (zero defects)</a:t>
            </a:r>
          </a:p>
        </p:txBody>
      </p:sp>
      <p:sp>
        <p:nvSpPr>
          <p:cNvPr id="4" name="TextBox 3">
            <a:extLst>
              <a:ext uri="{FF2B5EF4-FFF2-40B4-BE49-F238E27FC236}">
                <a16:creationId xmlns:a16="http://schemas.microsoft.com/office/drawing/2014/main" id="{E860FB03-F37E-97A7-38CD-E0AC4EA6DF1E}"/>
              </a:ext>
            </a:extLst>
          </p:cNvPr>
          <p:cNvSpPr txBox="1"/>
          <p:nvPr/>
        </p:nvSpPr>
        <p:spPr>
          <a:xfrm>
            <a:off x="969108" y="4382631"/>
            <a:ext cx="6904454" cy="369332"/>
          </a:xfrm>
          <a:prstGeom prst="rect">
            <a:avLst/>
          </a:prstGeom>
          <a:solidFill>
            <a:srgbClr val="00B0F0"/>
          </a:solidFill>
        </p:spPr>
        <p:txBody>
          <a:bodyPr wrap="none" rtlCol="0">
            <a:spAutoFit/>
          </a:bodyPr>
          <a:lstStyle/>
          <a:p>
            <a:r>
              <a:rPr lang="en-US" b="1" dirty="0">
                <a:solidFill>
                  <a:schemeClr val="bg1"/>
                </a:solidFill>
              </a:rPr>
              <a:t>Apart from </a:t>
            </a:r>
            <a:r>
              <a:rPr lang="en-US" b="1" dirty="0">
                <a:solidFill>
                  <a:srgbClr val="FF0000"/>
                </a:solidFill>
                <a:hlinkClick r:id="rId3">
                  <a:extLst>
                    <a:ext uri="{A12FA001-AC4F-418D-AE19-62706E023703}">
                      <ahyp:hlinkClr xmlns:ahyp="http://schemas.microsoft.com/office/drawing/2018/hyperlinkcolor" val="tx"/>
                    </a:ext>
                  </a:extLst>
                </a:hlinkClick>
              </a:rPr>
              <a:t>CMMI</a:t>
            </a:r>
            <a:r>
              <a:rPr lang="en-US" b="1" dirty="0">
                <a:solidFill>
                  <a:schemeClr val="bg1"/>
                </a:solidFill>
              </a:rPr>
              <a:t> there is </a:t>
            </a:r>
            <a:r>
              <a:rPr lang="en-US" b="1" dirty="0">
                <a:solidFill>
                  <a:srgbClr val="FF0000"/>
                </a:solidFill>
              </a:rPr>
              <a:t>CIMM</a:t>
            </a:r>
            <a:r>
              <a:rPr lang="en-US" b="1" dirty="0">
                <a:solidFill>
                  <a:schemeClr val="bg1"/>
                </a:solidFill>
              </a:rPr>
              <a:t> (Capability Immaturity Model)</a:t>
            </a:r>
          </a:p>
        </p:txBody>
      </p:sp>
    </p:spTree>
    <p:extLst>
      <p:ext uri="{BB962C8B-B14F-4D97-AF65-F5344CB8AC3E}">
        <p14:creationId xmlns:p14="http://schemas.microsoft.com/office/powerpoint/2010/main" val="2170798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4"/>
            <a:ext cx="7886700" cy="350312"/>
          </a:xfrm>
        </p:spPr>
        <p:txBody>
          <a:bodyPr>
            <a:normAutofit fontScale="90000"/>
          </a:bodyPr>
          <a:lstStyle/>
          <a:p>
            <a:r>
              <a:rPr lang="en-US" dirty="0">
                <a:latin typeface="Arial Black" panose="020B0A04020102020204" pitchFamily="34" charset="0"/>
              </a:rPr>
              <a:t>Subsystem Testing</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628650" y="816796"/>
            <a:ext cx="7886700" cy="3815927"/>
          </a:xfrm>
        </p:spPr>
        <p:txBody>
          <a:bodyPr>
            <a:normAutofit/>
          </a:bodyPr>
          <a:lstStyle/>
          <a:p>
            <a:r>
              <a:rPr lang="en-US" sz="1800" dirty="0">
                <a:latin typeface="Arial" panose="020B0604020202020204" pitchFamily="34" charset="0"/>
                <a:cs typeface="Arial" panose="020B0604020202020204" pitchFamily="34" charset="0"/>
              </a:rPr>
              <a:t>Once all developers hand off their code to the subsystem leader, the subsystem leader conducts the subsystem testing.</a:t>
            </a:r>
          </a:p>
          <a:p>
            <a:r>
              <a:rPr lang="en-US" sz="1800" dirty="0">
                <a:latin typeface="Arial" panose="020B0604020202020204" pitchFamily="34" charset="0"/>
                <a:cs typeface="Arial" panose="020B0604020202020204" pitchFamily="34" charset="0"/>
              </a:rPr>
              <a:t>Ideally all the test cases should pass. (Please note: There is no separate "Integration,, phase. If the design is done properly, all the components should work, the right first time.)</a:t>
            </a:r>
          </a:p>
          <a:p>
            <a:r>
              <a:rPr lang="en-US" sz="1800" dirty="0">
                <a:latin typeface="Arial" panose="020B0604020202020204" pitchFamily="34" charset="0"/>
                <a:cs typeface="Arial" panose="020B0604020202020204" pitchFamily="34" charset="0"/>
              </a:rPr>
              <a:t>The subsystem leader captures the test results (and stores them to serve as evidence for future audits like CMMI assessments)</a:t>
            </a:r>
          </a:p>
          <a:p>
            <a:r>
              <a:rPr lang="en-US" sz="1800" dirty="0">
                <a:latin typeface="Arial" panose="020B0604020202020204" pitchFamily="34" charset="0"/>
                <a:cs typeface="Arial" panose="020B0604020202020204" pitchFamily="34" charset="0"/>
              </a:rPr>
              <a:t>Demonstrates his/her subsystem to the FE</a:t>
            </a:r>
          </a:p>
          <a:p>
            <a:r>
              <a:rPr lang="en-US" sz="1800" dirty="0">
                <a:latin typeface="Arial" panose="020B0604020202020204" pitchFamily="34" charset="0"/>
                <a:cs typeface="Arial" panose="020B0604020202020204" pitchFamily="34" charset="0"/>
              </a:rPr>
              <a:t>FE accepts the subsystem</a:t>
            </a:r>
          </a:p>
          <a:p>
            <a:r>
              <a:rPr lang="en-US" sz="1800" dirty="0">
                <a:latin typeface="Arial" panose="020B0604020202020204" pitchFamily="34" charset="0"/>
                <a:cs typeface="Arial" panose="020B0604020202020204" pitchFamily="34" charset="0"/>
              </a:rPr>
              <a:t>The subsystem leader moves on to other tasks</a:t>
            </a:r>
          </a:p>
          <a:p>
            <a:endParaRPr lang="en-US" dirty="0"/>
          </a:p>
        </p:txBody>
      </p:sp>
    </p:spTree>
    <p:extLst>
      <p:ext uri="{BB962C8B-B14F-4D97-AF65-F5344CB8AC3E}">
        <p14:creationId xmlns:p14="http://schemas.microsoft.com/office/powerpoint/2010/main" val="1467556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4"/>
            <a:ext cx="7886700" cy="334900"/>
          </a:xfrm>
        </p:spPr>
        <p:txBody>
          <a:bodyPr>
            <a:normAutofit fontScale="90000"/>
          </a:bodyPr>
          <a:lstStyle/>
          <a:p>
            <a:r>
              <a:rPr lang="en-US" dirty="0">
                <a:latin typeface="Arial Black" panose="020B0A04020102020204" pitchFamily="34" charset="0"/>
              </a:rPr>
              <a:t>Feature Testing &amp; Demonstration</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705094" y="945661"/>
            <a:ext cx="7733812" cy="3593277"/>
          </a:xfrm>
        </p:spPr>
        <p:txBody>
          <a:bodyPr>
            <a:normAutofit/>
          </a:bodyPr>
          <a:lstStyle/>
          <a:p>
            <a:r>
              <a:rPr lang="en-US" sz="1500" dirty="0"/>
              <a:t>Once all the subsystem leaders hand off their subsystems, the Feature Engineer conducts the feature testing.</a:t>
            </a:r>
          </a:p>
          <a:p>
            <a:r>
              <a:rPr lang="en-US" sz="1500" dirty="0"/>
              <a:t>Ideally all the test cases should pass. (Please note: There is no separate "Integration" step. If the design is done properly, all the components should work, the right first time.)</a:t>
            </a:r>
          </a:p>
          <a:p>
            <a:r>
              <a:rPr lang="en-US" sz="1500" dirty="0"/>
              <a:t>The FE captures the test results (and stores them to serve as evidence for future audits like CMMI assessments)</a:t>
            </a:r>
          </a:p>
          <a:p>
            <a:r>
              <a:rPr lang="en-US" sz="1500" dirty="0"/>
              <a:t>Demonstrates the feature to his customers (mostly internal customers like Testing, Documentation, and others)</a:t>
            </a:r>
          </a:p>
          <a:p>
            <a:r>
              <a:rPr lang="en-US" sz="1500" dirty="0"/>
              <a:t>The testing group writes their test cases based on the Feature Design Document and executes them</a:t>
            </a:r>
          </a:p>
          <a:p>
            <a:r>
              <a:rPr lang="en-US" sz="1500" dirty="0"/>
              <a:t>At this point, the testing should serve as "Quality Assurance (QA)" only and not as “Quality Control (QC)”. </a:t>
            </a:r>
          </a:p>
          <a:p>
            <a:r>
              <a:rPr lang="en-US" sz="1500" dirty="0"/>
              <a:t>No bugs should be found at this phase </a:t>
            </a:r>
          </a:p>
        </p:txBody>
      </p:sp>
    </p:spTree>
    <p:extLst>
      <p:ext uri="{BB962C8B-B14F-4D97-AF65-F5344CB8AC3E}">
        <p14:creationId xmlns:p14="http://schemas.microsoft.com/office/powerpoint/2010/main" val="1104483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4294-DE1C-9A2A-5623-BE8BD7DF3A98}"/>
              </a:ext>
            </a:extLst>
          </p:cNvPr>
          <p:cNvSpPr>
            <a:spLocks noGrp="1"/>
          </p:cNvSpPr>
          <p:nvPr>
            <p:ph type="title"/>
          </p:nvPr>
        </p:nvSpPr>
        <p:spPr/>
        <p:txBody>
          <a:bodyPr/>
          <a:lstStyle/>
          <a:p>
            <a:r>
              <a:rPr lang="en-US" dirty="0"/>
              <a:t>DR Handling</a:t>
            </a:r>
          </a:p>
        </p:txBody>
      </p:sp>
      <p:sp>
        <p:nvSpPr>
          <p:cNvPr id="3" name="Content Placeholder 2">
            <a:extLst>
              <a:ext uri="{FF2B5EF4-FFF2-40B4-BE49-F238E27FC236}">
                <a16:creationId xmlns:a16="http://schemas.microsoft.com/office/drawing/2014/main" id="{5616EEFF-BEC4-A1F0-9C4D-63368E1E7912}"/>
              </a:ext>
            </a:extLst>
          </p:cNvPr>
          <p:cNvSpPr>
            <a:spLocks noGrp="1"/>
          </p:cNvSpPr>
          <p:nvPr>
            <p:ph idx="1"/>
          </p:nvPr>
        </p:nvSpPr>
        <p:spPr>
          <a:xfrm>
            <a:off x="230886" y="914400"/>
            <a:ext cx="8686800" cy="3573198"/>
          </a:xfrm>
        </p:spPr>
        <p:txBody>
          <a:bodyPr>
            <a:normAutofit fontScale="92500" lnSpcReduction="20000"/>
          </a:bodyPr>
          <a:lstStyle/>
          <a:p>
            <a:r>
              <a:rPr lang="en-US" dirty="0"/>
              <a:t>Tester creates a DR (specifying the requirement not satisfied) and assigns to the FE</a:t>
            </a:r>
          </a:p>
          <a:p>
            <a:r>
              <a:rPr lang="en-US" dirty="0"/>
              <a:t>FE studies the DR</a:t>
            </a:r>
          </a:p>
          <a:p>
            <a:r>
              <a:rPr lang="en-US" dirty="0"/>
              <a:t>If it is not a legitimate problem (requirement addressed by the feature, not a “In my opinion the system should behave” issue, or an “enhancement”) the FE rejects the DR</a:t>
            </a:r>
          </a:p>
          <a:p>
            <a:r>
              <a:rPr lang="en-US" dirty="0"/>
              <a:t>Else: </a:t>
            </a:r>
          </a:p>
          <a:p>
            <a:pPr lvl="1"/>
            <a:r>
              <a:rPr lang="en-US" dirty="0"/>
              <a:t>FE finds the root cause and why it was missed</a:t>
            </a:r>
          </a:p>
          <a:p>
            <a:pPr lvl="1"/>
            <a:r>
              <a:rPr lang="en-US" dirty="0"/>
              <a:t>Identifies the subsystem that needs to fix be fixed</a:t>
            </a:r>
          </a:p>
          <a:p>
            <a:pPr lvl="1"/>
            <a:r>
              <a:rPr lang="en-US" dirty="0"/>
              <a:t>Assigns the DR to the SSE</a:t>
            </a:r>
          </a:p>
          <a:p>
            <a:pPr lvl="1"/>
            <a:r>
              <a:rPr lang="en-US" dirty="0"/>
              <a:t>Documents the lessons learned</a:t>
            </a:r>
          </a:p>
          <a:p>
            <a:endParaRPr lang="en-US" dirty="0"/>
          </a:p>
        </p:txBody>
      </p:sp>
      <p:sp>
        <p:nvSpPr>
          <p:cNvPr id="4" name="Slide Number Placeholder 3">
            <a:extLst>
              <a:ext uri="{FF2B5EF4-FFF2-40B4-BE49-F238E27FC236}">
                <a16:creationId xmlns:a16="http://schemas.microsoft.com/office/drawing/2014/main" id="{B6328B0D-6916-E7F9-CC50-A3F4FE9681D3}"/>
              </a:ext>
            </a:extLst>
          </p:cNvPr>
          <p:cNvSpPr>
            <a:spLocks noGrp="1"/>
          </p:cNvSpPr>
          <p:nvPr>
            <p:ph type="sldNum" sz="quarter" idx="12"/>
          </p:nvPr>
        </p:nvSpPr>
        <p:spPr/>
        <p:txBody>
          <a:bodyPr/>
          <a:lstStyle/>
          <a:p>
            <a:pPr>
              <a:defRPr/>
            </a:pPr>
            <a:fld id="{B586D440-F702-449A-AAC2-9ACFF17038B8}" type="slidenum">
              <a:rPr lang="en-US" smtClean="0"/>
              <a:pPr>
                <a:defRPr/>
              </a:pPr>
              <a:t>44</a:t>
            </a:fld>
            <a:endParaRPr lang="en-US" dirty="0"/>
          </a:p>
        </p:txBody>
      </p:sp>
    </p:spTree>
    <p:extLst>
      <p:ext uri="{BB962C8B-B14F-4D97-AF65-F5344CB8AC3E}">
        <p14:creationId xmlns:p14="http://schemas.microsoft.com/office/powerpoint/2010/main" val="172147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1ED0-9E5F-C436-0065-1DD83B12D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4863D-1E81-55B0-C4EE-41BDF741F91B}"/>
              </a:ext>
            </a:extLst>
          </p:cNvPr>
          <p:cNvSpPr>
            <a:spLocks noGrp="1"/>
          </p:cNvSpPr>
          <p:nvPr>
            <p:ph type="title"/>
          </p:nvPr>
        </p:nvSpPr>
        <p:spPr/>
        <p:txBody>
          <a:bodyPr/>
          <a:lstStyle/>
          <a:p>
            <a:r>
              <a:rPr lang="en-US" dirty="0"/>
              <a:t>DR Handling  (contd.)</a:t>
            </a:r>
          </a:p>
        </p:txBody>
      </p:sp>
      <p:sp>
        <p:nvSpPr>
          <p:cNvPr id="3" name="Content Placeholder 2">
            <a:extLst>
              <a:ext uri="{FF2B5EF4-FFF2-40B4-BE49-F238E27FC236}">
                <a16:creationId xmlns:a16="http://schemas.microsoft.com/office/drawing/2014/main" id="{AC6C0001-E0CC-1FCB-D952-DCC2B1465C94}"/>
              </a:ext>
            </a:extLst>
          </p:cNvPr>
          <p:cNvSpPr>
            <a:spLocks noGrp="1"/>
          </p:cNvSpPr>
          <p:nvPr>
            <p:ph idx="1"/>
          </p:nvPr>
        </p:nvSpPr>
        <p:spPr>
          <a:xfrm>
            <a:off x="230886" y="914400"/>
            <a:ext cx="8686800" cy="3573198"/>
          </a:xfrm>
        </p:spPr>
        <p:txBody>
          <a:bodyPr>
            <a:normAutofit lnSpcReduction="10000"/>
          </a:bodyPr>
          <a:lstStyle/>
          <a:p>
            <a:pPr lvl="1"/>
            <a:r>
              <a:rPr lang="en-US" sz="2000" dirty="0"/>
              <a:t>SSE finds the root cause and why it was missed</a:t>
            </a:r>
          </a:p>
          <a:p>
            <a:pPr lvl="1"/>
            <a:r>
              <a:rPr lang="en-US" sz="2000" dirty="0"/>
              <a:t>Identifies the developer that needs to fix it.</a:t>
            </a:r>
          </a:p>
          <a:p>
            <a:pPr lvl="1"/>
            <a:r>
              <a:rPr lang="en-US" sz="2000" dirty="0"/>
              <a:t>Documents the lessons learned</a:t>
            </a:r>
          </a:p>
          <a:p>
            <a:pPr lvl="1"/>
            <a:r>
              <a:rPr lang="en-US" sz="2000" dirty="0"/>
              <a:t>The developer modifies the code and unit tests it</a:t>
            </a:r>
          </a:p>
          <a:p>
            <a:pPr lvl="1"/>
            <a:r>
              <a:rPr lang="en-US" sz="2000" dirty="0"/>
              <a:t>Developer demos the fix to the SSE</a:t>
            </a:r>
          </a:p>
          <a:p>
            <a:pPr lvl="1"/>
            <a:r>
              <a:rPr lang="en-US" sz="2000" dirty="0"/>
              <a:t>SSE builds locally and tests it.</a:t>
            </a:r>
          </a:p>
          <a:p>
            <a:pPr lvl="1"/>
            <a:r>
              <a:rPr lang="en-US" sz="2000" dirty="0"/>
              <a:t>If it is OK, then demos to the FE</a:t>
            </a:r>
          </a:p>
          <a:p>
            <a:pPr lvl="1"/>
            <a:r>
              <a:rPr lang="en-US" sz="2000" dirty="0"/>
              <a:t>If the FE accepts it the developer submits his/her modifications</a:t>
            </a:r>
          </a:p>
          <a:p>
            <a:pPr lvl="1"/>
            <a:r>
              <a:rPr lang="en-US" sz="2000" dirty="0"/>
              <a:t>The tester tests again. If it is OK, then closes the DR. Else “fails” the DR</a:t>
            </a:r>
          </a:p>
          <a:p>
            <a:endParaRPr lang="en-US" dirty="0"/>
          </a:p>
        </p:txBody>
      </p:sp>
      <p:sp>
        <p:nvSpPr>
          <p:cNvPr id="4" name="Slide Number Placeholder 3">
            <a:extLst>
              <a:ext uri="{FF2B5EF4-FFF2-40B4-BE49-F238E27FC236}">
                <a16:creationId xmlns:a16="http://schemas.microsoft.com/office/drawing/2014/main" id="{6183B840-63CD-8C76-5775-E66B09456038}"/>
              </a:ext>
            </a:extLst>
          </p:cNvPr>
          <p:cNvSpPr>
            <a:spLocks noGrp="1"/>
          </p:cNvSpPr>
          <p:nvPr>
            <p:ph type="sldNum" sz="quarter" idx="12"/>
          </p:nvPr>
        </p:nvSpPr>
        <p:spPr/>
        <p:txBody>
          <a:bodyPr/>
          <a:lstStyle/>
          <a:p>
            <a:pPr>
              <a:defRPr/>
            </a:pPr>
            <a:fld id="{B586D440-F702-449A-AAC2-9ACFF17038B8}" type="slidenum">
              <a:rPr lang="en-US" smtClean="0"/>
              <a:pPr>
                <a:defRPr/>
              </a:pPr>
              <a:t>45</a:t>
            </a:fld>
            <a:endParaRPr lang="en-US" dirty="0"/>
          </a:p>
        </p:txBody>
      </p:sp>
    </p:spTree>
    <p:extLst>
      <p:ext uri="{BB962C8B-B14F-4D97-AF65-F5344CB8AC3E}">
        <p14:creationId xmlns:p14="http://schemas.microsoft.com/office/powerpoint/2010/main" val="415990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6D17-67C5-AFAE-5398-F26850002417}"/>
              </a:ext>
            </a:extLst>
          </p:cNvPr>
          <p:cNvSpPr>
            <a:spLocks noGrp="1"/>
          </p:cNvSpPr>
          <p:nvPr>
            <p:ph type="title"/>
          </p:nvPr>
        </p:nvSpPr>
        <p:spPr>
          <a:xfrm>
            <a:off x="340067" y="105511"/>
            <a:ext cx="7173096" cy="441566"/>
          </a:xfrm>
        </p:spPr>
        <p:txBody>
          <a:bodyPr>
            <a:normAutofit fontScale="90000"/>
          </a:bodyPr>
          <a:lstStyle/>
          <a:p>
            <a:r>
              <a:rPr lang="en-US" b="1" dirty="0">
                <a:solidFill>
                  <a:schemeClr val="bg1"/>
                </a:solidFill>
              </a:rPr>
              <a:t>Salient points</a:t>
            </a:r>
          </a:p>
        </p:txBody>
      </p:sp>
      <p:sp>
        <p:nvSpPr>
          <p:cNvPr id="3" name="Content Placeholder 2">
            <a:extLst>
              <a:ext uri="{FF2B5EF4-FFF2-40B4-BE49-F238E27FC236}">
                <a16:creationId xmlns:a16="http://schemas.microsoft.com/office/drawing/2014/main" id="{2F34AB4A-77D6-70A5-F2E7-9CD50E3C49BE}"/>
              </a:ext>
            </a:extLst>
          </p:cNvPr>
          <p:cNvSpPr>
            <a:spLocks noGrp="1"/>
          </p:cNvSpPr>
          <p:nvPr>
            <p:ph sz="quarter" idx="12"/>
          </p:nvPr>
        </p:nvSpPr>
        <p:spPr>
          <a:xfrm>
            <a:off x="339725" y="935037"/>
            <a:ext cx="7600220" cy="3784107"/>
          </a:xfrm>
        </p:spPr>
        <p:txBody>
          <a:bodyPr>
            <a:normAutofit fontScale="70000" lnSpcReduction="20000"/>
          </a:bodyPr>
          <a:lstStyle/>
          <a:p>
            <a:pPr marL="282575" indent="-282575"/>
            <a:r>
              <a:rPr lang="en-US" dirty="0"/>
              <a:t>Software development is organized into subsystems</a:t>
            </a:r>
          </a:p>
          <a:p>
            <a:pPr marL="282575" indent="-282575"/>
            <a:r>
              <a:rPr lang="en-US" dirty="0"/>
              <a:t>Feature Driven Development (FDD) is used. FDD is a natural fit for DevSecOps. </a:t>
            </a:r>
          </a:p>
          <a:p>
            <a:pPr marL="282575" indent="-282575"/>
            <a:r>
              <a:rPr lang="en-US" dirty="0"/>
              <a:t>Each Feature is owned by a Feature Engineer (FE) a.k.a Responsible Engineer (RE)</a:t>
            </a:r>
          </a:p>
          <a:p>
            <a:pPr marL="282575" indent="-282575"/>
            <a:r>
              <a:rPr lang="en-US" dirty="0"/>
              <a:t>Each subsystem is led by a senior engineer. He/she owns the subsystem. </a:t>
            </a:r>
          </a:p>
          <a:p>
            <a:pPr marL="282575" indent="-282575"/>
            <a:r>
              <a:rPr lang="en-US" dirty="0"/>
              <a:t>Each subsystem lead has a deputy. He/she is the alter ego of the Subsystem Lead</a:t>
            </a:r>
          </a:p>
          <a:p>
            <a:pPr marL="282575" indent="-282575"/>
            <a:r>
              <a:rPr lang="en-US" dirty="0"/>
              <a:t>Each subsystem is organized into Components</a:t>
            </a:r>
          </a:p>
          <a:p>
            <a:pPr marL="282575" indent="-282575"/>
            <a:r>
              <a:rPr lang="en-US" dirty="0"/>
              <a:t>Each component is led by a Component Lead</a:t>
            </a:r>
          </a:p>
          <a:p>
            <a:pPr marL="282575" indent="-282575"/>
            <a:r>
              <a:rPr lang="en-US" dirty="0"/>
              <a:t>Each component has a deputy, and he/she is the alter ego of the lead</a:t>
            </a:r>
          </a:p>
          <a:p>
            <a:pPr marL="282575" indent="-282575"/>
            <a:r>
              <a:rPr lang="en-US" dirty="0"/>
              <a:t>Each component has software developers assigned to it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913746-C3EE-0F74-436B-5E37A0DD295C}"/>
              </a:ext>
            </a:extLst>
          </p:cNvPr>
          <p:cNvSpPr>
            <a:spLocks noGrp="1"/>
          </p:cNvSpPr>
          <p:nvPr>
            <p:ph type="sldNum" sz="quarter" idx="16"/>
          </p:nvPr>
        </p:nvSpPr>
        <p:spPr/>
        <p:txBody>
          <a:bodyPr/>
          <a:lstStyle/>
          <a:p>
            <a:fld id="{32A2F39E-E4DB-494E-AB40-38356C65078C}" type="slidenum">
              <a:rPr lang="en-US" smtClean="0"/>
              <a:pPr/>
              <a:t>46</a:t>
            </a:fld>
            <a:endParaRPr lang="en-US" dirty="0"/>
          </a:p>
        </p:txBody>
      </p:sp>
    </p:spTree>
    <p:extLst>
      <p:ext uri="{BB962C8B-B14F-4D97-AF65-F5344CB8AC3E}">
        <p14:creationId xmlns:p14="http://schemas.microsoft.com/office/powerpoint/2010/main" val="199309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6D17-67C5-AFAE-5398-F26850002417}"/>
              </a:ext>
            </a:extLst>
          </p:cNvPr>
          <p:cNvSpPr>
            <a:spLocks noGrp="1"/>
          </p:cNvSpPr>
          <p:nvPr>
            <p:ph type="title"/>
          </p:nvPr>
        </p:nvSpPr>
        <p:spPr>
          <a:xfrm>
            <a:off x="340067" y="105511"/>
            <a:ext cx="7173096" cy="465012"/>
          </a:xfrm>
        </p:spPr>
        <p:txBody>
          <a:bodyPr/>
          <a:lstStyle/>
          <a:p>
            <a:r>
              <a:rPr lang="en-US" b="1" dirty="0">
                <a:solidFill>
                  <a:schemeClr val="bg1"/>
                </a:solidFill>
              </a:rPr>
              <a:t>Subsystem Leads</a:t>
            </a:r>
          </a:p>
        </p:txBody>
      </p:sp>
      <p:sp>
        <p:nvSpPr>
          <p:cNvPr id="3" name="Content Placeholder 2">
            <a:extLst>
              <a:ext uri="{FF2B5EF4-FFF2-40B4-BE49-F238E27FC236}">
                <a16:creationId xmlns:a16="http://schemas.microsoft.com/office/drawing/2014/main" id="{2F34AB4A-77D6-70A5-F2E7-9CD50E3C49BE}"/>
              </a:ext>
            </a:extLst>
          </p:cNvPr>
          <p:cNvSpPr>
            <a:spLocks noGrp="1"/>
          </p:cNvSpPr>
          <p:nvPr>
            <p:ph sz="quarter" idx="12"/>
          </p:nvPr>
        </p:nvSpPr>
        <p:spPr>
          <a:xfrm>
            <a:off x="339725" y="935037"/>
            <a:ext cx="7600220" cy="3784107"/>
          </a:xfrm>
        </p:spPr>
        <p:txBody>
          <a:bodyPr>
            <a:normAutofit fontScale="70000" lnSpcReduction="20000"/>
          </a:bodyPr>
          <a:lstStyle/>
          <a:p>
            <a:pPr marL="282575" indent="-282575"/>
            <a:r>
              <a:rPr lang="en-US" dirty="0"/>
              <a:t>The subsystem leads form the “Virtual Architecture Team” (VAT)</a:t>
            </a:r>
          </a:p>
          <a:p>
            <a:pPr marL="282575" indent="-282575"/>
            <a:r>
              <a:rPr lang="en-US" dirty="0"/>
              <a:t>Collectively they provide the “Intellectual Fire Power”. </a:t>
            </a:r>
          </a:p>
          <a:p>
            <a:pPr marL="282575" indent="-282575"/>
            <a:r>
              <a:rPr lang="en-US" dirty="0"/>
              <a:t>Collectively they are the custodians of the “Conceptual Integrity”</a:t>
            </a:r>
          </a:p>
          <a:p>
            <a:pPr marL="282575" indent="-282575"/>
            <a:r>
              <a:rPr lang="en-US" dirty="0"/>
              <a:t>VAT also participates in the Program Increment (PI) planning</a:t>
            </a:r>
          </a:p>
          <a:p>
            <a:pPr marL="282575" indent="-282575"/>
            <a:r>
              <a:rPr lang="en-US" dirty="0"/>
              <a:t>VAT analyzes the Features in the PI, does the High-Level Design and writes the Feature Design Document (FDD). </a:t>
            </a:r>
          </a:p>
          <a:p>
            <a:pPr marL="282575" indent="-282575"/>
            <a:r>
              <a:rPr lang="en-US" dirty="0"/>
              <a:t>FDD provides the complete requirements of the feature.</a:t>
            </a:r>
          </a:p>
          <a:p>
            <a:pPr marL="282575" indent="-282575"/>
            <a:r>
              <a:rPr lang="en-US" dirty="0"/>
              <a:t>A template for the FDD is given </a:t>
            </a:r>
          </a:p>
          <a:p>
            <a:pPr marL="282575" indent="-282575"/>
            <a:r>
              <a:rPr lang="en-US" dirty="0"/>
              <a:t>Once the FDD is reviewed with the customer and baselined, a Feature Engineer (FE) is assigned for each feature</a:t>
            </a:r>
          </a:p>
          <a:p>
            <a:pPr marL="282575" indent="-282575"/>
            <a:r>
              <a:rPr lang="en-US" dirty="0"/>
              <a:t>FDD is the only reference for the Subsystem Design (Detailed Design) and Development</a:t>
            </a:r>
          </a:p>
          <a:p>
            <a:pPr marL="282575" indent="-282575"/>
            <a:r>
              <a:rPr lang="en-US" dirty="0"/>
              <a:t>The Subsystem lead selects a SSE (subsystem engineer) for each feature to be developed by the subsystem (similar to the FE at the Feature level)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913746-C3EE-0F74-436B-5E37A0DD295C}"/>
              </a:ext>
            </a:extLst>
          </p:cNvPr>
          <p:cNvSpPr>
            <a:spLocks noGrp="1"/>
          </p:cNvSpPr>
          <p:nvPr>
            <p:ph type="sldNum" sz="quarter" idx="16"/>
          </p:nvPr>
        </p:nvSpPr>
        <p:spPr/>
        <p:txBody>
          <a:bodyPr/>
          <a:lstStyle/>
          <a:p>
            <a:fld id="{32A2F39E-E4DB-494E-AB40-38356C65078C}" type="slidenum">
              <a:rPr lang="en-US" smtClean="0"/>
              <a:pPr/>
              <a:t>47</a:t>
            </a:fld>
            <a:endParaRPr lang="en-US" dirty="0"/>
          </a:p>
        </p:txBody>
      </p:sp>
    </p:spTree>
    <p:extLst>
      <p:ext uri="{BB962C8B-B14F-4D97-AF65-F5344CB8AC3E}">
        <p14:creationId xmlns:p14="http://schemas.microsoft.com/office/powerpoint/2010/main" val="3260290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6D17-67C5-AFAE-5398-F26850002417}"/>
              </a:ext>
            </a:extLst>
          </p:cNvPr>
          <p:cNvSpPr>
            <a:spLocks noGrp="1"/>
          </p:cNvSpPr>
          <p:nvPr>
            <p:ph type="title"/>
          </p:nvPr>
        </p:nvSpPr>
        <p:spPr>
          <a:xfrm>
            <a:off x="340067" y="105511"/>
            <a:ext cx="7173096" cy="480643"/>
          </a:xfrm>
        </p:spPr>
        <p:txBody>
          <a:bodyPr>
            <a:normAutofit fontScale="90000"/>
          </a:bodyPr>
          <a:lstStyle/>
          <a:p>
            <a:r>
              <a:rPr lang="en-US" sz="2800" b="1" dirty="0">
                <a:solidFill>
                  <a:schemeClr val="bg1"/>
                </a:solidFill>
              </a:rPr>
              <a:t>Subsystem Leads (contd.)</a:t>
            </a:r>
          </a:p>
        </p:txBody>
      </p:sp>
      <p:sp>
        <p:nvSpPr>
          <p:cNvPr id="3" name="Content Placeholder 2">
            <a:extLst>
              <a:ext uri="{FF2B5EF4-FFF2-40B4-BE49-F238E27FC236}">
                <a16:creationId xmlns:a16="http://schemas.microsoft.com/office/drawing/2014/main" id="{2F34AB4A-77D6-70A5-F2E7-9CD50E3C49BE}"/>
              </a:ext>
            </a:extLst>
          </p:cNvPr>
          <p:cNvSpPr>
            <a:spLocks noGrp="1"/>
          </p:cNvSpPr>
          <p:nvPr>
            <p:ph sz="quarter" idx="12"/>
          </p:nvPr>
        </p:nvSpPr>
        <p:spPr>
          <a:xfrm>
            <a:off x="339725" y="935037"/>
            <a:ext cx="7600220" cy="3784107"/>
          </a:xfrm>
        </p:spPr>
        <p:txBody>
          <a:bodyPr>
            <a:normAutofit/>
          </a:bodyPr>
          <a:lstStyle/>
          <a:p>
            <a:pPr marL="339725" indent="-339725"/>
            <a:r>
              <a:rPr lang="en-US" sz="2000" dirty="0"/>
              <a:t>The subsystem lead, with the help of component leads, takes the relevant sections (tables) from the FDD and amplifies them so that a developer can write, and unit test the code. </a:t>
            </a:r>
          </a:p>
          <a:p>
            <a:pPr marL="339725" indent="-339725"/>
            <a:r>
              <a:rPr lang="en-US" sz="2000" dirty="0"/>
              <a:t>This document is called SDD (Subsystem Design Document/Detailed Design Document)</a:t>
            </a:r>
          </a:p>
          <a:p>
            <a:pPr marL="339725" indent="-339725"/>
            <a:r>
              <a:rPr lang="en-US" sz="2000" dirty="0"/>
              <a:t>SDD contains complete requirements for each component.</a:t>
            </a:r>
          </a:p>
          <a:p>
            <a:pPr marL="339725" indent="-339725"/>
            <a:r>
              <a:rPr lang="en-US" sz="2000" dirty="0"/>
              <a:t>A template is provided </a:t>
            </a:r>
          </a:p>
          <a:p>
            <a:pPr marL="339725" indent="-339725"/>
            <a:r>
              <a:rPr lang="en-US" sz="2000" dirty="0"/>
              <a:t>The component leads assign the software developers</a:t>
            </a:r>
          </a:p>
          <a:p>
            <a:pPr marL="339725" indent="-339725"/>
            <a:r>
              <a:rPr lang="en-US" sz="2000" dirty="0"/>
              <a:t>The developer develops and unit tests</a:t>
            </a:r>
          </a:p>
          <a:p>
            <a:pPr marL="339725" indent="-339725"/>
            <a:r>
              <a:rPr lang="en-US" sz="2000" dirty="0"/>
              <a:t>The developer demonstrates the test cases to the SSE</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913746-C3EE-0F74-436B-5E37A0DD295C}"/>
              </a:ext>
            </a:extLst>
          </p:cNvPr>
          <p:cNvSpPr>
            <a:spLocks noGrp="1"/>
          </p:cNvSpPr>
          <p:nvPr>
            <p:ph type="sldNum" sz="quarter" idx="16"/>
          </p:nvPr>
        </p:nvSpPr>
        <p:spPr/>
        <p:txBody>
          <a:bodyPr/>
          <a:lstStyle/>
          <a:p>
            <a:fld id="{32A2F39E-E4DB-494E-AB40-38356C65078C}" type="slidenum">
              <a:rPr lang="en-US" smtClean="0"/>
              <a:pPr/>
              <a:t>48</a:t>
            </a:fld>
            <a:endParaRPr lang="en-US" dirty="0"/>
          </a:p>
        </p:txBody>
      </p:sp>
    </p:spTree>
    <p:extLst>
      <p:ext uri="{BB962C8B-B14F-4D97-AF65-F5344CB8AC3E}">
        <p14:creationId xmlns:p14="http://schemas.microsoft.com/office/powerpoint/2010/main" val="2094440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D9665-F3CC-7BF9-41D0-022427B83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2CD77-3078-1AE5-C299-A7FAEEBBCA41}"/>
              </a:ext>
            </a:extLst>
          </p:cNvPr>
          <p:cNvSpPr>
            <a:spLocks noGrp="1"/>
          </p:cNvSpPr>
          <p:nvPr>
            <p:ph type="title"/>
          </p:nvPr>
        </p:nvSpPr>
        <p:spPr>
          <a:xfrm>
            <a:off x="340067" y="105511"/>
            <a:ext cx="7173096" cy="480643"/>
          </a:xfrm>
        </p:spPr>
        <p:txBody>
          <a:bodyPr>
            <a:normAutofit fontScale="90000"/>
          </a:bodyPr>
          <a:lstStyle/>
          <a:p>
            <a:r>
              <a:rPr lang="en-US" sz="2800" b="1" dirty="0">
                <a:solidFill>
                  <a:schemeClr val="bg1"/>
                </a:solidFill>
              </a:rPr>
              <a:t>Subsystem Leads (contd.)</a:t>
            </a:r>
          </a:p>
        </p:txBody>
      </p:sp>
      <p:sp>
        <p:nvSpPr>
          <p:cNvPr id="3" name="Content Placeholder 2">
            <a:extLst>
              <a:ext uri="{FF2B5EF4-FFF2-40B4-BE49-F238E27FC236}">
                <a16:creationId xmlns:a16="http://schemas.microsoft.com/office/drawing/2014/main" id="{C4E407F0-8CE5-FBEA-840E-1A8DFA1EB15F}"/>
              </a:ext>
            </a:extLst>
          </p:cNvPr>
          <p:cNvSpPr>
            <a:spLocks noGrp="1"/>
          </p:cNvSpPr>
          <p:nvPr>
            <p:ph sz="quarter" idx="12"/>
          </p:nvPr>
        </p:nvSpPr>
        <p:spPr>
          <a:xfrm>
            <a:off x="339725" y="935037"/>
            <a:ext cx="7600220" cy="3784107"/>
          </a:xfrm>
        </p:spPr>
        <p:txBody>
          <a:bodyPr>
            <a:normAutofit fontScale="92500"/>
          </a:bodyPr>
          <a:lstStyle/>
          <a:p>
            <a:pPr marL="339725" indent="-339725"/>
            <a:r>
              <a:rPr lang="en-US" sz="2200" dirty="0"/>
              <a:t>Once the SSE accepts the component, then the accountability is transferred from the software developer to the SSE</a:t>
            </a:r>
          </a:p>
          <a:p>
            <a:pPr marL="339725" indent="-339725"/>
            <a:r>
              <a:rPr lang="en-US" sz="2200" dirty="0"/>
              <a:t>Once all the components are accepted by the SSE, then the SSE tests the subsystem (using the test cases listed in the SDD)</a:t>
            </a:r>
          </a:p>
          <a:p>
            <a:pPr marL="339725" indent="-339725"/>
            <a:r>
              <a:rPr lang="en-US" sz="2200" dirty="0"/>
              <a:t>The SSE demonstrates the subsystem to the FE</a:t>
            </a:r>
          </a:p>
          <a:p>
            <a:pPr marL="339725" indent="-339725"/>
            <a:r>
              <a:rPr lang="en-US" sz="2200" dirty="0"/>
              <a:t>Once the FE accepts the Subsystem, the accountability is transferred to the FE</a:t>
            </a:r>
          </a:p>
          <a:p>
            <a:pPr marL="339725" indent="-339725"/>
            <a:r>
              <a:rPr lang="en-US" sz="2200" dirty="0"/>
              <a:t>Once the FE accepts all the subsystems, the FE tests the feature, captures the test results and demonstrates it to the customer (ADR testing/IT/ST)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67925A8-24E0-5E8D-5DF4-0904319E159E}"/>
              </a:ext>
            </a:extLst>
          </p:cNvPr>
          <p:cNvSpPr>
            <a:spLocks noGrp="1"/>
          </p:cNvSpPr>
          <p:nvPr>
            <p:ph type="sldNum" sz="quarter" idx="16"/>
          </p:nvPr>
        </p:nvSpPr>
        <p:spPr/>
        <p:txBody>
          <a:bodyPr/>
          <a:lstStyle/>
          <a:p>
            <a:fld id="{32A2F39E-E4DB-494E-AB40-38356C65078C}" type="slidenum">
              <a:rPr lang="en-US" smtClean="0"/>
              <a:pPr/>
              <a:t>49</a:t>
            </a:fld>
            <a:endParaRPr lang="en-US" dirty="0"/>
          </a:p>
        </p:txBody>
      </p:sp>
    </p:spTree>
    <p:extLst>
      <p:ext uri="{BB962C8B-B14F-4D97-AF65-F5344CB8AC3E}">
        <p14:creationId xmlns:p14="http://schemas.microsoft.com/office/powerpoint/2010/main" val="312606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AB53-E855-B9D9-CC64-599A307F66B9}"/>
              </a:ext>
            </a:extLst>
          </p:cNvPr>
          <p:cNvSpPr>
            <a:spLocks noGrp="1"/>
          </p:cNvSpPr>
          <p:nvPr>
            <p:ph type="title"/>
          </p:nvPr>
        </p:nvSpPr>
        <p:spPr/>
        <p:txBody>
          <a:bodyPr/>
          <a:lstStyle/>
          <a:p>
            <a:r>
              <a:rPr lang="en-US" sz="2400" dirty="0"/>
              <a:t>He doubled the reward for his TeX program every year</a:t>
            </a:r>
          </a:p>
        </p:txBody>
      </p:sp>
      <p:sp>
        <p:nvSpPr>
          <p:cNvPr id="4" name="Slide Number Placeholder 3">
            <a:extLst>
              <a:ext uri="{FF2B5EF4-FFF2-40B4-BE49-F238E27FC236}">
                <a16:creationId xmlns:a16="http://schemas.microsoft.com/office/drawing/2014/main" id="{A288CF3D-A442-9847-33A8-682633087AC4}"/>
              </a:ext>
            </a:extLst>
          </p:cNvPr>
          <p:cNvSpPr>
            <a:spLocks noGrp="1"/>
          </p:cNvSpPr>
          <p:nvPr>
            <p:ph type="sldNum" sz="quarter" idx="12"/>
          </p:nvPr>
        </p:nvSpPr>
        <p:spPr/>
        <p:txBody>
          <a:bodyPr/>
          <a:lstStyle/>
          <a:p>
            <a:pPr>
              <a:defRPr/>
            </a:pPr>
            <a:fld id="{B586D440-F702-449A-AAC2-9ACFF17038B8}" type="slidenum">
              <a:rPr lang="en-US" smtClean="0"/>
              <a:pPr>
                <a:defRPr/>
              </a:pPr>
              <a:t>5</a:t>
            </a:fld>
            <a:endParaRPr lang="en-US" dirty="0"/>
          </a:p>
        </p:txBody>
      </p:sp>
      <p:pic>
        <p:nvPicPr>
          <p:cNvPr id="5" name="Content Placeholder 4">
            <a:extLst>
              <a:ext uri="{FF2B5EF4-FFF2-40B4-BE49-F238E27FC236}">
                <a16:creationId xmlns:a16="http://schemas.microsoft.com/office/drawing/2014/main" id="{89BD8AB7-C499-B359-3F9F-EC954D15D8B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470877" y="1149413"/>
            <a:ext cx="7302500" cy="3565462"/>
          </a:xfrm>
          <a:prstGeom prst="rect">
            <a:avLst/>
          </a:prstGeom>
          <a:noFill/>
          <a:ln w="9525">
            <a:noFill/>
            <a:miter lim="800000"/>
            <a:headEnd/>
            <a:tailEnd/>
          </a:ln>
        </p:spPr>
      </p:pic>
      <p:pic>
        <p:nvPicPr>
          <p:cNvPr id="6" name="Picture 5">
            <a:extLst>
              <a:ext uri="{FF2B5EF4-FFF2-40B4-BE49-F238E27FC236}">
                <a16:creationId xmlns:a16="http://schemas.microsoft.com/office/drawing/2014/main" id="{13F9020D-CA1F-5376-A730-C69A9EF734F9}"/>
              </a:ext>
            </a:extLst>
          </p:cNvPr>
          <p:cNvPicPr>
            <a:picLocks noChangeAspect="1"/>
          </p:cNvPicPr>
          <p:nvPr/>
        </p:nvPicPr>
        <p:blipFill>
          <a:blip r:embed="rId3"/>
          <a:stretch>
            <a:fillRect/>
          </a:stretch>
        </p:blipFill>
        <p:spPr>
          <a:xfrm>
            <a:off x="7154389" y="1289538"/>
            <a:ext cx="1573441" cy="891274"/>
          </a:xfrm>
          <a:prstGeom prst="rect">
            <a:avLst/>
          </a:prstGeom>
          <a:ln>
            <a:solidFill>
              <a:schemeClr val="accent1"/>
            </a:solidFill>
          </a:ln>
        </p:spPr>
      </p:pic>
    </p:spTree>
    <p:extLst>
      <p:ext uri="{BB962C8B-B14F-4D97-AF65-F5344CB8AC3E}">
        <p14:creationId xmlns:p14="http://schemas.microsoft.com/office/powerpoint/2010/main" val="3935865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367A-51F3-651C-DC5C-154797CCD9CC}"/>
              </a:ext>
            </a:extLst>
          </p:cNvPr>
          <p:cNvSpPr>
            <a:spLocks noGrp="1"/>
          </p:cNvSpPr>
          <p:nvPr>
            <p:ph type="title"/>
          </p:nvPr>
        </p:nvSpPr>
        <p:spPr>
          <a:xfrm>
            <a:off x="340067" y="105511"/>
            <a:ext cx="7173096" cy="457197"/>
          </a:xfrm>
        </p:spPr>
        <p:txBody>
          <a:bodyPr>
            <a:normAutofit fontScale="90000"/>
          </a:bodyPr>
          <a:lstStyle/>
          <a:p>
            <a:r>
              <a:rPr lang="en-US" b="1" dirty="0">
                <a:solidFill>
                  <a:schemeClr val="bg1"/>
                </a:solidFill>
              </a:rPr>
              <a:t>Answers to the original questions?</a:t>
            </a:r>
          </a:p>
        </p:txBody>
      </p:sp>
      <p:sp>
        <p:nvSpPr>
          <p:cNvPr id="3" name="Content Placeholder 2">
            <a:extLst>
              <a:ext uri="{FF2B5EF4-FFF2-40B4-BE49-F238E27FC236}">
                <a16:creationId xmlns:a16="http://schemas.microsoft.com/office/drawing/2014/main" id="{418CE89B-1AB0-C00E-2FE3-386E51D38257}"/>
              </a:ext>
            </a:extLst>
          </p:cNvPr>
          <p:cNvSpPr>
            <a:spLocks noGrp="1"/>
          </p:cNvSpPr>
          <p:nvPr>
            <p:ph sz="quarter" idx="12"/>
          </p:nvPr>
        </p:nvSpPr>
        <p:spPr/>
        <p:txBody>
          <a:bodyPr/>
          <a:lstStyle/>
          <a:p>
            <a:pPr marL="457200" indent="-457200">
              <a:buFont typeface="+mj-lt"/>
              <a:buAutoNum type="arabicPeriod"/>
            </a:pPr>
            <a:r>
              <a:rPr lang="en-US" dirty="0"/>
              <a:t>Is it possible to deliver complex systems with zero defects?</a:t>
            </a:r>
          </a:p>
          <a:p>
            <a:pPr marL="457200" indent="-457200">
              <a:buFont typeface="+mj-lt"/>
              <a:buAutoNum type="arabicPeriod"/>
            </a:pPr>
            <a:r>
              <a:rPr lang="en-US" dirty="0"/>
              <a:t>Is it a beautiful myth?</a:t>
            </a:r>
          </a:p>
          <a:p>
            <a:pPr marL="457200" indent="-457200">
              <a:buFont typeface="+mj-lt"/>
              <a:buAutoNum type="arabicPeriod"/>
            </a:pPr>
            <a:r>
              <a:rPr lang="en-US" dirty="0"/>
              <a:t>Is it rocket science?</a:t>
            </a:r>
          </a:p>
          <a:p>
            <a:pPr marL="457200" indent="-457200">
              <a:buFont typeface="+mj-lt"/>
              <a:buAutoNum type="arabicPeriod"/>
            </a:pPr>
            <a:r>
              <a:rPr lang="en-US" dirty="0"/>
              <a:t>Is it snake oil?</a:t>
            </a:r>
          </a:p>
          <a:p>
            <a:pPr marL="457200" indent="-457200">
              <a:buFont typeface="+mj-lt"/>
              <a:buAutoNum type="arabicPeriod"/>
            </a:pPr>
            <a:r>
              <a:rPr lang="en-US" dirty="0"/>
              <a:t>How Systems Engineering play a role?</a:t>
            </a:r>
          </a:p>
        </p:txBody>
      </p:sp>
      <p:sp>
        <p:nvSpPr>
          <p:cNvPr id="4" name="Slide Number Placeholder 3">
            <a:extLst>
              <a:ext uri="{FF2B5EF4-FFF2-40B4-BE49-F238E27FC236}">
                <a16:creationId xmlns:a16="http://schemas.microsoft.com/office/drawing/2014/main" id="{5487C8B0-DCFE-7F64-5045-7E9BFCBA74E3}"/>
              </a:ext>
            </a:extLst>
          </p:cNvPr>
          <p:cNvSpPr>
            <a:spLocks noGrp="1"/>
          </p:cNvSpPr>
          <p:nvPr>
            <p:ph type="sldNum" sz="quarter" idx="16"/>
          </p:nvPr>
        </p:nvSpPr>
        <p:spPr/>
        <p:txBody>
          <a:bodyPr/>
          <a:lstStyle/>
          <a:p>
            <a:fld id="{32A2F39E-E4DB-494E-AB40-38356C65078C}" type="slidenum">
              <a:rPr lang="en-US" smtClean="0"/>
              <a:pPr/>
              <a:t>50</a:t>
            </a:fld>
            <a:endParaRPr lang="en-US" dirty="0"/>
          </a:p>
        </p:txBody>
      </p:sp>
    </p:spTree>
    <p:extLst>
      <p:ext uri="{BB962C8B-B14F-4D97-AF65-F5344CB8AC3E}">
        <p14:creationId xmlns:p14="http://schemas.microsoft.com/office/powerpoint/2010/main" val="3051686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07EE4-727A-B6E1-B023-261CB4B6F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533FF-9A77-88B8-B87D-08980B09C725}"/>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1. Is it possible to </a:t>
            </a:r>
            <a:r>
              <a:rPr lang="en-US" sz="2000" b="1" dirty="0">
                <a:solidFill>
                  <a:schemeClr val="bg1"/>
                </a:solidFill>
              </a:rPr>
              <a:t>deliver complex systems with Zero defects?</a:t>
            </a:r>
            <a:endParaRPr lang="en-US" b="1" dirty="0">
              <a:solidFill>
                <a:schemeClr val="bg1"/>
              </a:solidFill>
            </a:endParaRPr>
          </a:p>
        </p:txBody>
      </p:sp>
      <p:sp>
        <p:nvSpPr>
          <p:cNvPr id="3" name="Content Placeholder 2">
            <a:extLst>
              <a:ext uri="{FF2B5EF4-FFF2-40B4-BE49-F238E27FC236}">
                <a16:creationId xmlns:a16="http://schemas.microsoft.com/office/drawing/2014/main" id="{739A2BDA-B0D0-F91C-E866-D260F733CB8A}"/>
              </a:ext>
            </a:extLst>
          </p:cNvPr>
          <p:cNvSpPr>
            <a:spLocks noGrp="1"/>
          </p:cNvSpPr>
          <p:nvPr>
            <p:ph sz="quarter" idx="12"/>
          </p:nvPr>
        </p:nvSpPr>
        <p:spPr/>
        <p:txBody>
          <a:bodyPr/>
          <a:lstStyle/>
          <a:p>
            <a:r>
              <a:rPr lang="en-US" dirty="0"/>
              <a:t>Yes. </a:t>
            </a:r>
          </a:p>
          <a:p>
            <a:r>
              <a:rPr lang="en-US" dirty="0"/>
              <a:t>Some examples are given in the next slides</a:t>
            </a:r>
          </a:p>
        </p:txBody>
      </p:sp>
      <p:sp>
        <p:nvSpPr>
          <p:cNvPr id="4" name="Slide Number Placeholder 3">
            <a:extLst>
              <a:ext uri="{FF2B5EF4-FFF2-40B4-BE49-F238E27FC236}">
                <a16:creationId xmlns:a16="http://schemas.microsoft.com/office/drawing/2014/main" id="{1845BA42-55BF-BEC2-D49E-C282EAED72DF}"/>
              </a:ext>
            </a:extLst>
          </p:cNvPr>
          <p:cNvSpPr>
            <a:spLocks noGrp="1"/>
          </p:cNvSpPr>
          <p:nvPr>
            <p:ph type="sldNum" sz="quarter" idx="16"/>
          </p:nvPr>
        </p:nvSpPr>
        <p:spPr/>
        <p:txBody>
          <a:bodyPr/>
          <a:lstStyle/>
          <a:p>
            <a:fld id="{32A2F39E-E4DB-494E-AB40-38356C65078C}" type="slidenum">
              <a:rPr lang="en-US" smtClean="0"/>
              <a:pPr/>
              <a:t>51</a:t>
            </a:fld>
            <a:endParaRPr lang="en-US" dirty="0"/>
          </a:p>
        </p:txBody>
      </p:sp>
    </p:spTree>
    <p:extLst>
      <p:ext uri="{BB962C8B-B14F-4D97-AF65-F5344CB8AC3E}">
        <p14:creationId xmlns:p14="http://schemas.microsoft.com/office/powerpoint/2010/main" val="1772053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6E19-28D0-2946-BE5A-73BFEEE659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8C7DC15-1DBB-9153-5363-2C2D68A5D3A2}"/>
              </a:ext>
            </a:extLst>
          </p:cNvPr>
          <p:cNvSpPr>
            <a:spLocks noGrp="1"/>
          </p:cNvSpPr>
          <p:nvPr>
            <p:ph type="title"/>
          </p:nvPr>
        </p:nvSpPr>
        <p:spPr>
          <a:xfrm>
            <a:off x="114300" y="85725"/>
            <a:ext cx="8915400" cy="514350"/>
          </a:xfrm>
        </p:spPr>
        <p:txBody>
          <a:bodyPr/>
          <a:lstStyle/>
          <a:p>
            <a:r>
              <a:rPr lang="en-US" sz="2400" dirty="0"/>
              <a:t>Offering $5 for each bug in the software</a:t>
            </a:r>
            <a:r>
              <a:rPr lang="en-US" sz="2400" baseline="30000" dirty="0"/>
              <a:t>1 </a:t>
            </a:r>
            <a:r>
              <a:rPr lang="en-US" sz="2400" dirty="0"/>
              <a:t>(Bell Labs)</a:t>
            </a:r>
          </a:p>
        </p:txBody>
      </p:sp>
      <p:sp>
        <p:nvSpPr>
          <p:cNvPr id="4" name="Slide Number Placeholder 3">
            <a:extLst>
              <a:ext uri="{FF2B5EF4-FFF2-40B4-BE49-F238E27FC236}">
                <a16:creationId xmlns:a16="http://schemas.microsoft.com/office/drawing/2014/main" id="{236ED787-C88F-5003-88FE-3C72E58533A4}"/>
              </a:ext>
            </a:extLst>
          </p:cNvPr>
          <p:cNvSpPr>
            <a:spLocks noGrp="1"/>
          </p:cNvSpPr>
          <p:nvPr>
            <p:ph type="sldNum" sz="quarter" idx="12"/>
          </p:nvPr>
        </p:nvSpPr>
        <p:spPr/>
        <p:txBody>
          <a:bodyPr/>
          <a:lstStyle/>
          <a:p>
            <a:pPr>
              <a:defRPr/>
            </a:pPr>
            <a:fld id="{B586D440-F702-449A-AAC2-9ACFF17038B8}" type="slidenum">
              <a:rPr lang="en-US" smtClean="0"/>
              <a:pPr>
                <a:defRPr/>
              </a:pPr>
              <a:t>52</a:t>
            </a:fld>
            <a:endParaRPr lang="en-US" dirty="0"/>
          </a:p>
        </p:txBody>
      </p:sp>
      <p:pic>
        <p:nvPicPr>
          <p:cNvPr id="3" name="Picture 2">
            <a:extLst>
              <a:ext uri="{FF2B5EF4-FFF2-40B4-BE49-F238E27FC236}">
                <a16:creationId xmlns:a16="http://schemas.microsoft.com/office/drawing/2014/main" id="{E66A46F7-3477-E358-33FB-77FFB6903C8B}"/>
              </a:ext>
            </a:extLst>
          </p:cNvPr>
          <p:cNvPicPr>
            <a:picLocks noChangeAspect="1"/>
          </p:cNvPicPr>
          <p:nvPr/>
        </p:nvPicPr>
        <p:blipFill>
          <a:blip r:embed="rId2"/>
          <a:stretch>
            <a:fillRect/>
          </a:stretch>
        </p:blipFill>
        <p:spPr>
          <a:xfrm>
            <a:off x="111369" y="904193"/>
            <a:ext cx="8607578" cy="3134731"/>
          </a:xfrm>
          <a:prstGeom prst="rect">
            <a:avLst/>
          </a:prstGeom>
          <a:ln>
            <a:solidFill>
              <a:schemeClr val="tx1"/>
            </a:solidFill>
          </a:ln>
        </p:spPr>
      </p:pic>
      <p:pic>
        <p:nvPicPr>
          <p:cNvPr id="7" name="Picture 6">
            <a:extLst>
              <a:ext uri="{FF2B5EF4-FFF2-40B4-BE49-F238E27FC236}">
                <a16:creationId xmlns:a16="http://schemas.microsoft.com/office/drawing/2014/main" id="{5C452F7C-28DA-4BC1-94F0-047A14CD1896}"/>
              </a:ext>
            </a:extLst>
          </p:cNvPr>
          <p:cNvPicPr>
            <a:picLocks noChangeAspect="1"/>
          </p:cNvPicPr>
          <p:nvPr/>
        </p:nvPicPr>
        <p:blipFill>
          <a:blip r:embed="rId3"/>
          <a:stretch>
            <a:fillRect/>
          </a:stretch>
        </p:blipFill>
        <p:spPr>
          <a:xfrm>
            <a:off x="328246" y="4284569"/>
            <a:ext cx="2946400" cy="411582"/>
          </a:xfrm>
          <a:prstGeom prst="rect">
            <a:avLst/>
          </a:prstGeom>
          <a:ln>
            <a:solidFill>
              <a:schemeClr val="tx1"/>
            </a:solidFill>
          </a:ln>
        </p:spPr>
      </p:pic>
    </p:spTree>
    <p:extLst>
      <p:ext uri="{BB962C8B-B14F-4D97-AF65-F5344CB8AC3E}">
        <p14:creationId xmlns:p14="http://schemas.microsoft.com/office/powerpoint/2010/main" val="374680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0D8E-E513-F020-61BC-8744B925F1E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0828ABC-1CFF-5D9C-F5C4-DCB6DBF653A5}"/>
              </a:ext>
            </a:extLst>
          </p:cNvPr>
          <p:cNvSpPr>
            <a:spLocks noGrp="1"/>
          </p:cNvSpPr>
          <p:nvPr>
            <p:ph type="sldNum" sz="quarter" idx="12"/>
          </p:nvPr>
        </p:nvSpPr>
        <p:spPr/>
        <p:txBody>
          <a:bodyPr/>
          <a:lstStyle/>
          <a:p>
            <a:pPr>
              <a:defRPr/>
            </a:pPr>
            <a:fld id="{B586D440-F702-449A-AAC2-9ACFF17038B8}" type="slidenum">
              <a:rPr lang="en-US" smtClean="0"/>
              <a:pPr>
                <a:defRPr/>
              </a:pPr>
              <a:t>53</a:t>
            </a:fld>
            <a:endParaRPr lang="en-US" dirty="0"/>
          </a:p>
        </p:txBody>
      </p:sp>
      <p:pic>
        <p:nvPicPr>
          <p:cNvPr id="5" name="Picture 4">
            <a:extLst>
              <a:ext uri="{FF2B5EF4-FFF2-40B4-BE49-F238E27FC236}">
                <a16:creationId xmlns:a16="http://schemas.microsoft.com/office/drawing/2014/main" id="{959BF95E-CB76-38B1-7E92-5E20BF320515}"/>
              </a:ext>
            </a:extLst>
          </p:cNvPr>
          <p:cNvPicPr>
            <a:picLocks noChangeAspect="1"/>
          </p:cNvPicPr>
          <p:nvPr/>
        </p:nvPicPr>
        <p:blipFill>
          <a:blip r:embed="rId2"/>
          <a:stretch>
            <a:fillRect/>
          </a:stretch>
        </p:blipFill>
        <p:spPr>
          <a:xfrm>
            <a:off x="177510" y="144198"/>
            <a:ext cx="8788979" cy="3765129"/>
          </a:xfrm>
          <a:prstGeom prst="rect">
            <a:avLst/>
          </a:prstGeom>
          <a:ln>
            <a:solidFill>
              <a:schemeClr val="tx1"/>
            </a:solidFill>
          </a:ln>
        </p:spPr>
      </p:pic>
    </p:spTree>
    <p:extLst>
      <p:ext uri="{BB962C8B-B14F-4D97-AF65-F5344CB8AC3E}">
        <p14:creationId xmlns:p14="http://schemas.microsoft.com/office/powerpoint/2010/main" val="2928852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4149-E190-B4F7-E750-CF9424122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A8169-0131-4AB2-3AC9-C80638A35A9A}"/>
              </a:ext>
            </a:extLst>
          </p:cNvPr>
          <p:cNvSpPr>
            <a:spLocks noGrp="1"/>
          </p:cNvSpPr>
          <p:nvPr>
            <p:ph type="title"/>
          </p:nvPr>
        </p:nvSpPr>
        <p:spPr/>
        <p:txBody>
          <a:bodyPr/>
          <a:lstStyle/>
          <a:p>
            <a:r>
              <a:rPr lang="en-US" sz="1800" dirty="0"/>
              <a:t>2. New Manual Method designed to work with 100% success rate (Bell Labs)</a:t>
            </a:r>
          </a:p>
        </p:txBody>
      </p:sp>
      <p:sp>
        <p:nvSpPr>
          <p:cNvPr id="4" name="Slide Number Placeholder 3">
            <a:extLst>
              <a:ext uri="{FF2B5EF4-FFF2-40B4-BE49-F238E27FC236}">
                <a16:creationId xmlns:a16="http://schemas.microsoft.com/office/drawing/2014/main" id="{1BECCF5F-B8F7-4A2C-B4EA-D0FF27AF1F32}"/>
              </a:ext>
            </a:extLst>
          </p:cNvPr>
          <p:cNvSpPr>
            <a:spLocks noGrp="1"/>
          </p:cNvSpPr>
          <p:nvPr>
            <p:ph type="sldNum" sz="quarter" idx="12"/>
          </p:nvPr>
        </p:nvSpPr>
        <p:spPr/>
        <p:txBody>
          <a:bodyPr/>
          <a:lstStyle/>
          <a:p>
            <a:pPr>
              <a:defRPr/>
            </a:pPr>
            <a:fld id="{B586D440-F702-449A-AAC2-9ACFF17038B8}" type="slidenum">
              <a:rPr lang="en-US" smtClean="0"/>
              <a:pPr>
                <a:defRPr/>
              </a:pPr>
              <a:t>54</a:t>
            </a:fld>
            <a:endParaRPr lang="en-US" dirty="0"/>
          </a:p>
        </p:txBody>
      </p:sp>
      <p:pic>
        <p:nvPicPr>
          <p:cNvPr id="5" name="Picture 4">
            <a:extLst>
              <a:ext uri="{FF2B5EF4-FFF2-40B4-BE49-F238E27FC236}">
                <a16:creationId xmlns:a16="http://schemas.microsoft.com/office/drawing/2014/main" id="{4D93AE2B-0CE1-5655-DFF6-02D5CA766ADC}"/>
              </a:ext>
            </a:extLst>
          </p:cNvPr>
          <p:cNvPicPr>
            <a:picLocks noChangeAspect="1"/>
          </p:cNvPicPr>
          <p:nvPr/>
        </p:nvPicPr>
        <p:blipFill>
          <a:blip r:embed="rId2"/>
          <a:stretch>
            <a:fillRect/>
          </a:stretch>
        </p:blipFill>
        <p:spPr>
          <a:xfrm>
            <a:off x="607182" y="751220"/>
            <a:ext cx="8211306" cy="3773888"/>
          </a:xfrm>
          <a:prstGeom prst="rect">
            <a:avLst/>
          </a:prstGeom>
          <a:ln>
            <a:solidFill>
              <a:schemeClr val="tx1"/>
            </a:solidFill>
          </a:ln>
        </p:spPr>
      </p:pic>
    </p:spTree>
    <p:extLst>
      <p:ext uri="{BB962C8B-B14F-4D97-AF65-F5344CB8AC3E}">
        <p14:creationId xmlns:p14="http://schemas.microsoft.com/office/powerpoint/2010/main" val="42801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891C-079F-5462-698B-D96D7ED7A5B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6BAAD6E-F65E-4FA3-C435-F4CDD42B166A}"/>
              </a:ext>
            </a:extLst>
          </p:cNvPr>
          <p:cNvSpPr>
            <a:spLocks noGrp="1"/>
          </p:cNvSpPr>
          <p:nvPr>
            <p:ph type="sldNum" sz="quarter" idx="12"/>
          </p:nvPr>
        </p:nvSpPr>
        <p:spPr/>
        <p:txBody>
          <a:bodyPr/>
          <a:lstStyle/>
          <a:p>
            <a:pPr>
              <a:defRPr/>
            </a:pPr>
            <a:fld id="{B586D440-F702-449A-AAC2-9ACFF17038B8}" type="slidenum">
              <a:rPr lang="en-US" smtClean="0"/>
              <a:pPr>
                <a:defRPr/>
              </a:pPr>
              <a:t>55</a:t>
            </a:fld>
            <a:endParaRPr lang="en-US" dirty="0"/>
          </a:p>
        </p:txBody>
      </p:sp>
      <p:pic>
        <p:nvPicPr>
          <p:cNvPr id="5" name="Picture 4">
            <a:extLst>
              <a:ext uri="{FF2B5EF4-FFF2-40B4-BE49-F238E27FC236}">
                <a16:creationId xmlns:a16="http://schemas.microsoft.com/office/drawing/2014/main" id="{DB228064-7290-7113-1063-85EE9469F797}"/>
              </a:ext>
            </a:extLst>
          </p:cNvPr>
          <p:cNvPicPr>
            <a:picLocks noChangeAspect="1"/>
          </p:cNvPicPr>
          <p:nvPr/>
        </p:nvPicPr>
        <p:blipFill>
          <a:blip r:embed="rId2"/>
          <a:stretch>
            <a:fillRect/>
          </a:stretch>
        </p:blipFill>
        <p:spPr>
          <a:xfrm>
            <a:off x="64736" y="163540"/>
            <a:ext cx="8508741" cy="2307996"/>
          </a:xfrm>
          <a:prstGeom prst="rect">
            <a:avLst/>
          </a:prstGeom>
          <a:ln>
            <a:solidFill>
              <a:schemeClr val="tx1"/>
            </a:solidFill>
          </a:ln>
        </p:spPr>
      </p:pic>
      <p:pic>
        <p:nvPicPr>
          <p:cNvPr id="7" name="Picture 6">
            <a:extLst>
              <a:ext uri="{FF2B5EF4-FFF2-40B4-BE49-F238E27FC236}">
                <a16:creationId xmlns:a16="http://schemas.microsoft.com/office/drawing/2014/main" id="{7283B161-1A53-8B8A-01BF-9454C5C9BDA1}"/>
              </a:ext>
            </a:extLst>
          </p:cNvPr>
          <p:cNvPicPr>
            <a:picLocks noChangeAspect="1"/>
          </p:cNvPicPr>
          <p:nvPr/>
        </p:nvPicPr>
        <p:blipFill>
          <a:blip r:embed="rId3"/>
          <a:stretch>
            <a:fillRect/>
          </a:stretch>
        </p:blipFill>
        <p:spPr>
          <a:xfrm>
            <a:off x="64736" y="2767865"/>
            <a:ext cx="8686800" cy="1525680"/>
          </a:xfrm>
          <a:prstGeom prst="rect">
            <a:avLst/>
          </a:prstGeom>
          <a:ln>
            <a:solidFill>
              <a:schemeClr val="tx1"/>
            </a:solidFill>
          </a:ln>
        </p:spPr>
      </p:pic>
    </p:spTree>
    <p:extLst>
      <p:ext uri="{BB962C8B-B14F-4D97-AF65-F5344CB8AC3E}">
        <p14:creationId xmlns:p14="http://schemas.microsoft.com/office/powerpoint/2010/main" val="1441438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451-1BE7-FB4A-5C93-C5F89E454750}"/>
              </a:ext>
            </a:extLst>
          </p:cNvPr>
          <p:cNvSpPr>
            <a:spLocks noGrp="1"/>
          </p:cNvSpPr>
          <p:nvPr>
            <p:ph type="title"/>
          </p:nvPr>
        </p:nvSpPr>
        <p:spPr/>
        <p:txBody>
          <a:bodyPr/>
          <a:lstStyle/>
          <a:p>
            <a:r>
              <a:rPr lang="en-US" b="0" dirty="0"/>
              <a:t> </a:t>
            </a:r>
            <a:r>
              <a:rPr lang="en-US" sz="1600" dirty="0"/>
              <a:t>3. I have reduced the garbage in OMS (jvm3) from 400 GB to 2 GB and I will pay $5.92 (Bell Labs) </a:t>
            </a:r>
            <a:endParaRPr lang="en-US" dirty="0"/>
          </a:p>
        </p:txBody>
      </p:sp>
      <p:sp>
        <p:nvSpPr>
          <p:cNvPr id="3" name="Slide Number Placeholder 2">
            <a:extLst>
              <a:ext uri="{FF2B5EF4-FFF2-40B4-BE49-F238E27FC236}">
                <a16:creationId xmlns:a16="http://schemas.microsoft.com/office/drawing/2014/main" id="{988EF3D6-F990-C5C7-3ACA-860813C98633}"/>
              </a:ext>
            </a:extLst>
          </p:cNvPr>
          <p:cNvSpPr>
            <a:spLocks noGrp="1"/>
          </p:cNvSpPr>
          <p:nvPr>
            <p:ph type="sldNum" sz="quarter" idx="12"/>
          </p:nvPr>
        </p:nvSpPr>
        <p:spPr/>
        <p:txBody>
          <a:bodyPr/>
          <a:lstStyle/>
          <a:p>
            <a:pPr>
              <a:defRPr/>
            </a:pPr>
            <a:fld id="{B586D440-F702-449A-AAC2-9ACFF17038B8}" type="slidenum">
              <a:rPr lang="en-US" smtClean="0"/>
              <a:pPr>
                <a:defRPr/>
              </a:pPr>
              <a:t>56</a:t>
            </a:fld>
            <a:endParaRPr lang="en-US" dirty="0"/>
          </a:p>
        </p:txBody>
      </p:sp>
      <p:pic>
        <p:nvPicPr>
          <p:cNvPr id="5" name="Picture 4">
            <a:extLst>
              <a:ext uri="{FF2B5EF4-FFF2-40B4-BE49-F238E27FC236}">
                <a16:creationId xmlns:a16="http://schemas.microsoft.com/office/drawing/2014/main" id="{AC9DDC2A-585E-5B7D-6DF0-90D4CDAA7862}"/>
              </a:ext>
            </a:extLst>
          </p:cNvPr>
          <p:cNvPicPr>
            <a:picLocks noChangeAspect="1"/>
          </p:cNvPicPr>
          <p:nvPr/>
        </p:nvPicPr>
        <p:blipFill>
          <a:blip r:embed="rId2"/>
          <a:stretch>
            <a:fillRect/>
          </a:stretch>
        </p:blipFill>
        <p:spPr>
          <a:xfrm>
            <a:off x="0" y="769009"/>
            <a:ext cx="8786976" cy="856591"/>
          </a:xfrm>
          <a:prstGeom prst="rect">
            <a:avLst/>
          </a:prstGeom>
          <a:ln>
            <a:solidFill>
              <a:schemeClr val="tx1"/>
            </a:solidFill>
          </a:ln>
        </p:spPr>
      </p:pic>
      <p:pic>
        <p:nvPicPr>
          <p:cNvPr id="9" name="Picture 8">
            <a:extLst>
              <a:ext uri="{FF2B5EF4-FFF2-40B4-BE49-F238E27FC236}">
                <a16:creationId xmlns:a16="http://schemas.microsoft.com/office/drawing/2014/main" id="{A1561EE2-461C-E6B1-7D33-2D1BD71D7343}"/>
              </a:ext>
            </a:extLst>
          </p:cNvPr>
          <p:cNvPicPr>
            <a:picLocks noChangeAspect="1"/>
          </p:cNvPicPr>
          <p:nvPr/>
        </p:nvPicPr>
        <p:blipFill>
          <a:blip r:embed="rId3"/>
          <a:stretch>
            <a:fillRect/>
          </a:stretch>
        </p:blipFill>
        <p:spPr>
          <a:xfrm>
            <a:off x="0" y="1685693"/>
            <a:ext cx="8836645" cy="2330926"/>
          </a:xfrm>
          <a:prstGeom prst="rect">
            <a:avLst/>
          </a:prstGeom>
          <a:ln>
            <a:solidFill>
              <a:schemeClr val="tx1"/>
            </a:solidFill>
          </a:ln>
        </p:spPr>
      </p:pic>
    </p:spTree>
    <p:extLst>
      <p:ext uri="{BB962C8B-B14F-4D97-AF65-F5344CB8AC3E}">
        <p14:creationId xmlns:p14="http://schemas.microsoft.com/office/powerpoint/2010/main" val="1046663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BCEB6-8206-F532-1B94-60D56031F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40E6E4-165A-F92D-19D1-407E42CDBEBA}"/>
              </a:ext>
            </a:extLst>
          </p:cNvPr>
          <p:cNvSpPr>
            <a:spLocks noGrp="1"/>
          </p:cNvSpPr>
          <p:nvPr>
            <p:ph type="title"/>
          </p:nvPr>
        </p:nvSpPr>
        <p:spPr/>
        <p:txBody>
          <a:bodyPr/>
          <a:lstStyle/>
          <a:p>
            <a:r>
              <a:rPr lang="en-US" b="0" dirty="0"/>
              <a:t> </a:t>
            </a:r>
            <a:r>
              <a:rPr lang="en-US" sz="1600" dirty="0"/>
              <a:t>3. (Contd.)</a:t>
            </a:r>
            <a:endParaRPr lang="en-US" dirty="0"/>
          </a:p>
        </p:txBody>
      </p:sp>
      <p:sp>
        <p:nvSpPr>
          <p:cNvPr id="3" name="Slide Number Placeholder 2">
            <a:extLst>
              <a:ext uri="{FF2B5EF4-FFF2-40B4-BE49-F238E27FC236}">
                <a16:creationId xmlns:a16="http://schemas.microsoft.com/office/drawing/2014/main" id="{E5D68C6C-D15C-46A2-709B-B259D447B165}"/>
              </a:ext>
            </a:extLst>
          </p:cNvPr>
          <p:cNvSpPr>
            <a:spLocks noGrp="1"/>
          </p:cNvSpPr>
          <p:nvPr>
            <p:ph type="sldNum" sz="quarter" idx="12"/>
          </p:nvPr>
        </p:nvSpPr>
        <p:spPr/>
        <p:txBody>
          <a:bodyPr/>
          <a:lstStyle/>
          <a:p>
            <a:pPr>
              <a:defRPr/>
            </a:pPr>
            <a:fld id="{B586D440-F702-449A-AAC2-9ACFF17038B8}" type="slidenum">
              <a:rPr lang="en-US" smtClean="0"/>
              <a:pPr>
                <a:defRPr/>
              </a:pPr>
              <a:t>57</a:t>
            </a:fld>
            <a:endParaRPr lang="en-US" dirty="0"/>
          </a:p>
        </p:txBody>
      </p:sp>
      <p:pic>
        <p:nvPicPr>
          <p:cNvPr id="6" name="Picture 5">
            <a:extLst>
              <a:ext uri="{FF2B5EF4-FFF2-40B4-BE49-F238E27FC236}">
                <a16:creationId xmlns:a16="http://schemas.microsoft.com/office/drawing/2014/main" id="{ADF98DA7-29C9-2FC3-A8EE-981E310681C7}"/>
              </a:ext>
            </a:extLst>
          </p:cNvPr>
          <p:cNvPicPr>
            <a:picLocks noChangeAspect="1"/>
          </p:cNvPicPr>
          <p:nvPr/>
        </p:nvPicPr>
        <p:blipFill>
          <a:blip r:embed="rId2"/>
          <a:stretch>
            <a:fillRect/>
          </a:stretch>
        </p:blipFill>
        <p:spPr>
          <a:xfrm>
            <a:off x="228600" y="875565"/>
            <a:ext cx="8815754" cy="3925035"/>
          </a:xfrm>
          <a:prstGeom prst="rect">
            <a:avLst/>
          </a:prstGeom>
          <a:ln>
            <a:solidFill>
              <a:schemeClr val="tx1"/>
            </a:solidFill>
          </a:ln>
        </p:spPr>
      </p:pic>
    </p:spTree>
    <p:extLst>
      <p:ext uri="{BB962C8B-B14F-4D97-AF65-F5344CB8AC3E}">
        <p14:creationId xmlns:p14="http://schemas.microsoft.com/office/powerpoint/2010/main" val="1744465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FB5C-BAC1-1617-25EB-E4EF22F1FC8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F9E925A-D4EB-4C01-DDE8-F79177334892}"/>
              </a:ext>
            </a:extLst>
          </p:cNvPr>
          <p:cNvSpPr>
            <a:spLocks noGrp="1"/>
          </p:cNvSpPr>
          <p:nvPr>
            <p:ph type="sldNum" sz="quarter" idx="12"/>
          </p:nvPr>
        </p:nvSpPr>
        <p:spPr/>
        <p:txBody>
          <a:bodyPr/>
          <a:lstStyle/>
          <a:p>
            <a:pPr>
              <a:defRPr/>
            </a:pPr>
            <a:fld id="{B586D440-F702-449A-AAC2-9ACFF17038B8}" type="slidenum">
              <a:rPr lang="en-US" smtClean="0"/>
              <a:pPr>
                <a:defRPr/>
              </a:pPr>
              <a:t>58</a:t>
            </a:fld>
            <a:endParaRPr lang="en-US" dirty="0"/>
          </a:p>
        </p:txBody>
      </p:sp>
      <p:pic>
        <p:nvPicPr>
          <p:cNvPr id="5" name="Picture 4">
            <a:extLst>
              <a:ext uri="{FF2B5EF4-FFF2-40B4-BE49-F238E27FC236}">
                <a16:creationId xmlns:a16="http://schemas.microsoft.com/office/drawing/2014/main" id="{D00226DA-A5AA-D750-AA42-DD37DB54C8DB}"/>
              </a:ext>
            </a:extLst>
          </p:cNvPr>
          <p:cNvPicPr>
            <a:picLocks noChangeAspect="1"/>
          </p:cNvPicPr>
          <p:nvPr/>
        </p:nvPicPr>
        <p:blipFill>
          <a:blip r:embed="rId2"/>
          <a:stretch>
            <a:fillRect/>
          </a:stretch>
        </p:blipFill>
        <p:spPr>
          <a:xfrm>
            <a:off x="89012" y="144198"/>
            <a:ext cx="8686800" cy="1047425"/>
          </a:xfrm>
          <a:prstGeom prst="rect">
            <a:avLst/>
          </a:prstGeom>
          <a:ln>
            <a:solidFill>
              <a:schemeClr val="tx1"/>
            </a:solidFill>
          </a:ln>
        </p:spPr>
      </p:pic>
      <p:pic>
        <p:nvPicPr>
          <p:cNvPr id="7" name="Picture 6">
            <a:extLst>
              <a:ext uri="{FF2B5EF4-FFF2-40B4-BE49-F238E27FC236}">
                <a16:creationId xmlns:a16="http://schemas.microsoft.com/office/drawing/2014/main" id="{F7EF503A-7B1A-09F2-7F00-A8950E5D750E}"/>
              </a:ext>
            </a:extLst>
          </p:cNvPr>
          <p:cNvPicPr>
            <a:picLocks noChangeAspect="1"/>
          </p:cNvPicPr>
          <p:nvPr/>
        </p:nvPicPr>
        <p:blipFill>
          <a:blip r:embed="rId3"/>
          <a:stretch>
            <a:fillRect/>
          </a:stretch>
        </p:blipFill>
        <p:spPr>
          <a:xfrm>
            <a:off x="0" y="1339704"/>
            <a:ext cx="8775812" cy="1182437"/>
          </a:xfrm>
          <a:prstGeom prst="rect">
            <a:avLst/>
          </a:prstGeom>
          <a:ln>
            <a:solidFill>
              <a:schemeClr val="tx1"/>
            </a:solidFill>
          </a:ln>
        </p:spPr>
      </p:pic>
      <p:pic>
        <p:nvPicPr>
          <p:cNvPr id="9" name="Picture 8">
            <a:extLst>
              <a:ext uri="{FF2B5EF4-FFF2-40B4-BE49-F238E27FC236}">
                <a16:creationId xmlns:a16="http://schemas.microsoft.com/office/drawing/2014/main" id="{F8CE1766-1751-0736-C423-94C6A52D1118}"/>
              </a:ext>
            </a:extLst>
          </p:cNvPr>
          <p:cNvPicPr>
            <a:picLocks noChangeAspect="1"/>
          </p:cNvPicPr>
          <p:nvPr/>
        </p:nvPicPr>
        <p:blipFill>
          <a:blip r:embed="rId4"/>
          <a:stretch>
            <a:fillRect/>
          </a:stretch>
        </p:blipFill>
        <p:spPr>
          <a:xfrm>
            <a:off x="89012" y="2671757"/>
            <a:ext cx="8686800" cy="1098591"/>
          </a:xfrm>
          <a:prstGeom prst="rect">
            <a:avLst/>
          </a:prstGeom>
          <a:ln>
            <a:solidFill>
              <a:schemeClr val="tx1"/>
            </a:solidFill>
          </a:ln>
        </p:spPr>
      </p:pic>
    </p:spTree>
    <p:extLst>
      <p:ext uri="{BB962C8B-B14F-4D97-AF65-F5344CB8AC3E}">
        <p14:creationId xmlns:p14="http://schemas.microsoft.com/office/powerpoint/2010/main" val="4087193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15F4-E3FC-FB8B-04B5-EE7296E96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C65B6-C422-5186-03CE-26D97EE6E7A0}"/>
              </a:ext>
            </a:extLst>
          </p:cNvPr>
          <p:cNvSpPr>
            <a:spLocks noGrp="1"/>
          </p:cNvSpPr>
          <p:nvPr>
            <p:ph type="title"/>
          </p:nvPr>
        </p:nvSpPr>
        <p:spPr/>
        <p:txBody>
          <a:bodyPr/>
          <a:lstStyle/>
          <a:p>
            <a:r>
              <a:rPr lang="en-US" dirty="0"/>
              <a:t>4. Graphical Layout Redesign (Bell Labs) </a:t>
            </a:r>
          </a:p>
        </p:txBody>
      </p:sp>
      <p:sp>
        <p:nvSpPr>
          <p:cNvPr id="3" name="Slide Number Placeholder 2">
            <a:extLst>
              <a:ext uri="{FF2B5EF4-FFF2-40B4-BE49-F238E27FC236}">
                <a16:creationId xmlns:a16="http://schemas.microsoft.com/office/drawing/2014/main" id="{4535D1FD-9140-323E-BB52-76C9F90D7F8C}"/>
              </a:ext>
            </a:extLst>
          </p:cNvPr>
          <p:cNvSpPr>
            <a:spLocks noGrp="1"/>
          </p:cNvSpPr>
          <p:nvPr>
            <p:ph type="sldNum" sz="quarter" idx="12"/>
          </p:nvPr>
        </p:nvSpPr>
        <p:spPr/>
        <p:txBody>
          <a:bodyPr/>
          <a:lstStyle/>
          <a:p>
            <a:pPr>
              <a:defRPr/>
            </a:pPr>
            <a:fld id="{B586D440-F702-449A-AAC2-9ACFF17038B8}" type="slidenum">
              <a:rPr lang="en-US" smtClean="0"/>
              <a:pPr>
                <a:defRPr/>
              </a:pPr>
              <a:t>59</a:t>
            </a:fld>
            <a:endParaRPr lang="en-US" dirty="0"/>
          </a:p>
        </p:txBody>
      </p:sp>
      <p:pic>
        <p:nvPicPr>
          <p:cNvPr id="5" name="Picture 4">
            <a:extLst>
              <a:ext uri="{FF2B5EF4-FFF2-40B4-BE49-F238E27FC236}">
                <a16:creationId xmlns:a16="http://schemas.microsoft.com/office/drawing/2014/main" id="{1B8A8A8A-E943-5606-745B-306E4BAAEEA3}"/>
              </a:ext>
            </a:extLst>
          </p:cNvPr>
          <p:cNvPicPr>
            <a:picLocks noChangeAspect="1"/>
          </p:cNvPicPr>
          <p:nvPr/>
        </p:nvPicPr>
        <p:blipFill>
          <a:blip r:embed="rId2"/>
          <a:stretch>
            <a:fillRect/>
          </a:stretch>
        </p:blipFill>
        <p:spPr>
          <a:xfrm>
            <a:off x="578338" y="832293"/>
            <a:ext cx="8112369" cy="4167009"/>
          </a:xfrm>
          <a:prstGeom prst="rect">
            <a:avLst/>
          </a:prstGeom>
          <a:ln>
            <a:solidFill>
              <a:schemeClr val="tx1"/>
            </a:solidFill>
          </a:ln>
        </p:spPr>
      </p:pic>
    </p:spTree>
    <p:extLst>
      <p:ext uri="{BB962C8B-B14F-4D97-AF65-F5344CB8AC3E}">
        <p14:creationId xmlns:p14="http://schemas.microsoft.com/office/powerpoint/2010/main" val="4051564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AD91-0BFA-E0DF-7FA3-8B6B583EE2DB}"/>
              </a:ext>
            </a:extLst>
          </p:cNvPr>
          <p:cNvSpPr>
            <a:spLocks noGrp="1"/>
          </p:cNvSpPr>
          <p:nvPr>
            <p:ph type="title"/>
          </p:nvPr>
        </p:nvSpPr>
        <p:spPr/>
        <p:txBody>
          <a:bodyPr/>
          <a:lstStyle/>
          <a:p>
            <a:r>
              <a:rPr lang="en-US" dirty="0"/>
              <a:t>Defining ZDD in our context</a:t>
            </a:r>
          </a:p>
        </p:txBody>
      </p:sp>
      <p:sp>
        <p:nvSpPr>
          <p:cNvPr id="3" name="Content Placeholder 2">
            <a:extLst>
              <a:ext uri="{FF2B5EF4-FFF2-40B4-BE49-F238E27FC236}">
                <a16:creationId xmlns:a16="http://schemas.microsoft.com/office/drawing/2014/main" id="{AD4D7A5F-FFDC-86D8-D293-4DF02B3055F9}"/>
              </a:ext>
            </a:extLst>
          </p:cNvPr>
          <p:cNvSpPr>
            <a:spLocks noGrp="1"/>
          </p:cNvSpPr>
          <p:nvPr>
            <p:ph idx="1"/>
          </p:nvPr>
        </p:nvSpPr>
        <p:spPr>
          <a:xfrm>
            <a:off x="224249" y="800100"/>
            <a:ext cx="5979160" cy="3132171"/>
          </a:xfrm>
        </p:spPr>
        <p:txBody>
          <a:bodyPr>
            <a:normAutofit fontScale="85000" lnSpcReduction="20000"/>
          </a:bodyPr>
          <a:lstStyle/>
          <a:p>
            <a:r>
              <a:rPr lang="en-US" sz="1800" dirty="0"/>
              <a:t>We are familiar with </a:t>
            </a:r>
            <a:r>
              <a:rPr lang="en-US" sz="1800" b="1" dirty="0"/>
              <a:t>6-sigma</a:t>
            </a:r>
            <a:r>
              <a:rPr lang="en-US" sz="1800" dirty="0"/>
              <a:t>** initiative</a:t>
            </a:r>
          </a:p>
          <a:p>
            <a:endParaRPr lang="en-US" sz="1800" dirty="0"/>
          </a:p>
          <a:p>
            <a:endParaRPr lang="en-US" sz="1800" dirty="0"/>
          </a:p>
          <a:p>
            <a:endParaRPr lang="en-US" sz="1800" dirty="0"/>
          </a:p>
          <a:p>
            <a:endParaRPr lang="en-US" sz="1800" dirty="0"/>
          </a:p>
          <a:p>
            <a:endParaRPr lang="en-US" sz="1800" dirty="0"/>
          </a:p>
          <a:p>
            <a:endParaRPr lang="en-US" sz="1800" b="1" dirty="0">
              <a:solidFill>
                <a:srgbClr val="FF0000"/>
              </a:solidFill>
            </a:endParaRPr>
          </a:p>
          <a:p>
            <a:endParaRPr lang="en-US" sz="1800" b="1" dirty="0">
              <a:solidFill>
                <a:srgbClr val="FF0000"/>
              </a:solidFill>
            </a:endParaRPr>
          </a:p>
          <a:p>
            <a:r>
              <a:rPr lang="en-US" sz="1800" b="1" dirty="0">
                <a:solidFill>
                  <a:srgbClr val="FF0000"/>
                </a:solidFill>
              </a:rPr>
              <a:t>What ZDD is not:</a:t>
            </a:r>
          </a:p>
          <a:p>
            <a:pPr lvl="1"/>
            <a:r>
              <a:rPr lang="en-US" sz="1500" b="1" dirty="0">
                <a:solidFill>
                  <a:srgbClr val="FF0000"/>
                </a:solidFill>
              </a:rPr>
              <a:t>Not 6-Sigma </a:t>
            </a:r>
          </a:p>
          <a:p>
            <a:pPr lvl="1"/>
            <a:r>
              <a:rPr lang="en-US" sz="1500" b="1" dirty="0">
                <a:solidFill>
                  <a:srgbClr val="FF0000"/>
                </a:solidFill>
              </a:rPr>
              <a:t>Not a statistical quality control tool. </a:t>
            </a:r>
          </a:p>
          <a:p>
            <a:pPr lvl="1"/>
            <a:r>
              <a:rPr lang="en-US" sz="1500" b="1" dirty="0">
                <a:solidFill>
                  <a:srgbClr val="FF0000"/>
                </a:solidFill>
              </a:rPr>
              <a:t>Not a </a:t>
            </a:r>
            <a:r>
              <a:rPr lang="en-US" sz="1500" b="1" dirty="0">
                <a:solidFill>
                  <a:srgbClr val="FF0000"/>
                </a:solidFill>
                <a:hlinkClick r:id="rId2"/>
              </a:rPr>
              <a:t>Bug-bounty</a:t>
            </a:r>
            <a:endParaRPr lang="en-US" sz="1500" b="1" dirty="0">
              <a:solidFill>
                <a:srgbClr val="FF0000"/>
              </a:solidFill>
            </a:endParaRPr>
          </a:p>
          <a:p>
            <a:r>
              <a:rPr lang="en-US" sz="1800" b="1" dirty="0">
                <a:solidFill>
                  <a:srgbClr val="FF0000"/>
                </a:solidFill>
              </a:rPr>
              <a:t>It is a mind-set and culture change</a:t>
            </a:r>
          </a:p>
          <a:p>
            <a:endParaRPr lang="en-US" dirty="0"/>
          </a:p>
          <a:p>
            <a:endParaRPr lang="en-US" dirty="0"/>
          </a:p>
        </p:txBody>
      </p:sp>
      <p:sp>
        <p:nvSpPr>
          <p:cNvPr id="4" name="Slide Number Placeholder 3">
            <a:extLst>
              <a:ext uri="{FF2B5EF4-FFF2-40B4-BE49-F238E27FC236}">
                <a16:creationId xmlns:a16="http://schemas.microsoft.com/office/drawing/2014/main" id="{9924CA44-279F-0145-DF5F-616CEC93F79D}"/>
              </a:ext>
            </a:extLst>
          </p:cNvPr>
          <p:cNvSpPr>
            <a:spLocks noGrp="1"/>
          </p:cNvSpPr>
          <p:nvPr>
            <p:ph type="sldNum" sz="quarter" idx="12"/>
          </p:nvPr>
        </p:nvSpPr>
        <p:spPr/>
        <p:txBody>
          <a:bodyPr/>
          <a:lstStyle/>
          <a:p>
            <a:pPr>
              <a:defRPr/>
            </a:pPr>
            <a:fld id="{B586D440-F702-449A-AAC2-9ACFF17038B8}" type="slidenum">
              <a:rPr lang="en-US" smtClean="0"/>
              <a:pPr>
                <a:defRPr/>
              </a:pPr>
              <a:t>6</a:t>
            </a:fld>
            <a:endParaRPr lang="en-US" dirty="0"/>
          </a:p>
        </p:txBody>
      </p:sp>
      <p:pic>
        <p:nvPicPr>
          <p:cNvPr id="6" name="Picture 5">
            <a:extLst>
              <a:ext uri="{FF2B5EF4-FFF2-40B4-BE49-F238E27FC236}">
                <a16:creationId xmlns:a16="http://schemas.microsoft.com/office/drawing/2014/main" id="{E7179E47-145C-3FFC-3CBF-E4872B473606}"/>
              </a:ext>
            </a:extLst>
          </p:cNvPr>
          <p:cNvPicPr>
            <a:picLocks noChangeAspect="1"/>
          </p:cNvPicPr>
          <p:nvPr/>
        </p:nvPicPr>
        <p:blipFill>
          <a:blip r:embed="rId3"/>
          <a:stretch>
            <a:fillRect/>
          </a:stretch>
        </p:blipFill>
        <p:spPr>
          <a:xfrm>
            <a:off x="6210046" y="1226701"/>
            <a:ext cx="2765590" cy="1240065"/>
          </a:xfrm>
          <a:prstGeom prst="rect">
            <a:avLst/>
          </a:prstGeom>
        </p:spPr>
      </p:pic>
      <p:sp>
        <p:nvSpPr>
          <p:cNvPr id="11" name="TextBox 10">
            <a:extLst>
              <a:ext uri="{FF2B5EF4-FFF2-40B4-BE49-F238E27FC236}">
                <a16:creationId xmlns:a16="http://schemas.microsoft.com/office/drawing/2014/main" id="{28648345-9DA8-EBD0-4BD6-D9E4491F28C8}"/>
              </a:ext>
            </a:extLst>
          </p:cNvPr>
          <p:cNvSpPr txBox="1"/>
          <p:nvPr/>
        </p:nvSpPr>
        <p:spPr>
          <a:xfrm>
            <a:off x="322385" y="3964378"/>
            <a:ext cx="8590729" cy="523220"/>
          </a:xfrm>
          <a:prstGeom prst="rect">
            <a:avLst/>
          </a:prstGeom>
          <a:solidFill>
            <a:srgbClr val="1380DC"/>
          </a:solidFill>
        </p:spPr>
        <p:txBody>
          <a:bodyPr wrap="square" rtlCol="0">
            <a:spAutoFit/>
          </a:bodyPr>
          <a:lstStyle/>
          <a:p>
            <a:r>
              <a:rPr lang="en-US" sz="1400" b="1" dirty="0">
                <a:solidFill>
                  <a:schemeClr val="bg1"/>
                </a:solidFill>
                <a:latin typeface="Aptos" panose="020B0004020202020204" pitchFamily="34" charset="0"/>
              </a:rPr>
              <a:t>** Of 58 large companies that have announced Six Sigma programs, 91% have trailed the S&amp;P 500 since.</a:t>
            </a:r>
          </a:p>
          <a:p>
            <a:pPr algn="r"/>
            <a:r>
              <a:rPr lang="en-US" sz="1400" b="1" dirty="0">
                <a:solidFill>
                  <a:schemeClr val="bg1"/>
                </a:solidFill>
                <a:latin typeface="Aptos" panose="020B0004020202020204" pitchFamily="34" charset="0"/>
              </a:rPr>
              <a:t>— </a:t>
            </a:r>
            <a:r>
              <a:rPr lang="en-US" sz="1400" b="1" i="1" dirty="0">
                <a:solidFill>
                  <a:schemeClr val="bg1"/>
                </a:solidFill>
                <a:latin typeface="Aptos" panose="020B0004020202020204" pitchFamily="34" charset="0"/>
              </a:rPr>
              <a:t>Fortune, citing Charles Holland (Qualpro), 2006</a:t>
            </a:r>
            <a:endParaRPr lang="en-US" sz="1400" b="1" dirty="0">
              <a:solidFill>
                <a:schemeClr val="bg1"/>
              </a:solidFill>
              <a:latin typeface="Aptos" panose="020B0004020202020204" pitchFamily="34" charset="0"/>
            </a:endParaRPr>
          </a:p>
        </p:txBody>
      </p:sp>
      <p:pic>
        <p:nvPicPr>
          <p:cNvPr id="13" name="Picture 12">
            <a:extLst>
              <a:ext uri="{FF2B5EF4-FFF2-40B4-BE49-F238E27FC236}">
                <a16:creationId xmlns:a16="http://schemas.microsoft.com/office/drawing/2014/main" id="{E4F899A1-D230-FDB4-9A48-954BFB1C4D6A}"/>
              </a:ext>
            </a:extLst>
          </p:cNvPr>
          <p:cNvPicPr>
            <a:picLocks noChangeAspect="1"/>
          </p:cNvPicPr>
          <p:nvPr/>
        </p:nvPicPr>
        <p:blipFill>
          <a:blip r:embed="rId4"/>
          <a:stretch>
            <a:fillRect/>
          </a:stretch>
        </p:blipFill>
        <p:spPr>
          <a:xfrm>
            <a:off x="322385" y="1103015"/>
            <a:ext cx="5900003" cy="1468735"/>
          </a:xfrm>
          <a:prstGeom prst="rect">
            <a:avLst/>
          </a:prstGeom>
        </p:spPr>
      </p:pic>
    </p:spTree>
    <p:extLst>
      <p:ext uri="{BB962C8B-B14F-4D97-AF65-F5344CB8AC3E}">
        <p14:creationId xmlns:p14="http://schemas.microsoft.com/office/powerpoint/2010/main" val="3185658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F474D-029A-3105-3AEE-DFAFB1D8B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70A01-14BE-AC65-20A0-7231534316F3}"/>
              </a:ext>
            </a:extLst>
          </p:cNvPr>
          <p:cNvSpPr>
            <a:spLocks noGrp="1"/>
          </p:cNvSpPr>
          <p:nvPr>
            <p:ph type="title"/>
          </p:nvPr>
        </p:nvSpPr>
        <p:spPr/>
        <p:txBody>
          <a:bodyPr/>
          <a:lstStyle/>
          <a:p>
            <a:r>
              <a:rPr lang="en-US" dirty="0"/>
              <a:t>4. (Contd.)</a:t>
            </a:r>
          </a:p>
        </p:txBody>
      </p:sp>
      <p:sp>
        <p:nvSpPr>
          <p:cNvPr id="3" name="Slide Number Placeholder 2">
            <a:extLst>
              <a:ext uri="{FF2B5EF4-FFF2-40B4-BE49-F238E27FC236}">
                <a16:creationId xmlns:a16="http://schemas.microsoft.com/office/drawing/2014/main" id="{6905F991-E222-942D-5383-E63277144F23}"/>
              </a:ext>
            </a:extLst>
          </p:cNvPr>
          <p:cNvSpPr>
            <a:spLocks noGrp="1"/>
          </p:cNvSpPr>
          <p:nvPr>
            <p:ph type="sldNum" sz="quarter" idx="12"/>
          </p:nvPr>
        </p:nvSpPr>
        <p:spPr/>
        <p:txBody>
          <a:bodyPr/>
          <a:lstStyle/>
          <a:p>
            <a:pPr>
              <a:defRPr/>
            </a:pPr>
            <a:fld id="{B586D440-F702-449A-AAC2-9ACFF17038B8}" type="slidenum">
              <a:rPr lang="en-US" smtClean="0"/>
              <a:pPr>
                <a:defRPr/>
              </a:pPr>
              <a:t>60</a:t>
            </a:fld>
            <a:endParaRPr lang="en-US" dirty="0"/>
          </a:p>
        </p:txBody>
      </p:sp>
      <p:pic>
        <p:nvPicPr>
          <p:cNvPr id="5" name="Picture 4">
            <a:extLst>
              <a:ext uri="{FF2B5EF4-FFF2-40B4-BE49-F238E27FC236}">
                <a16:creationId xmlns:a16="http://schemas.microsoft.com/office/drawing/2014/main" id="{276D5DF2-CAB0-6831-E3DA-67019DA34047}"/>
              </a:ext>
            </a:extLst>
          </p:cNvPr>
          <p:cNvPicPr>
            <a:picLocks noChangeAspect="1"/>
          </p:cNvPicPr>
          <p:nvPr/>
        </p:nvPicPr>
        <p:blipFill>
          <a:blip r:embed="rId2"/>
          <a:stretch>
            <a:fillRect/>
          </a:stretch>
        </p:blipFill>
        <p:spPr>
          <a:xfrm>
            <a:off x="320430" y="734641"/>
            <a:ext cx="8245231" cy="3980234"/>
          </a:xfrm>
          <a:prstGeom prst="rect">
            <a:avLst/>
          </a:prstGeom>
          <a:ln>
            <a:solidFill>
              <a:schemeClr val="tx1"/>
            </a:solidFill>
          </a:ln>
        </p:spPr>
      </p:pic>
    </p:spTree>
    <p:extLst>
      <p:ext uri="{BB962C8B-B14F-4D97-AF65-F5344CB8AC3E}">
        <p14:creationId xmlns:p14="http://schemas.microsoft.com/office/powerpoint/2010/main" val="3077557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E30FA-D4F4-C1D0-7879-F3ECF29B5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08E44-3A1D-495A-948E-3570BCB3137B}"/>
              </a:ext>
            </a:extLst>
          </p:cNvPr>
          <p:cNvSpPr>
            <a:spLocks noGrp="1"/>
          </p:cNvSpPr>
          <p:nvPr>
            <p:ph type="title"/>
          </p:nvPr>
        </p:nvSpPr>
        <p:spPr/>
        <p:txBody>
          <a:bodyPr/>
          <a:lstStyle/>
          <a:p>
            <a:r>
              <a:rPr lang="en-US" dirty="0"/>
              <a:t>4. (Contd.)</a:t>
            </a:r>
          </a:p>
        </p:txBody>
      </p:sp>
      <p:sp>
        <p:nvSpPr>
          <p:cNvPr id="3" name="Slide Number Placeholder 2">
            <a:extLst>
              <a:ext uri="{FF2B5EF4-FFF2-40B4-BE49-F238E27FC236}">
                <a16:creationId xmlns:a16="http://schemas.microsoft.com/office/drawing/2014/main" id="{A980EF9B-685A-467C-4069-3FA7D92777D7}"/>
              </a:ext>
            </a:extLst>
          </p:cNvPr>
          <p:cNvSpPr>
            <a:spLocks noGrp="1"/>
          </p:cNvSpPr>
          <p:nvPr>
            <p:ph type="sldNum" sz="quarter" idx="12"/>
          </p:nvPr>
        </p:nvSpPr>
        <p:spPr/>
        <p:txBody>
          <a:bodyPr/>
          <a:lstStyle/>
          <a:p>
            <a:pPr>
              <a:defRPr/>
            </a:pPr>
            <a:fld id="{B586D440-F702-449A-AAC2-9ACFF17038B8}" type="slidenum">
              <a:rPr lang="en-US" smtClean="0"/>
              <a:pPr>
                <a:defRPr/>
              </a:pPr>
              <a:t>61</a:t>
            </a:fld>
            <a:endParaRPr lang="en-US" dirty="0"/>
          </a:p>
        </p:txBody>
      </p:sp>
      <p:pic>
        <p:nvPicPr>
          <p:cNvPr id="6" name="Picture 5">
            <a:extLst>
              <a:ext uri="{FF2B5EF4-FFF2-40B4-BE49-F238E27FC236}">
                <a16:creationId xmlns:a16="http://schemas.microsoft.com/office/drawing/2014/main" id="{2AB84FFA-CD10-2796-EC34-E4FED25E9D7C}"/>
              </a:ext>
            </a:extLst>
          </p:cNvPr>
          <p:cNvPicPr>
            <a:picLocks noChangeAspect="1"/>
          </p:cNvPicPr>
          <p:nvPr/>
        </p:nvPicPr>
        <p:blipFill>
          <a:blip r:embed="rId2"/>
          <a:stretch>
            <a:fillRect/>
          </a:stretch>
        </p:blipFill>
        <p:spPr>
          <a:xfrm>
            <a:off x="171939" y="795505"/>
            <a:ext cx="8299938" cy="4083493"/>
          </a:xfrm>
          <a:prstGeom prst="rect">
            <a:avLst/>
          </a:prstGeom>
          <a:ln>
            <a:solidFill>
              <a:schemeClr val="tx1"/>
            </a:solidFill>
          </a:ln>
        </p:spPr>
      </p:pic>
    </p:spTree>
    <p:extLst>
      <p:ext uri="{BB962C8B-B14F-4D97-AF65-F5344CB8AC3E}">
        <p14:creationId xmlns:p14="http://schemas.microsoft.com/office/powerpoint/2010/main" val="269775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211E-A741-DCF6-EEA6-50DF7A4EDC4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E703DF6-86A1-B09A-B65E-74C8156E96AF}"/>
              </a:ext>
            </a:extLst>
          </p:cNvPr>
          <p:cNvSpPr>
            <a:spLocks noGrp="1"/>
          </p:cNvSpPr>
          <p:nvPr>
            <p:ph type="sldNum" sz="quarter" idx="12"/>
          </p:nvPr>
        </p:nvSpPr>
        <p:spPr/>
        <p:txBody>
          <a:bodyPr/>
          <a:lstStyle/>
          <a:p>
            <a:pPr>
              <a:defRPr/>
            </a:pPr>
            <a:fld id="{B586D440-F702-449A-AAC2-9ACFF17038B8}" type="slidenum">
              <a:rPr lang="en-US" smtClean="0"/>
              <a:pPr>
                <a:defRPr/>
              </a:pPr>
              <a:t>62</a:t>
            </a:fld>
            <a:endParaRPr lang="en-US" dirty="0"/>
          </a:p>
        </p:txBody>
      </p:sp>
      <p:pic>
        <p:nvPicPr>
          <p:cNvPr id="5" name="Picture 4">
            <a:extLst>
              <a:ext uri="{FF2B5EF4-FFF2-40B4-BE49-F238E27FC236}">
                <a16:creationId xmlns:a16="http://schemas.microsoft.com/office/drawing/2014/main" id="{B3C2F41B-533F-BCC6-2963-640B97A4D7B1}"/>
              </a:ext>
            </a:extLst>
          </p:cNvPr>
          <p:cNvPicPr>
            <a:picLocks noChangeAspect="1"/>
          </p:cNvPicPr>
          <p:nvPr/>
        </p:nvPicPr>
        <p:blipFill>
          <a:blip r:embed="rId2"/>
          <a:stretch>
            <a:fillRect/>
          </a:stretch>
        </p:blipFill>
        <p:spPr>
          <a:xfrm>
            <a:off x="91633" y="79463"/>
            <a:ext cx="8960734" cy="3859492"/>
          </a:xfrm>
          <a:prstGeom prst="rect">
            <a:avLst/>
          </a:prstGeom>
          <a:ln>
            <a:solidFill>
              <a:schemeClr val="tx1"/>
            </a:solidFill>
          </a:ln>
        </p:spPr>
      </p:pic>
    </p:spTree>
    <p:extLst>
      <p:ext uri="{BB962C8B-B14F-4D97-AF65-F5344CB8AC3E}">
        <p14:creationId xmlns:p14="http://schemas.microsoft.com/office/powerpoint/2010/main" val="1475326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3DB39-4D0F-2D91-B006-965610690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76902-A441-C3B5-2D2F-62C8DF3F7225}"/>
              </a:ext>
            </a:extLst>
          </p:cNvPr>
          <p:cNvSpPr>
            <a:spLocks noGrp="1"/>
          </p:cNvSpPr>
          <p:nvPr>
            <p:ph type="title"/>
          </p:nvPr>
        </p:nvSpPr>
        <p:spPr/>
        <p:txBody>
          <a:bodyPr/>
          <a:lstStyle/>
          <a:p>
            <a:r>
              <a:rPr lang="en-US" dirty="0"/>
              <a:t>Science Advisor to the Fleet (US Navy)</a:t>
            </a:r>
          </a:p>
        </p:txBody>
      </p:sp>
      <p:sp>
        <p:nvSpPr>
          <p:cNvPr id="3" name="Slide Number Placeholder 2">
            <a:extLst>
              <a:ext uri="{FF2B5EF4-FFF2-40B4-BE49-F238E27FC236}">
                <a16:creationId xmlns:a16="http://schemas.microsoft.com/office/drawing/2014/main" id="{6FC0F77A-632D-9C6E-80D6-53CDAB4F92C4}"/>
              </a:ext>
            </a:extLst>
          </p:cNvPr>
          <p:cNvSpPr>
            <a:spLocks noGrp="1"/>
          </p:cNvSpPr>
          <p:nvPr>
            <p:ph type="sldNum" sz="quarter" idx="12"/>
          </p:nvPr>
        </p:nvSpPr>
        <p:spPr/>
        <p:txBody>
          <a:bodyPr/>
          <a:lstStyle/>
          <a:p>
            <a:pPr>
              <a:defRPr/>
            </a:pPr>
            <a:fld id="{B586D440-F702-449A-AAC2-9ACFF17038B8}" type="slidenum">
              <a:rPr lang="en-US" smtClean="0"/>
              <a:pPr>
                <a:defRPr/>
              </a:pPr>
              <a:t>63</a:t>
            </a:fld>
            <a:endParaRPr lang="en-US" dirty="0"/>
          </a:p>
        </p:txBody>
      </p:sp>
      <p:pic>
        <p:nvPicPr>
          <p:cNvPr id="5" name="Picture 4">
            <a:extLst>
              <a:ext uri="{FF2B5EF4-FFF2-40B4-BE49-F238E27FC236}">
                <a16:creationId xmlns:a16="http://schemas.microsoft.com/office/drawing/2014/main" id="{4BE51C22-3CAB-DA0D-605A-3A3848FAB9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29845" y="745212"/>
            <a:ext cx="5627077" cy="1183127"/>
          </a:xfrm>
          <a:prstGeom prst="rect">
            <a:avLst/>
          </a:prstGeom>
          <a:ln>
            <a:solidFill>
              <a:schemeClr val="tx1"/>
            </a:solidFill>
          </a:ln>
        </p:spPr>
      </p:pic>
      <p:pic>
        <p:nvPicPr>
          <p:cNvPr id="4" name="Picture 3">
            <a:extLst>
              <a:ext uri="{FF2B5EF4-FFF2-40B4-BE49-F238E27FC236}">
                <a16:creationId xmlns:a16="http://schemas.microsoft.com/office/drawing/2014/main" id="{0907208A-53C7-C932-4A41-2482121B93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29845" y="2059110"/>
            <a:ext cx="8190523" cy="2339178"/>
          </a:xfrm>
          <a:prstGeom prst="rect">
            <a:avLst/>
          </a:prstGeom>
          <a:ln>
            <a:solidFill>
              <a:schemeClr val="tx1"/>
            </a:solidFill>
          </a:ln>
        </p:spPr>
      </p:pic>
    </p:spTree>
    <p:extLst>
      <p:ext uri="{BB962C8B-B14F-4D97-AF65-F5344CB8AC3E}">
        <p14:creationId xmlns:p14="http://schemas.microsoft.com/office/powerpoint/2010/main" val="1752724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22E0-02A1-A591-6288-2FA32EE2A05E}"/>
              </a:ext>
            </a:extLst>
          </p:cNvPr>
          <p:cNvSpPr>
            <a:spLocks noGrp="1"/>
          </p:cNvSpPr>
          <p:nvPr>
            <p:ph type="title"/>
          </p:nvPr>
        </p:nvSpPr>
        <p:spPr/>
        <p:txBody>
          <a:bodyPr/>
          <a:lstStyle/>
          <a:p>
            <a:r>
              <a:rPr lang="en-US" dirty="0"/>
              <a:t>Science Advisor to the Fleet (contd.)</a:t>
            </a:r>
          </a:p>
        </p:txBody>
      </p:sp>
      <p:sp>
        <p:nvSpPr>
          <p:cNvPr id="3" name="Slide Number Placeholder 2">
            <a:extLst>
              <a:ext uri="{FF2B5EF4-FFF2-40B4-BE49-F238E27FC236}">
                <a16:creationId xmlns:a16="http://schemas.microsoft.com/office/drawing/2014/main" id="{0A3793E8-6476-1B0E-EC28-778F49C26C24}"/>
              </a:ext>
            </a:extLst>
          </p:cNvPr>
          <p:cNvSpPr>
            <a:spLocks noGrp="1"/>
          </p:cNvSpPr>
          <p:nvPr>
            <p:ph type="sldNum" sz="quarter" idx="12"/>
          </p:nvPr>
        </p:nvSpPr>
        <p:spPr/>
        <p:txBody>
          <a:bodyPr/>
          <a:lstStyle/>
          <a:p>
            <a:pPr>
              <a:defRPr/>
            </a:pPr>
            <a:fld id="{B586D440-F702-449A-AAC2-9ACFF17038B8}" type="slidenum">
              <a:rPr lang="en-US" smtClean="0"/>
              <a:pPr>
                <a:defRPr/>
              </a:pPr>
              <a:t>64</a:t>
            </a:fld>
            <a:endParaRPr lang="en-US" dirty="0"/>
          </a:p>
        </p:txBody>
      </p:sp>
      <p:pic>
        <p:nvPicPr>
          <p:cNvPr id="5" name="Picture 4">
            <a:extLst>
              <a:ext uri="{FF2B5EF4-FFF2-40B4-BE49-F238E27FC236}">
                <a16:creationId xmlns:a16="http://schemas.microsoft.com/office/drawing/2014/main" id="{9D75F865-53D4-78FC-3E6F-0FACBFFB80BF}"/>
              </a:ext>
            </a:extLst>
          </p:cNvPr>
          <p:cNvPicPr>
            <a:picLocks noChangeAspect="1"/>
          </p:cNvPicPr>
          <p:nvPr/>
        </p:nvPicPr>
        <p:blipFill>
          <a:blip r:embed="rId2"/>
          <a:stretch>
            <a:fillRect/>
          </a:stretch>
        </p:blipFill>
        <p:spPr>
          <a:xfrm>
            <a:off x="228600" y="948665"/>
            <a:ext cx="8509000" cy="3552026"/>
          </a:xfrm>
          <a:prstGeom prst="rect">
            <a:avLst/>
          </a:prstGeom>
          <a:ln>
            <a:solidFill>
              <a:schemeClr val="tx1"/>
            </a:solidFill>
          </a:ln>
        </p:spPr>
      </p:pic>
    </p:spTree>
    <p:extLst>
      <p:ext uri="{BB962C8B-B14F-4D97-AF65-F5344CB8AC3E}">
        <p14:creationId xmlns:p14="http://schemas.microsoft.com/office/powerpoint/2010/main" val="3916010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EB669-CA1D-EF6C-9EB4-636A65C42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E61A9-18F4-5742-2146-1086D4163E19}"/>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2. Is it a beautiful myth?</a:t>
            </a:r>
          </a:p>
        </p:txBody>
      </p:sp>
      <p:sp>
        <p:nvSpPr>
          <p:cNvPr id="3" name="Content Placeholder 2">
            <a:extLst>
              <a:ext uri="{FF2B5EF4-FFF2-40B4-BE49-F238E27FC236}">
                <a16:creationId xmlns:a16="http://schemas.microsoft.com/office/drawing/2014/main" id="{93783DCC-520B-F9F8-005F-2213D5F27D3C}"/>
              </a:ext>
            </a:extLst>
          </p:cNvPr>
          <p:cNvSpPr>
            <a:spLocks noGrp="1"/>
          </p:cNvSpPr>
          <p:nvPr>
            <p:ph sz="quarter" idx="12"/>
          </p:nvPr>
        </p:nvSpPr>
        <p:spPr>
          <a:xfrm>
            <a:off x="339724" y="935037"/>
            <a:ext cx="8366613" cy="3784107"/>
          </a:xfrm>
        </p:spPr>
        <p:txBody>
          <a:bodyPr>
            <a:normAutofit/>
          </a:bodyPr>
          <a:lstStyle/>
          <a:p>
            <a:r>
              <a:rPr lang="en-US" sz="2000" dirty="0"/>
              <a:t>No. This has been done long before. For example, when I was at ISRO, in the early 1990s, I developed the Star Calibration Software for PCMC (Precision Coherent Monopulse C-band) Radar</a:t>
            </a:r>
          </a:p>
          <a:p>
            <a:r>
              <a:rPr lang="en-US" sz="2000" dirty="0"/>
              <a:t>It is more than 100,000 lines of C code (115,634 lines to be exact). Its output is just 17 coefficients for the mathematical model of the radar</a:t>
            </a:r>
          </a:p>
          <a:p>
            <a:r>
              <a:rPr lang="en-US" sz="2000" dirty="0"/>
              <a:t>For every function, a testing function was developed (except for the main function)</a:t>
            </a:r>
          </a:p>
          <a:p>
            <a:r>
              <a:rPr lang="en-US" sz="2000" dirty="0"/>
              <a:t>It is self-validating system. Some details are given in the next slides</a:t>
            </a:r>
          </a:p>
          <a:p>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4C0A7E58-F131-A9D7-A6AB-0E94D61081D1}"/>
              </a:ext>
            </a:extLst>
          </p:cNvPr>
          <p:cNvSpPr>
            <a:spLocks noGrp="1"/>
          </p:cNvSpPr>
          <p:nvPr>
            <p:ph type="sldNum" sz="quarter" idx="16"/>
          </p:nvPr>
        </p:nvSpPr>
        <p:spPr/>
        <p:txBody>
          <a:bodyPr/>
          <a:lstStyle/>
          <a:p>
            <a:fld id="{32A2F39E-E4DB-494E-AB40-38356C65078C}" type="slidenum">
              <a:rPr lang="en-US" smtClean="0"/>
              <a:pPr/>
              <a:t>65</a:t>
            </a:fld>
            <a:endParaRPr lang="en-US" dirty="0"/>
          </a:p>
        </p:txBody>
      </p:sp>
    </p:spTree>
    <p:extLst>
      <p:ext uri="{BB962C8B-B14F-4D97-AF65-F5344CB8AC3E}">
        <p14:creationId xmlns:p14="http://schemas.microsoft.com/office/powerpoint/2010/main" val="20093718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CAD5AE-A613-8C96-D92C-ECDDB47F4BA2}"/>
              </a:ext>
            </a:extLst>
          </p:cNvPr>
          <p:cNvSpPr>
            <a:spLocks noGrp="1"/>
          </p:cNvSpPr>
          <p:nvPr>
            <p:ph type="title"/>
          </p:nvPr>
        </p:nvSpPr>
        <p:spPr/>
        <p:txBody>
          <a:bodyPr/>
          <a:lstStyle/>
          <a:p>
            <a:r>
              <a:rPr lang="en-US" dirty="0"/>
              <a:t>Star Calibration Software Subsystem</a:t>
            </a:r>
          </a:p>
        </p:txBody>
      </p:sp>
      <p:sp>
        <p:nvSpPr>
          <p:cNvPr id="4" name="Slide Number Placeholder 3">
            <a:extLst>
              <a:ext uri="{FF2B5EF4-FFF2-40B4-BE49-F238E27FC236}">
                <a16:creationId xmlns:a16="http://schemas.microsoft.com/office/drawing/2014/main" id="{867F807C-A9D3-586E-2F4C-7030141A2523}"/>
              </a:ext>
            </a:extLst>
          </p:cNvPr>
          <p:cNvSpPr>
            <a:spLocks noGrp="1"/>
          </p:cNvSpPr>
          <p:nvPr>
            <p:ph type="sldNum" sz="quarter" idx="12"/>
          </p:nvPr>
        </p:nvSpPr>
        <p:spPr/>
        <p:txBody>
          <a:bodyPr/>
          <a:lstStyle/>
          <a:p>
            <a:fld id="{32A2F39E-E4DB-494E-AB40-38356C65078C}" type="slidenum">
              <a:rPr lang="en-US" smtClean="0"/>
              <a:pPr/>
              <a:t>66</a:t>
            </a:fld>
            <a:endParaRPr lang="en-US" dirty="0"/>
          </a:p>
        </p:txBody>
      </p:sp>
      <p:pic>
        <p:nvPicPr>
          <p:cNvPr id="6" name="Picture 5">
            <a:extLst>
              <a:ext uri="{FF2B5EF4-FFF2-40B4-BE49-F238E27FC236}">
                <a16:creationId xmlns:a16="http://schemas.microsoft.com/office/drawing/2014/main" id="{C2CA3DDB-2E00-DB2C-18C0-56CCEF1034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178238" y="867019"/>
            <a:ext cx="3976045" cy="960877"/>
          </a:xfrm>
          <a:prstGeom prst="rect">
            <a:avLst/>
          </a:prstGeom>
          <a:ln>
            <a:solidFill>
              <a:schemeClr val="tx1"/>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2E2B84D-E420-DAFA-7B59-A5C36EF762A6}"/>
              </a:ext>
            </a:extLst>
          </p:cNvPr>
          <p:cNvPicPr>
            <a:picLocks noChangeAspect="1"/>
          </p:cNvPicPr>
          <p:nvPr/>
        </p:nvPicPr>
        <p:blipFill>
          <a:blip r:embed="rId3"/>
          <a:stretch>
            <a:fillRect/>
          </a:stretch>
        </p:blipFill>
        <p:spPr>
          <a:xfrm>
            <a:off x="4301347" y="852921"/>
            <a:ext cx="1818865" cy="1225972"/>
          </a:xfrm>
          <a:prstGeom prst="rect">
            <a:avLst/>
          </a:prstGeom>
          <a:ln>
            <a:solidFill>
              <a:schemeClr val="tx1"/>
            </a:solidFill>
          </a:ln>
        </p:spPr>
      </p:pic>
      <p:pic>
        <p:nvPicPr>
          <p:cNvPr id="8" name="Picture 7">
            <a:extLst>
              <a:ext uri="{FF2B5EF4-FFF2-40B4-BE49-F238E27FC236}">
                <a16:creationId xmlns:a16="http://schemas.microsoft.com/office/drawing/2014/main" id="{ABC90AC4-797D-C424-396D-F2E0F1F4A67B}"/>
              </a:ext>
            </a:extLst>
          </p:cNvPr>
          <p:cNvPicPr>
            <a:picLocks noChangeAspect="1"/>
          </p:cNvPicPr>
          <p:nvPr/>
        </p:nvPicPr>
        <p:blipFill>
          <a:blip r:embed="rId4"/>
          <a:stretch>
            <a:fillRect/>
          </a:stretch>
        </p:blipFill>
        <p:spPr>
          <a:xfrm>
            <a:off x="4350468" y="2237943"/>
            <a:ext cx="1671320" cy="1586865"/>
          </a:xfrm>
          <a:prstGeom prst="rect">
            <a:avLst/>
          </a:prstGeom>
          <a:ln>
            <a:solidFill>
              <a:schemeClr val="tx1"/>
            </a:solidFill>
          </a:ln>
        </p:spPr>
      </p:pic>
      <p:pic>
        <p:nvPicPr>
          <p:cNvPr id="9" name="Picture 8">
            <a:extLst>
              <a:ext uri="{FF2B5EF4-FFF2-40B4-BE49-F238E27FC236}">
                <a16:creationId xmlns:a16="http://schemas.microsoft.com/office/drawing/2014/main" id="{C0A1205A-7182-018B-46CD-12F8539BFA02}"/>
              </a:ext>
            </a:extLst>
          </p:cNvPr>
          <p:cNvPicPr>
            <a:picLocks noChangeAspect="1"/>
          </p:cNvPicPr>
          <p:nvPr/>
        </p:nvPicPr>
        <p:blipFill>
          <a:blip r:embed="rId5"/>
          <a:stretch>
            <a:fillRect/>
          </a:stretch>
        </p:blipFill>
        <p:spPr>
          <a:xfrm>
            <a:off x="6198761" y="867020"/>
            <a:ext cx="2566670" cy="3379470"/>
          </a:xfrm>
          <a:prstGeom prst="rect">
            <a:avLst/>
          </a:prstGeom>
          <a:ln>
            <a:solidFill>
              <a:schemeClr val="tx1"/>
            </a:solidFill>
          </a:ln>
        </p:spPr>
      </p:pic>
      <p:pic>
        <p:nvPicPr>
          <p:cNvPr id="1026" name="Picture 2">
            <a:extLst>
              <a:ext uri="{FF2B5EF4-FFF2-40B4-BE49-F238E27FC236}">
                <a16:creationId xmlns:a16="http://schemas.microsoft.com/office/drawing/2014/main" id="{4F8B7A8C-F0F3-D47B-AB19-3B76ADE970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420" y="1927085"/>
            <a:ext cx="3976045" cy="819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50C515D-F117-1532-C618-D7BF16E1B4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863672"/>
            <a:ext cx="3976046" cy="17235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614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F22F-5F75-B788-57C3-D45E7DCB8322}"/>
              </a:ext>
            </a:extLst>
          </p:cNvPr>
          <p:cNvSpPr>
            <a:spLocks noGrp="1"/>
          </p:cNvSpPr>
          <p:nvPr>
            <p:ph type="title"/>
          </p:nvPr>
        </p:nvSpPr>
        <p:spPr/>
        <p:txBody>
          <a:bodyPr/>
          <a:lstStyle/>
          <a:p>
            <a:r>
              <a:rPr lang="en-US" sz="2000" dirty="0"/>
              <a:t>Optimal Shortest Path for Radars and Telescopes using Hill-Climbing Technique</a:t>
            </a:r>
          </a:p>
        </p:txBody>
      </p:sp>
      <p:sp>
        <p:nvSpPr>
          <p:cNvPr id="3" name="Slide Number Placeholder 2">
            <a:extLst>
              <a:ext uri="{FF2B5EF4-FFF2-40B4-BE49-F238E27FC236}">
                <a16:creationId xmlns:a16="http://schemas.microsoft.com/office/drawing/2014/main" id="{75BE1B65-8CEB-547E-DC9F-CA8E45582B18}"/>
              </a:ext>
            </a:extLst>
          </p:cNvPr>
          <p:cNvSpPr>
            <a:spLocks noGrp="1"/>
          </p:cNvSpPr>
          <p:nvPr>
            <p:ph type="sldNum" sz="quarter" idx="12"/>
          </p:nvPr>
        </p:nvSpPr>
        <p:spPr/>
        <p:txBody>
          <a:bodyPr/>
          <a:lstStyle/>
          <a:p>
            <a:pPr>
              <a:defRPr/>
            </a:pPr>
            <a:fld id="{B586D440-F702-449A-AAC2-9ACFF17038B8}" type="slidenum">
              <a:rPr lang="en-US" smtClean="0"/>
              <a:pPr>
                <a:defRPr/>
              </a:pPr>
              <a:t>67</a:t>
            </a:fld>
            <a:endParaRPr lang="en-US" dirty="0"/>
          </a:p>
        </p:txBody>
      </p:sp>
      <p:pic>
        <p:nvPicPr>
          <p:cNvPr id="2050" name="Picture 2">
            <a:extLst>
              <a:ext uri="{FF2B5EF4-FFF2-40B4-BE49-F238E27FC236}">
                <a16:creationId xmlns:a16="http://schemas.microsoft.com/office/drawing/2014/main" id="{0BA61886-793F-1F6A-9640-05D97530CF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956" y="945729"/>
            <a:ext cx="4111497" cy="18364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E00FB72-0D64-F56B-B22F-15F37A649F6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4437174" y="735336"/>
            <a:ext cx="4706826" cy="373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767F8-601C-C0DE-F062-295935B833D5}"/>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572000" y="1993751"/>
            <a:ext cx="4178820" cy="2592031"/>
          </a:xfrm>
          <a:prstGeom prst="rect">
            <a:avLst/>
          </a:prstGeom>
          <a:noFill/>
          <a:ln>
            <a:noFill/>
          </a:ln>
        </p:spPr>
      </p:pic>
      <p:pic>
        <p:nvPicPr>
          <p:cNvPr id="5" name="Picture 3">
            <a:extLst>
              <a:ext uri="{FF2B5EF4-FFF2-40B4-BE49-F238E27FC236}">
                <a16:creationId xmlns:a16="http://schemas.microsoft.com/office/drawing/2014/main" id="{CBD55194-3397-5303-895B-006BA75CABCD}"/>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4437174" y="1108609"/>
            <a:ext cx="4706826" cy="745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601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7270-54D8-828B-D380-BA640EC10891}"/>
              </a:ext>
            </a:extLst>
          </p:cNvPr>
          <p:cNvSpPr>
            <a:spLocks noGrp="1"/>
          </p:cNvSpPr>
          <p:nvPr>
            <p:ph type="title"/>
          </p:nvPr>
        </p:nvSpPr>
        <p:spPr/>
        <p:txBody>
          <a:bodyPr/>
          <a:lstStyle/>
          <a:p>
            <a:r>
              <a:rPr lang="en-US" dirty="0"/>
              <a:t>Star Calibration of Precision Radar</a:t>
            </a:r>
          </a:p>
        </p:txBody>
      </p:sp>
      <p:sp>
        <p:nvSpPr>
          <p:cNvPr id="3" name="Slide Number Placeholder 2">
            <a:extLst>
              <a:ext uri="{FF2B5EF4-FFF2-40B4-BE49-F238E27FC236}">
                <a16:creationId xmlns:a16="http://schemas.microsoft.com/office/drawing/2014/main" id="{7334C8D3-6E60-81D8-162F-125EED5B6AD8}"/>
              </a:ext>
            </a:extLst>
          </p:cNvPr>
          <p:cNvSpPr>
            <a:spLocks noGrp="1"/>
          </p:cNvSpPr>
          <p:nvPr>
            <p:ph type="sldNum" sz="quarter" idx="12"/>
          </p:nvPr>
        </p:nvSpPr>
        <p:spPr/>
        <p:txBody>
          <a:bodyPr/>
          <a:lstStyle/>
          <a:p>
            <a:pPr>
              <a:defRPr/>
            </a:pPr>
            <a:fld id="{B586D440-F702-449A-AAC2-9ACFF17038B8}" type="slidenum">
              <a:rPr lang="en-US" smtClean="0"/>
              <a:pPr>
                <a:defRPr/>
              </a:pPr>
              <a:t>68</a:t>
            </a:fld>
            <a:endParaRPr lang="en-US" dirty="0"/>
          </a:p>
        </p:txBody>
      </p:sp>
      <p:pic>
        <p:nvPicPr>
          <p:cNvPr id="4" name="Picture 3">
            <a:extLst>
              <a:ext uri="{FF2B5EF4-FFF2-40B4-BE49-F238E27FC236}">
                <a16:creationId xmlns:a16="http://schemas.microsoft.com/office/drawing/2014/main" id="{08F31A8A-2CAC-9740-8A66-43A2D27669A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8600" y="658548"/>
            <a:ext cx="3031822" cy="2100863"/>
          </a:xfrm>
          <a:prstGeom prst="rect">
            <a:avLst/>
          </a:prstGeom>
        </p:spPr>
      </p:pic>
      <p:pic>
        <p:nvPicPr>
          <p:cNvPr id="5" name="Picture 4">
            <a:extLst>
              <a:ext uri="{FF2B5EF4-FFF2-40B4-BE49-F238E27FC236}">
                <a16:creationId xmlns:a16="http://schemas.microsoft.com/office/drawing/2014/main" id="{E9ADA40D-53E2-2AC5-F947-19B17A598BF8}"/>
              </a:ext>
            </a:extLst>
          </p:cNvPr>
          <p:cNvPicPr>
            <a:picLocks noChangeAspect="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3247403" y="658549"/>
            <a:ext cx="3031823" cy="2019206"/>
          </a:xfrm>
          <a:prstGeom prst="rect">
            <a:avLst/>
          </a:prstGeom>
          <a:noFill/>
          <a:ln>
            <a:noFill/>
          </a:ln>
        </p:spPr>
      </p:pic>
      <p:pic>
        <p:nvPicPr>
          <p:cNvPr id="7" name="Picture 6">
            <a:extLst>
              <a:ext uri="{FF2B5EF4-FFF2-40B4-BE49-F238E27FC236}">
                <a16:creationId xmlns:a16="http://schemas.microsoft.com/office/drawing/2014/main" id="{7C487665-7B73-23B0-43AA-05C8B93F4192}"/>
              </a:ext>
            </a:extLst>
          </p:cNvPr>
          <p:cNvPicPr>
            <a:picLocks noChangeAspect="1"/>
          </p:cNvPicPr>
          <p:nvPr/>
        </p:nvPicPr>
        <p:blipFill>
          <a:blip r:embed="rId5"/>
          <a:stretch>
            <a:fillRect/>
          </a:stretch>
        </p:blipFill>
        <p:spPr>
          <a:xfrm>
            <a:off x="142208" y="2677755"/>
            <a:ext cx="3191587" cy="2049335"/>
          </a:xfrm>
          <a:prstGeom prst="rect">
            <a:avLst/>
          </a:prstGeom>
        </p:spPr>
      </p:pic>
      <p:pic>
        <p:nvPicPr>
          <p:cNvPr id="11" name="Picture 10">
            <a:extLst>
              <a:ext uri="{FF2B5EF4-FFF2-40B4-BE49-F238E27FC236}">
                <a16:creationId xmlns:a16="http://schemas.microsoft.com/office/drawing/2014/main" id="{3BCA7285-DA1F-263B-437B-92871C52F4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6206" y="706564"/>
            <a:ext cx="2799444" cy="1826644"/>
          </a:xfrm>
          <a:prstGeom prst="rect">
            <a:avLst/>
          </a:prstGeom>
        </p:spPr>
      </p:pic>
      <p:pic>
        <p:nvPicPr>
          <p:cNvPr id="13" name="Picture 12">
            <a:extLst>
              <a:ext uri="{FF2B5EF4-FFF2-40B4-BE49-F238E27FC236}">
                <a16:creationId xmlns:a16="http://schemas.microsoft.com/office/drawing/2014/main" id="{C7B84246-CC6E-A011-5207-2C73EF3809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2453" y="2725770"/>
            <a:ext cx="2872947" cy="1687565"/>
          </a:xfrm>
          <a:prstGeom prst="rect">
            <a:avLst/>
          </a:prstGeom>
        </p:spPr>
      </p:pic>
      <p:pic>
        <p:nvPicPr>
          <p:cNvPr id="15" name="Picture 14">
            <a:extLst>
              <a:ext uri="{FF2B5EF4-FFF2-40B4-BE49-F238E27FC236}">
                <a16:creationId xmlns:a16="http://schemas.microsoft.com/office/drawing/2014/main" id="{C19811C6-C9CB-646D-98E3-8FD8B62B81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28242" y="2677755"/>
            <a:ext cx="2481965" cy="1866688"/>
          </a:xfrm>
          <a:prstGeom prst="rect">
            <a:avLst/>
          </a:prstGeom>
        </p:spPr>
      </p:pic>
    </p:spTree>
    <p:extLst>
      <p:ext uri="{BB962C8B-B14F-4D97-AF65-F5344CB8AC3E}">
        <p14:creationId xmlns:p14="http://schemas.microsoft.com/office/powerpoint/2010/main" val="3308653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0674-476D-4B5A-16C5-9FFE5CD71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4384D-8934-5F18-81FA-43C05A7CA0AA}"/>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3. Is it Rocket Science?</a:t>
            </a:r>
          </a:p>
        </p:txBody>
      </p:sp>
      <p:sp>
        <p:nvSpPr>
          <p:cNvPr id="3" name="Content Placeholder 2">
            <a:extLst>
              <a:ext uri="{FF2B5EF4-FFF2-40B4-BE49-F238E27FC236}">
                <a16:creationId xmlns:a16="http://schemas.microsoft.com/office/drawing/2014/main" id="{11709A12-5B8B-A070-8A95-5C0FC9386BDC}"/>
              </a:ext>
            </a:extLst>
          </p:cNvPr>
          <p:cNvSpPr>
            <a:spLocks noGrp="1"/>
          </p:cNvSpPr>
          <p:nvPr>
            <p:ph sz="quarter" idx="12"/>
          </p:nvPr>
        </p:nvSpPr>
        <p:spPr>
          <a:xfrm>
            <a:off x="339725" y="935038"/>
            <a:ext cx="7543034" cy="3238378"/>
          </a:xfrm>
        </p:spPr>
        <p:txBody>
          <a:bodyPr/>
          <a:lstStyle/>
          <a:p>
            <a:r>
              <a:rPr lang="en-US" dirty="0"/>
              <a:t>No. Anyone can do it</a:t>
            </a:r>
          </a:p>
          <a:p>
            <a:r>
              <a:rPr lang="en-US" dirty="0"/>
              <a:t>As Jensen Huang stated, “</a:t>
            </a:r>
            <a:r>
              <a:rPr lang="en-US" b="1" dirty="0"/>
              <a:t>It is the application of first principles to solve complex problems.”</a:t>
            </a:r>
          </a:p>
          <a:p>
            <a:endParaRPr lang="en-US" dirty="0"/>
          </a:p>
        </p:txBody>
      </p:sp>
      <p:sp>
        <p:nvSpPr>
          <p:cNvPr id="4" name="Slide Number Placeholder 3">
            <a:extLst>
              <a:ext uri="{FF2B5EF4-FFF2-40B4-BE49-F238E27FC236}">
                <a16:creationId xmlns:a16="http://schemas.microsoft.com/office/drawing/2014/main" id="{57102529-CB91-52BB-D61C-1D11D6CEC70C}"/>
              </a:ext>
            </a:extLst>
          </p:cNvPr>
          <p:cNvSpPr>
            <a:spLocks noGrp="1"/>
          </p:cNvSpPr>
          <p:nvPr>
            <p:ph type="sldNum" sz="quarter" idx="16"/>
          </p:nvPr>
        </p:nvSpPr>
        <p:spPr/>
        <p:txBody>
          <a:bodyPr/>
          <a:lstStyle/>
          <a:p>
            <a:fld id="{32A2F39E-E4DB-494E-AB40-38356C65078C}" type="slidenum">
              <a:rPr lang="en-US" smtClean="0"/>
              <a:pPr/>
              <a:t>69</a:t>
            </a:fld>
            <a:endParaRPr lang="en-US" dirty="0"/>
          </a:p>
        </p:txBody>
      </p:sp>
      <p:sp>
        <p:nvSpPr>
          <p:cNvPr id="5" name="TextBox 4">
            <a:extLst>
              <a:ext uri="{FF2B5EF4-FFF2-40B4-BE49-F238E27FC236}">
                <a16:creationId xmlns:a16="http://schemas.microsoft.com/office/drawing/2014/main" id="{4F9A64CF-1C66-CEAA-DF8A-E457BF83C9C7}"/>
              </a:ext>
            </a:extLst>
          </p:cNvPr>
          <p:cNvSpPr txBox="1"/>
          <p:nvPr/>
        </p:nvSpPr>
        <p:spPr>
          <a:xfrm>
            <a:off x="339725" y="4309260"/>
            <a:ext cx="8194333" cy="338554"/>
          </a:xfrm>
          <a:prstGeom prst="rect">
            <a:avLst/>
          </a:prstGeom>
          <a:solidFill>
            <a:srgbClr val="00B0F0"/>
          </a:solidFill>
          <a:ln>
            <a:solidFill>
              <a:srgbClr val="00B0F0"/>
            </a:solidFill>
          </a:ln>
        </p:spPr>
        <p:txBody>
          <a:bodyPr wrap="square" rtlCol="0">
            <a:spAutoFit/>
          </a:bodyPr>
          <a:lstStyle/>
          <a:p>
            <a:r>
              <a:rPr lang="en-US" sz="1600" b="1" dirty="0">
                <a:solidFill>
                  <a:schemeClr val="bg1"/>
                </a:solidFill>
              </a:rPr>
              <a:t>My favorite quote: “It is not rocket science, even though I can do rocket science”</a:t>
            </a:r>
          </a:p>
        </p:txBody>
      </p:sp>
    </p:spTree>
    <p:extLst>
      <p:ext uri="{BB962C8B-B14F-4D97-AF65-F5344CB8AC3E}">
        <p14:creationId xmlns:p14="http://schemas.microsoft.com/office/powerpoint/2010/main" val="267330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60EFB2-7095-DB76-2DF1-439F2EDEEB6C}"/>
              </a:ext>
            </a:extLst>
          </p:cNvPr>
          <p:cNvSpPr>
            <a:spLocks noGrp="1"/>
          </p:cNvSpPr>
          <p:nvPr>
            <p:ph type="title"/>
          </p:nvPr>
        </p:nvSpPr>
        <p:spPr/>
        <p:txBody>
          <a:bodyPr/>
          <a:lstStyle/>
          <a:p>
            <a:r>
              <a:rPr lang="en-US" dirty="0"/>
              <a:t>6-sigma at 3M</a:t>
            </a:r>
          </a:p>
        </p:txBody>
      </p:sp>
      <p:sp>
        <p:nvSpPr>
          <p:cNvPr id="4" name="Slide Number Placeholder 3">
            <a:extLst>
              <a:ext uri="{FF2B5EF4-FFF2-40B4-BE49-F238E27FC236}">
                <a16:creationId xmlns:a16="http://schemas.microsoft.com/office/drawing/2014/main" id="{D7CC3A12-EEF4-F18B-6A48-C4B94C5A234A}"/>
              </a:ext>
            </a:extLst>
          </p:cNvPr>
          <p:cNvSpPr>
            <a:spLocks noGrp="1"/>
          </p:cNvSpPr>
          <p:nvPr>
            <p:ph type="sldNum" sz="quarter" idx="12"/>
          </p:nvPr>
        </p:nvSpPr>
        <p:spPr/>
        <p:txBody>
          <a:bodyPr/>
          <a:lstStyle/>
          <a:p>
            <a:pPr>
              <a:defRPr/>
            </a:pPr>
            <a:fld id="{B586D440-F702-449A-AAC2-9ACFF17038B8}" type="slidenum">
              <a:rPr lang="en-US" smtClean="0"/>
              <a:pPr>
                <a:defRPr/>
              </a:pPr>
              <a:t>7</a:t>
            </a:fld>
            <a:endParaRPr lang="en-US" dirty="0"/>
          </a:p>
        </p:txBody>
      </p:sp>
      <p:pic>
        <p:nvPicPr>
          <p:cNvPr id="7" name="Picture 6">
            <a:extLst>
              <a:ext uri="{FF2B5EF4-FFF2-40B4-BE49-F238E27FC236}">
                <a16:creationId xmlns:a16="http://schemas.microsoft.com/office/drawing/2014/main" id="{B1FAF931-CF0C-D722-926D-21F2ACCAB4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51796"/>
            <a:ext cx="8344877" cy="3877354"/>
          </a:xfrm>
          <a:prstGeom prst="rect">
            <a:avLst/>
          </a:prstGeom>
          <a:ln>
            <a:solidFill>
              <a:schemeClr val="accent1"/>
            </a:solidFill>
          </a:ln>
        </p:spPr>
      </p:pic>
    </p:spTree>
    <p:extLst>
      <p:ext uri="{BB962C8B-B14F-4D97-AF65-F5344CB8AC3E}">
        <p14:creationId xmlns:p14="http://schemas.microsoft.com/office/powerpoint/2010/main" val="4268161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2AF9C-A111-E6AB-33AB-54E76D23F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2D95-954A-1699-49C9-7F1CCC1226C6}"/>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4. Is it snake oil?</a:t>
            </a:r>
          </a:p>
        </p:txBody>
      </p:sp>
      <p:sp>
        <p:nvSpPr>
          <p:cNvPr id="3" name="Content Placeholder 2">
            <a:extLst>
              <a:ext uri="{FF2B5EF4-FFF2-40B4-BE49-F238E27FC236}">
                <a16:creationId xmlns:a16="http://schemas.microsoft.com/office/drawing/2014/main" id="{EC57C9CD-6484-7666-6E06-C9D8C624950F}"/>
              </a:ext>
            </a:extLst>
          </p:cNvPr>
          <p:cNvSpPr>
            <a:spLocks noGrp="1"/>
          </p:cNvSpPr>
          <p:nvPr>
            <p:ph sz="quarter" idx="12"/>
          </p:nvPr>
        </p:nvSpPr>
        <p:spPr>
          <a:xfrm>
            <a:off x="81121" y="823875"/>
            <a:ext cx="7543034" cy="3901848"/>
          </a:xfrm>
        </p:spPr>
        <p:txBody>
          <a:bodyPr>
            <a:normAutofit fontScale="47500" lnSpcReduction="20000"/>
          </a:bodyPr>
          <a:lstStyle/>
          <a:p>
            <a:r>
              <a:rPr lang="en-US" b="1" dirty="0"/>
              <a:t>No. I am not peddling any tool or silver bullet.</a:t>
            </a:r>
          </a:p>
          <a:p>
            <a:r>
              <a:rPr lang="en-US" b="1" dirty="0"/>
              <a:t>Contrary to the popular belief ,MBSE is no silver bullet. In fact, there are no silver bullets in any discipline (from my paper: “Digital Engineering is too important to be left alone to MBSE Practitioners</a:t>
            </a:r>
          </a:p>
          <a:p>
            <a:r>
              <a:rPr lang="en-US" b="1" dirty="0"/>
              <a:t>However, from time immemorial people have always touted silver bullets . Some of them are:</a:t>
            </a:r>
          </a:p>
          <a:p>
            <a:pPr lvl="1"/>
            <a:r>
              <a:rPr lang="en-US" sz="1900" b="1" dirty="0"/>
              <a:t>Structured Programming </a:t>
            </a:r>
          </a:p>
          <a:p>
            <a:pPr lvl="1"/>
            <a:r>
              <a:rPr lang="en-US" sz="1900" b="1" dirty="0"/>
              <a:t>“GOTO” statement considered harmful 	</a:t>
            </a:r>
          </a:p>
          <a:p>
            <a:pPr lvl="1"/>
            <a:r>
              <a:rPr lang="en-US" sz="1900" b="1" dirty="0"/>
              <a:t>Structured programming with GOTO statements	</a:t>
            </a:r>
          </a:p>
          <a:p>
            <a:pPr lvl="1"/>
            <a:r>
              <a:rPr lang="en-US" sz="1900" b="1" dirty="0"/>
              <a:t>Literate Programming </a:t>
            </a:r>
          </a:p>
          <a:p>
            <a:pPr lvl="1"/>
            <a:r>
              <a:rPr lang="en-US" sz="1900" b="1" dirty="0"/>
              <a:t>ALGOL programming language </a:t>
            </a:r>
          </a:p>
          <a:p>
            <a:pPr lvl="1"/>
            <a:r>
              <a:rPr lang="en-US" sz="1900" b="1" dirty="0"/>
              <a:t>Simple and systematic programming languages </a:t>
            </a:r>
          </a:p>
          <a:p>
            <a:pPr lvl="1"/>
            <a:r>
              <a:rPr lang="en-US" sz="1900" b="1" dirty="0"/>
              <a:t>Proving programs to be correct (“I have not tested this program. Only proved. it to be correct” [65]) </a:t>
            </a:r>
          </a:p>
          <a:p>
            <a:pPr lvl="1"/>
            <a:r>
              <a:rPr lang="en-US" sz="1900" b="1" dirty="0"/>
              <a:t>Beauty is our Business </a:t>
            </a:r>
          </a:p>
          <a:p>
            <a:pPr lvl="1"/>
            <a:r>
              <a:rPr lang="en-US" sz="1900" b="1" dirty="0"/>
              <a:t>Software Engineering (“Software Engineering: An Idea Whose Time Has Come and Gone, Software engineering should be known as ‘The Doomed Discipline’, and aimed to guide people who can't program”)</a:t>
            </a:r>
          </a:p>
          <a:p>
            <a:pPr lvl="1"/>
            <a:r>
              <a:rPr lang="en-US" sz="1900" b="1" dirty="0"/>
              <a:t>Object Oriented Programming (OOP) (An exceptionally bad idea which could only have originated in California.”</a:t>
            </a:r>
          </a:p>
          <a:p>
            <a:pPr lvl="1"/>
            <a:r>
              <a:rPr lang="en-US" sz="1900" b="1" dirty="0"/>
              <a:t>CORBA (Common Object Request Broker Architecture)</a:t>
            </a:r>
          </a:p>
          <a:p>
            <a:pPr lvl="1"/>
            <a:r>
              <a:rPr lang="en-US" sz="1900" b="1" dirty="0"/>
              <a:t>CMM, CMMI, and </a:t>
            </a:r>
            <a:r>
              <a:rPr lang="en-US" sz="1900" b="1" u="sng" dirty="0"/>
              <a:t>CIMM</a:t>
            </a:r>
          </a:p>
          <a:p>
            <a:pPr lvl="1"/>
            <a:r>
              <a:rPr lang="en-US" sz="1900" b="1" dirty="0"/>
              <a:t>Agile (“Agile is no silver bullet. It is a cargo-cult culture)“)</a:t>
            </a:r>
          </a:p>
          <a:p>
            <a:pPr lvl="1"/>
            <a:r>
              <a:rPr lang="en-US" sz="1900" b="1" dirty="0"/>
              <a:t>UML (“Death by UML Fever: Self-diagnosis and early treatment are crucial in the fight against UML Fever”)</a:t>
            </a:r>
          </a:p>
          <a:p>
            <a:pPr lvl="1"/>
            <a:r>
              <a:rPr lang="en-US" sz="1900" b="1" dirty="0"/>
              <a:t>Flow charts </a:t>
            </a:r>
          </a:p>
          <a:p>
            <a:pPr lvl="1"/>
            <a:r>
              <a:rPr lang="en-US" sz="1900" b="1" dirty="0"/>
              <a:t>The Waterfall method of software development was an innovation when it was introduced in the 1950s during SAGE development</a:t>
            </a:r>
          </a:p>
          <a:p>
            <a:pPr lvl="1"/>
            <a:r>
              <a:rPr lang="en-US" sz="1900" b="1" dirty="0"/>
              <a:t>Artificial Intelligence (AI) (“AI had a long and glorious history. It started in 1956 and ended on Oct 24”, </a:t>
            </a:r>
          </a:p>
          <a:p>
            <a:pPr lvl="1"/>
            <a:r>
              <a:rPr lang="en-US" sz="1900" b="1" dirty="0"/>
              <a:t>Grandmother hack of ChatGPT</a:t>
            </a:r>
          </a:p>
          <a:p>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EC6DEB68-F5D0-DC9C-0483-A83384D3E4F6}"/>
              </a:ext>
            </a:extLst>
          </p:cNvPr>
          <p:cNvSpPr>
            <a:spLocks noGrp="1"/>
          </p:cNvSpPr>
          <p:nvPr>
            <p:ph type="sldNum" sz="quarter" idx="16"/>
          </p:nvPr>
        </p:nvSpPr>
        <p:spPr/>
        <p:txBody>
          <a:bodyPr/>
          <a:lstStyle/>
          <a:p>
            <a:fld id="{32A2F39E-E4DB-494E-AB40-38356C65078C}" type="slidenum">
              <a:rPr lang="en-US" smtClean="0"/>
              <a:pPr/>
              <a:t>70</a:t>
            </a:fld>
            <a:endParaRPr lang="en-US" dirty="0"/>
          </a:p>
        </p:txBody>
      </p:sp>
      <p:pic>
        <p:nvPicPr>
          <p:cNvPr id="5" name="Picture 4">
            <a:extLst>
              <a:ext uri="{FF2B5EF4-FFF2-40B4-BE49-F238E27FC236}">
                <a16:creationId xmlns:a16="http://schemas.microsoft.com/office/drawing/2014/main" id="{2A39EBD8-F149-9FF4-61F0-D7FF8EFDA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1158" y="1745808"/>
            <a:ext cx="3024398" cy="760031"/>
          </a:xfrm>
          <a:prstGeom prst="rect">
            <a:avLst/>
          </a:prstGeom>
        </p:spPr>
      </p:pic>
    </p:spTree>
    <p:extLst>
      <p:ext uri="{BB962C8B-B14F-4D97-AF65-F5344CB8AC3E}">
        <p14:creationId xmlns:p14="http://schemas.microsoft.com/office/powerpoint/2010/main" val="1621801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0921-4B2B-1770-8515-70427720C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1011D4-DFA8-FD23-7727-5F4940F5D45F}"/>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5. How does Systems Engineering play a role?</a:t>
            </a:r>
          </a:p>
        </p:txBody>
      </p:sp>
      <p:sp>
        <p:nvSpPr>
          <p:cNvPr id="3" name="Content Placeholder 2">
            <a:extLst>
              <a:ext uri="{FF2B5EF4-FFF2-40B4-BE49-F238E27FC236}">
                <a16:creationId xmlns:a16="http://schemas.microsoft.com/office/drawing/2014/main" id="{C814D527-F0D1-1F16-0A08-1F77E35E61BA}"/>
              </a:ext>
            </a:extLst>
          </p:cNvPr>
          <p:cNvSpPr>
            <a:spLocks noGrp="1"/>
          </p:cNvSpPr>
          <p:nvPr>
            <p:ph sz="quarter" idx="12"/>
          </p:nvPr>
        </p:nvSpPr>
        <p:spPr>
          <a:xfrm>
            <a:off x="339725" y="935037"/>
            <a:ext cx="7543034" cy="3433763"/>
          </a:xfrm>
        </p:spPr>
        <p:txBody>
          <a:bodyPr>
            <a:normAutofit fontScale="77500" lnSpcReduction="20000"/>
          </a:bodyPr>
          <a:lstStyle/>
          <a:p>
            <a:pPr marL="0" indent="0">
              <a:buNone/>
            </a:pPr>
            <a:r>
              <a:rPr lang="en-US" dirty="0"/>
              <a:t>As </a:t>
            </a:r>
            <a:r>
              <a:rPr lang="en-US" dirty="0">
                <a:hlinkClick r:id="rId2"/>
              </a:rPr>
              <a:t>Jensen Huang, </a:t>
            </a:r>
            <a:r>
              <a:rPr lang="en-US" dirty="0"/>
              <a:t>founder of </a:t>
            </a:r>
            <a:r>
              <a:rPr lang="en-US" dirty="0">
                <a:hlinkClick r:id="rId3"/>
              </a:rPr>
              <a:t>NVIDIA</a:t>
            </a:r>
            <a:r>
              <a:rPr lang="en-US" dirty="0"/>
              <a:t> and </a:t>
            </a:r>
            <a:r>
              <a:rPr lang="en-US" dirty="0">
                <a:hlinkClick r:id="rId4"/>
              </a:rPr>
              <a:t>IEEE Medal of Honor-2026 recipien</a:t>
            </a:r>
            <a:r>
              <a:rPr lang="en-US" dirty="0"/>
              <a:t>t said </a:t>
            </a:r>
            <a:r>
              <a:rPr lang="en-US" dirty="0">
                <a:hlinkClick r:id="rId5"/>
              </a:rPr>
              <a:t>during the announcement </a:t>
            </a:r>
            <a:r>
              <a:rPr lang="en-US" dirty="0"/>
              <a:t>(see the video starting from 15:30)</a:t>
            </a:r>
          </a:p>
          <a:p>
            <a:pPr marL="231775" lvl="1" indent="0">
              <a:buNone/>
            </a:pPr>
            <a:r>
              <a:rPr lang="en-US" sz="2300" i="1" dirty="0"/>
              <a:t>“Ultimately Engineering is about applying the first principles in Science and Math to break down incredibly challenging problems into solvable parts and solving the problems which were nearly impossible</a:t>
            </a:r>
            <a:r>
              <a:rPr lang="en-US" sz="2600" i="1" dirty="0"/>
              <a:t>”</a:t>
            </a:r>
          </a:p>
          <a:p>
            <a:r>
              <a:rPr lang="en-US" dirty="0"/>
              <a:t>Systems engineering is a </a:t>
            </a:r>
            <a:r>
              <a:rPr lang="en-US" b="1" dirty="0"/>
              <a:t>structured, end-to-end way</a:t>
            </a:r>
            <a:r>
              <a:rPr lang="en-US" dirty="0"/>
              <a:t> to handle problems that are both complex and risky—like large defense programs, aerospace systems, by: </a:t>
            </a:r>
          </a:p>
          <a:p>
            <a:pPr marL="688975" lvl="1" indent="-228600">
              <a:buFont typeface="+mj-lt"/>
              <a:buAutoNum type="arabicPeriod"/>
            </a:pPr>
            <a:r>
              <a:rPr lang="en-US" sz="1800" b="1" dirty="0"/>
              <a:t>Breaking Down Complexity (Decomposition): </a:t>
            </a:r>
            <a:r>
              <a:rPr lang="en-US" sz="1800" dirty="0"/>
              <a:t>Instead of tackling a huge system all at once, systems engineering breaks it into smaller subsystems, defines clear roles and interfaces</a:t>
            </a:r>
          </a:p>
          <a:p>
            <a:pPr marL="688975" lvl="1" indent="-228600">
              <a:buFont typeface="+mj-lt"/>
              <a:buAutoNum type="arabicPeriod"/>
            </a:pPr>
            <a:r>
              <a:rPr lang="en-US" sz="1800" b="1" dirty="0"/>
              <a:t>Keeping the “Big Picture” (Holistic View): </a:t>
            </a:r>
            <a:r>
              <a:rPr lang="en-US" sz="1800" dirty="0"/>
              <a:t>While breaking things down, it ensures all parts work together and avoids “local optimization” problems</a:t>
            </a:r>
          </a:p>
          <a:p>
            <a:pPr marL="688975" lvl="1" indent="-228600">
              <a:buFont typeface="+mj-lt"/>
              <a:buAutoNum type="arabicPeriod"/>
            </a:pPr>
            <a:r>
              <a:rPr lang="en-US" sz="1800" b="1" dirty="0"/>
              <a:t>Manages Requirements Clearly: </a:t>
            </a:r>
            <a:r>
              <a:rPr lang="en-US" sz="1800" dirty="0"/>
              <a:t>Systems engineering, Captures stakeholder needs early; Converts them into measurable requirements; Maintains traceability</a:t>
            </a:r>
          </a:p>
        </p:txBody>
      </p:sp>
      <p:sp>
        <p:nvSpPr>
          <p:cNvPr id="4" name="Slide Number Placeholder 3">
            <a:extLst>
              <a:ext uri="{FF2B5EF4-FFF2-40B4-BE49-F238E27FC236}">
                <a16:creationId xmlns:a16="http://schemas.microsoft.com/office/drawing/2014/main" id="{052BDA2A-4F01-CCB8-FD63-DCF6865FE578}"/>
              </a:ext>
            </a:extLst>
          </p:cNvPr>
          <p:cNvSpPr>
            <a:spLocks noGrp="1"/>
          </p:cNvSpPr>
          <p:nvPr>
            <p:ph type="sldNum" sz="quarter" idx="16"/>
          </p:nvPr>
        </p:nvSpPr>
        <p:spPr/>
        <p:txBody>
          <a:bodyPr/>
          <a:lstStyle/>
          <a:p>
            <a:fld id="{32A2F39E-E4DB-494E-AB40-38356C65078C}" type="slidenum">
              <a:rPr lang="en-US" smtClean="0"/>
              <a:pPr/>
              <a:t>71</a:t>
            </a:fld>
            <a:endParaRPr lang="en-US" dirty="0"/>
          </a:p>
        </p:txBody>
      </p:sp>
      <p:pic>
        <p:nvPicPr>
          <p:cNvPr id="6" name="Picture 5">
            <a:extLst>
              <a:ext uri="{FF2B5EF4-FFF2-40B4-BE49-F238E27FC236}">
                <a16:creationId xmlns:a16="http://schemas.microsoft.com/office/drawing/2014/main" id="{7D1EC6B9-0B8D-5FB6-0FB4-DC769DFF8784}"/>
              </a:ext>
            </a:extLst>
          </p:cNvPr>
          <p:cNvPicPr>
            <a:picLocks noChangeAspect="1"/>
          </p:cNvPicPr>
          <p:nvPr/>
        </p:nvPicPr>
        <p:blipFill>
          <a:blip r:embed="rId6"/>
          <a:stretch>
            <a:fillRect/>
          </a:stretch>
        </p:blipFill>
        <p:spPr>
          <a:xfrm>
            <a:off x="8021214" y="842734"/>
            <a:ext cx="921402" cy="642190"/>
          </a:xfrm>
          <a:prstGeom prst="rect">
            <a:avLst/>
          </a:prstGeom>
        </p:spPr>
      </p:pic>
      <p:sp>
        <p:nvSpPr>
          <p:cNvPr id="5" name="TextBox 4">
            <a:extLst>
              <a:ext uri="{FF2B5EF4-FFF2-40B4-BE49-F238E27FC236}">
                <a16:creationId xmlns:a16="http://schemas.microsoft.com/office/drawing/2014/main" id="{9AE1C3A3-0620-FCE3-1D64-464263FD7F69}"/>
              </a:ext>
            </a:extLst>
          </p:cNvPr>
          <p:cNvSpPr txBox="1"/>
          <p:nvPr/>
        </p:nvSpPr>
        <p:spPr>
          <a:xfrm>
            <a:off x="339726" y="4402575"/>
            <a:ext cx="7796090" cy="338554"/>
          </a:xfrm>
          <a:prstGeom prst="rect">
            <a:avLst/>
          </a:prstGeom>
          <a:solidFill>
            <a:srgbClr val="00B0F0"/>
          </a:solidFill>
          <a:ln>
            <a:solidFill>
              <a:srgbClr val="00B0F0"/>
            </a:solidFill>
          </a:ln>
        </p:spPr>
        <p:txBody>
          <a:bodyPr wrap="square" rtlCol="0">
            <a:spAutoFit/>
          </a:bodyPr>
          <a:lstStyle/>
          <a:p>
            <a:r>
              <a:rPr lang="en-US" sz="1600" b="1" dirty="0">
                <a:solidFill>
                  <a:schemeClr val="bg1"/>
                </a:solidFill>
              </a:rPr>
              <a:t>An example of local optimization vs. global optimization problem is given later</a:t>
            </a:r>
          </a:p>
        </p:txBody>
      </p:sp>
    </p:spTree>
    <p:extLst>
      <p:ext uri="{BB962C8B-B14F-4D97-AF65-F5344CB8AC3E}">
        <p14:creationId xmlns:p14="http://schemas.microsoft.com/office/powerpoint/2010/main" val="26611362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2FEF-47A8-1C8C-D331-C8601BCFC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2C94C-A14D-2B2B-6765-D6D0F102FA3D}"/>
              </a:ext>
            </a:extLst>
          </p:cNvPr>
          <p:cNvSpPr>
            <a:spLocks noGrp="1"/>
          </p:cNvSpPr>
          <p:nvPr>
            <p:ph type="title"/>
          </p:nvPr>
        </p:nvSpPr>
        <p:spPr>
          <a:xfrm>
            <a:off x="340066" y="105511"/>
            <a:ext cx="8194333" cy="457197"/>
          </a:xfrm>
        </p:spPr>
        <p:txBody>
          <a:bodyPr>
            <a:normAutofit fontScale="90000"/>
          </a:bodyPr>
          <a:lstStyle/>
          <a:p>
            <a:r>
              <a:rPr lang="en-US" b="1" dirty="0">
                <a:solidFill>
                  <a:schemeClr val="bg1"/>
                </a:solidFill>
              </a:rPr>
              <a:t>FDD at its core is about:</a:t>
            </a:r>
          </a:p>
        </p:txBody>
      </p:sp>
      <p:sp>
        <p:nvSpPr>
          <p:cNvPr id="3" name="Content Placeholder 2">
            <a:extLst>
              <a:ext uri="{FF2B5EF4-FFF2-40B4-BE49-F238E27FC236}">
                <a16:creationId xmlns:a16="http://schemas.microsoft.com/office/drawing/2014/main" id="{B54BF8A0-AA64-F011-5890-E2DF29B767AA}"/>
              </a:ext>
            </a:extLst>
          </p:cNvPr>
          <p:cNvSpPr>
            <a:spLocks noGrp="1"/>
          </p:cNvSpPr>
          <p:nvPr>
            <p:ph sz="quarter" idx="12"/>
          </p:nvPr>
        </p:nvSpPr>
        <p:spPr>
          <a:xfrm>
            <a:off x="339724" y="935037"/>
            <a:ext cx="8452583" cy="3784107"/>
          </a:xfrm>
        </p:spPr>
        <p:txBody>
          <a:bodyPr>
            <a:normAutofit fontScale="92500" lnSpcReduction="10000"/>
          </a:bodyPr>
          <a:lstStyle/>
          <a:p>
            <a:pPr lvl="1">
              <a:spcBef>
                <a:spcPts val="900"/>
              </a:spcBef>
            </a:pPr>
            <a:r>
              <a:rPr lang="en-US" sz="2000" dirty="0"/>
              <a:t>Understanding the stakeholders’ requirements clearly, documenting them and getting their buy-in, </a:t>
            </a:r>
          </a:p>
          <a:p>
            <a:pPr lvl="1">
              <a:spcBef>
                <a:spcPts val="900"/>
              </a:spcBef>
            </a:pPr>
            <a:r>
              <a:rPr lang="en-US" sz="2000" dirty="0"/>
              <a:t>Designing the system (output of the Feature Design is the clear and detailed requirements for each involved subsystem) </a:t>
            </a:r>
          </a:p>
          <a:p>
            <a:pPr lvl="1">
              <a:spcBef>
                <a:spcPts val="900"/>
              </a:spcBef>
            </a:pPr>
            <a:r>
              <a:rPr lang="en-US" sz="2000" dirty="0"/>
              <a:t>Breaking down the subsystem requirements into requirements for the involved components (sub-sub-systems), </a:t>
            </a:r>
          </a:p>
          <a:p>
            <a:pPr lvl="1">
              <a:spcBef>
                <a:spcPts val="900"/>
              </a:spcBef>
            </a:pPr>
            <a:r>
              <a:rPr lang="en-US" sz="2000" dirty="0"/>
              <a:t>Clearly defining the acceptance criteria at every step, transferring the accountability at every step if the deliverable meets the acceptance criteria</a:t>
            </a:r>
          </a:p>
          <a:p>
            <a:pPr lvl="1">
              <a:spcBef>
                <a:spcPts val="900"/>
              </a:spcBef>
            </a:pPr>
            <a:r>
              <a:rPr lang="en-US" sz="2000" dirty="0"/>
              <a:t>Finally offering $5/bug by the Feature Engineer</a:t>
            </a:r>
          </a:p>
          <a:p>
            <a:pPr lvl="1"/>
            <a:endParaRPr lang="en-US" sz="2000" dirty="0"/>
          </a:p>
          <a:p>
            <a:pPr marL="0" indent="0">
              <a:buNone/>
            </a:pPr>
            <a:r>
              <a:rPr lang="en-US" dirty="0"/>
              <a:t> </a:t>
            </a:r>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D57F08A2-9D02-8E16-0FDC-563B8CD50DC6}"/>
              </a:ext>
            </a:extLst>
          </p:cNvPr>
          <p:cNvSpPr>
            <a:spLocks noGrp="1"/>
          </p:cNvSpPr>
          <p:nvPr>
            <p:ph type="sldNum" sz="quarter" idx="16"/>
          </p:nvPr>
        </p:nvSpPr>
        <p:spPr/>
        <p:txBody>
          <a:bodyPr/>
          <a:lstStyle/>
          <a:p>
            <a:fld id="{32A2F39E-E4DB-494E-AB40-38356C65078C}" type="slidenum">
              <a:rPr lang="en-US" smtClean="0"/>
              <a:pPr/>
              <a:t>72</a:t>
            </a:fld>
            <a:endParaRPr lang="en-US" dirty="0"/>
          </a:p>
        </p:txBody>
      </p:sp>
    </p:spTree>
    <p:extLst>
      <p:ext uri="{BB962C8B-B14F-4D97-AF65-F5344CB8AC3E}">
        <p14:creationId xmlns:p14="http://schemas.microsoft.com/office/powerpoint/2010/main" val="3022507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0E38C-7923-181D-51F1-BFCA6F7C6837}"/>
              </a:ext>
            </a:extLst>
          </p:cNvPr>
          <p:cNvSpPr>
            <a:spLocks noGrp="1"/>
          </p:cNvSpPr>
          <p:nvPr>
            <p:ph type="title"/>
          </p:nvPr>
        </p:nvSpPr>
        <p:spPr/>
        <p:txBody>
          <a:bodyPr/>
          <a:lstStyle/>
          <a:p>
            <a:r>
              <a:rPr lang="en-US" sz="2400" dirty="0"/>
              <a:t>Local optimization vs. global optimization (example)</a:t>
            </a:r>
          </a:p>
        </p:txBody>
      </p:sp>
      <p:sp>
        <p:nvSpPr>
          <p:cNvPr id="4" name="Slide Number Placeholder 3">
            <a:extLst>
              <a:ext uri="{FF2B5EF4-FFF2-40B4-BE49-F238E27FC236}">
                <a16:creationId xmlns:a16="http://schemas.microsoft.com/office/drawing/2014/main" id="{16197996-3C13-FEAF-8EB6-5AA264425235}"/>
              </a:ext>
            </a:extLst>
          </p:cNvPr>
          <p:cNvSpPr>
            <a:spLocks noGrp="1"/>
          </p:cNvSpPr>
          <p:nvPr>
            <p:ph type="sldNum" sz="quarter" idx="12"/>
          </p:nvPr>
        </p:nvSpPr>
        <p:spPr/>
        <p:txBody>
          <a:bodyPr/>
          <a:lstStyle/>
          <a:p>
            <a:fld id="{32A2F39E-E4DB-494E-AB40-38356C65078C}" type="slidenum">
              <a:rPr lang="en-US" smtClean="0"/>
              <a:pPr/>
              <a:t>73</a:t>
            </a:fld>
            <a:endParaRPr lang="en-US" dirty="0"/>
          </a:p>
        </p:txBody>
      </p:sp>
      <p:pic>
        <p:nvPicPr>
          <p:cNvPr id="7" name="Picture 6">
            <a:extLst>
              <a:ext uri="{FF2B5EF4-FFF2-40B4-BE49-F238E27FC236}">
                <a16:creationId xmlns:a16="http://schemas.microsoft.com/office/drawing/2014/main" id="{B259AFD8-90E4-4CF0-6561-E021C6E1865A}"/>
              </a:ext>
            </a:extLst>
          </p:cNvPr>
          <p:cNvPicPr>
            <a:picLocks noChangeAspect="1"/>
          </p:cNvPicPr>
          <p:nvPr/>
        </p:nvPicPr>
        <p:blipFill>
          <a:blip r:embed="rId2"/>
          <a:stretch>
            <a:fillRect/>
          </a:stretch>
        </p:blipFill>
        <p:spPr>
          <a:xfrm>
            <a:off x="469337" y="875432"/>
            <a:ext cx="3116041" cy="2450395"/>
          </a:xfrm>
          <a:prstGeom prst="rect">
            <a:avLst/>
          </a:prstGeom>
          <a:ln>
            <a:solidFill>
              <a:schemeClr val="tx1"/>
            </a:solidFill>
          </a:ln>
        </p:spPr>
      </p:pic>
      <p:pic>
        <p:nvPicPr>
          <p:cNvPr id="12" name="Picture 11">
            <a:extLst>
              <a:ext uri="{FF2B5EF4-FFF2-40B4-BE49-F238E27FC236}">
                <a16:creationId xmlns:a16="http://schemas.microsoft.com/office/drawing/2014/main" id="{AEA81204-D754-54FE-95D5-A439044AD98D}"/>
              </a:ext>
            </a:extLst>
          </p:cNvPr>
          <p:cNvPicPr>
            <a:picLocks noChangeAspect="1"/>
          </p:cNvPicPr>
          <p:nvPr/>
        </p:nvPicPr>
        <p:blipFill>
          <a:blip r:embed="rId3"/>
          <a:stretch>
            <a:fillRect/>
          </a:stretch>
        </p:blipFill>
        <p:spPr>
          <a:xfrm>
            <a:off x="469337" y="3776764"/>
            <a:ext cx="5108610" cy="651808"/>
          </a:xfrm>
          <a:prstGeom prst="rect">
            <a:avLst/>
          </a:prstGeom>
          <a:ln>
            <a:solidFill>
              <a:schemeClr val="tx1"/>
            </a:solidFill>
          </a:ln>
        </p:spPr>
      </p:pic>
      <p:pic>
        <p:nvPicPr>
          <p:cNvPr id="13" name="Picture 12">
            <a:extLst>
              <a:ext uri="{FF2B5EF4-FFF2-40B4-BE49-F238E27FC236}">
                <a16:creationId xmlns:a16="http://schemas.microsoft.com/office/drawing/2014/main" id="{F5AA21F1-D72D-35DA-B62E-D2E8E6772F99}"/>
              </a:ext>
            </a:extLst>
          </p:cNvPr>
          <p:cNvPicPr>
            <a:picLocks noChangeAspect="1"/>
          </p:cNvPicPr>
          <p:nvPr/>
        </p:nvPicPr>
        <p:blipFill>
          <a:blip r:embed="rId4"/>
          <a:stretch>
            <a:fillRect/>
          </a:stretch>
        </p:blipFill>
        <p:spPr>
          <a:xfrm>
            <a:off x="3638208" y="875432"/>
            <a:ext cx="5277192" cy="731318"/>
          </a:xfrm>
          <a:prstGeom prst="rect">
            <a:avLst/>
          </a:prstGeom>
          <a:ln>
            <a:solidFill>
              <a:schemeClr val="tx1"/>
            </a:solidFill>
          </a:ln>
        </p:spPr>
      </p:pic>
      <p:pic>
        <p:nvPicPr>
          <p:cNvPr id="14" name="Picture 13">
            <a:extLst>
              <a:ext uri="{FF2B5EF4-FFF2-40B4-BE49-F238E27FC236}">
                <a16:creationId xmlns:a16="http://schemas.microsoft.com/office/drawing/2014/main" id="{4E68FE4D-F3C8-B0F8-6F30-C8038491571E}"/>
              </a:ext>
            </a:extLst>
          </p:cNvPr>
          <p:cNvPicPr>
            <a:picLocks noChangeAspect="1"/>
          </p:cNvPicPr>
          <p:nvPr/>
        </p:nvPicPr>
        <p:blipFill>
          <a:blip r:embed="rId5"/>
          <a:stretch>
            <a:fillRect/>
          </a:stretch>
        </p:blipFill>
        <p:spPr>
          <a:xfrm>
            <a:off x="3638208" y="1680198"/>
            <a:ext cx="4921233" cy="2023118"/>
          </a:xfrm>
          <a:prstGeom prst="rect">
            <a:avLst/>
          </a:prstGeom>
          <a:ln>
            <a:solidFill>
              <a:schemeClr val="tx1"/>
            </a:solidFill>
          </a:ln>
        </p:spPr>
      </p:pic>
    </p:spTree>
    <p:extLst>
      <p:ext uri="{BB962C8B-B14F-4D97-AF65-F5344CB8AC3E}">
        <p14:creationId xmlns:p14="http://schemas.microsoft.com/office/powerpoint/2010/main" val="47251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4850-627C-CA3B-E3D2-2DBDF09C2610}"/>
              </a:ext>
            </a:extLst>
          </p:cNvPr>
          <p:cNvSpPr>
            <a:spLocks noGrp="1"/>
          </p:cNvSpPr>
          <p:nvPr>
            <p:ph type="title"/>
          </p:nvPr>
        </p:nvSpPr>
        <p:spPr/>
        <p:txBody>
          <a:bodyPr/>
          <a:lstStyle/>
          <a:p>
            <a:r>
              <a:rPr lang="en-US" sz="2400" dirty="0"/>
              <a:t>Local Optimizations vs. Global Optimization (contd.)</a:t>
            </a:r>
          </a:p>
        </p:txBody>
      </p:sp>
      <p:sp>
        <p:nvSpPr>
          <p:cNvPr id="3" name="Slide Number Placeholder 2">
            <a:extLst>
              <a:ext uri="{FF2B5EF4-FFF2-40B4-BE49-F238E27FC236}">
                <a16:creationId xmlns:a16="http://schemas.microsoft.com/office/drawing/2014/main" id="{42B977A8-627B-97C7-A4AC-DF8D49CB0155}"/>
              </a:ext>
            </a:extLst>
          </p:cNvPr>
          <p:cNvSpPr>
            <a:spLocks noGrp="1"/>
          </p:cNvSpPr>
          <p:nvPr>
            <p:ph type="sldNum" sz="quarter" idx="12"/>
          </p:nvPr>
        </p:nvSpPr>
        <p:spPr/>
        <p:txBody>
          <a:bodyPr/>
          <a:lstStyle/>
          <a:p>
            <a:pPr>
              <a:defRPr/>
            </a:pPr>
            <a:fld id="{B586D440-F702-449A-AAC2-9ACFF17038B8}" type="slidenum">
              <a:rPr lang="en-US" smtClean="0"/>
              <a:pPr>
                <a:defRPr/>
              </a:pPr>
              <a:t>74</a:t>
            </a:fld>
            <a:endParaRPr lang="en-US" dirty="0"/>
          </a:p>
        </p:txBody>
      </p:sp>
      <p:pic>
        <p:nvPicPr>
          <p:cNvPr id="5" name="Picture 4">
            <a:extLst>
              <a:ext uri="{FF2B5EF4-FFF2-40B4-BE49-F238E27FC236}">
                <a16:creationId xmlns:a16="http://schemas.microsoft.com/office/drawing/2014/main" id="{0F4A4423-F813-D462-55AE-2E85503135EA}"/>
              </a:ext>
            </a:extLst>
          </p:cNvPr>
          <p:cNvPicPr>
            <a:picLocks noChangeAspect="1"/>
          </p:cNvPicPr>
          <p:nvPr/>
        </p:nvPicPr>
        <p:blipFill>
          <a:blip r:embed="rId2"/>
          <a:stretch>
            <a:fillRect/>
          </a:stretch>
        </p:blipFill>
        <p:spPr>
          <a:xfrm>
            <a:off x="262637" y="1005617"/>
            <a:ext cx="4309363" cy="3344134"/>
          </a:xfrm>
          <a:prstGeom prst="rect">
            <a:avLst/>
          </a:prstGeom>
          <a:ln>
            <a:solidFill>
              <a:schemeClr val="tx1"/>
            </a:solidFill>
          </a:ln>
        </p:spPr>
      </p:pic>
      <p:pic>
        <p:nvPicPr>
          <p:cNvPr id="7" name="Picture 6">
            <a:extLst>
              <a:ext uri="{FF2B5EF4-FFF2-40B4-BE49-F238E27FC236}">
                <a16:creationId xmlns:a16="http://schemas.microsoft.com/office/drawing/2014/main" id="{A3A7012C-15A0-1510-FAD6-F708E5236EE8}"/>
              </a:ext>
            </a:extLst>
          </p:cNvPr>
          <p:cNvPicPr>
            <a:picLocks noChangeAspect="1"/>
          </p:cNvPicPr>
          <p:nvPr/>
        </p:nvPicPr>
        <p:blipFill>
          <a:blip r:embed="rId3"/>
          <a:stretch>
            <a:fillRect/>
          </a:stretch>
        </p:blipFill>
        <p:spPr>
          <a:xfrm>
            <a:off x="4660183" y="1005617"/>
            <a:ext cx="4114353" cy="3411804"/>
          </a:xfrm>
          <a:prstGeom prst="rect">
            <a:avLst/>
          </a:prstGeom>
          <a:ln>
            <a:solidFill>
              <a:schemeClr val="tx1"/>
            </a:solidFill>
          </a:ln>
        </p:spPr>
      </p:pic>
    </p:spTree>
    <p:extLst>
      <p:ext uri="{BB962C8B-B14F-4D97-AF65-F5344CB8AC3E}">
        <p14:creationId xmlns:p14="http://schemas.microsoft.com/office/powerpoint/2010/main" val="23592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1834-53FF-BCDC-02C3-60D4E636FD60}"/>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DF972536-59A9-5AB4-6CAB-56A3301DA727}"/>
              </a:ext>
            </a:extLst>
          </p:cNvPr>
          <p:cNvSpPr>
            <a:spLocks noGrp="1"/>
          </p:cNvSpPr>
          <p:nvPr>
            <p:ph type="sldNum" sz="quarter" idx="12"/>
          </p:nvPr>
        </p:nvSpPr>
        <p:spPr/>
        <p:txBody>
          <a:bodyPr/>
          <a:lstStyle/>
          <a:p>
            <a:pPr>
              <a:defRPr/>
            </a:pPr>
            <a:fld id="{B586D440-F702-449A-AAC2-9ACFF17038B8}" type="slidenum">
              <a:rPr lang="en-US" smtClean="0"/>
              <a:pPr>
                <a:defRPr/>
              </a:pPr>
              <a:t>75</a:t>
            </a:fld>
            <a:endParaRPr lang="en-US" dirty="0"/>
          </a:p>
        </p:txBody>
      </p:sp>
      <p:pic>
        <p:nvPicPr>
          <p:cNvPr id="5" name="Picture 4">
            <a:extLst>
              <a:ext uri="{FF2B5EF4-FFF2-40B4-BE49-F238E27FC236}">
                <a16:creationId xmlns:a16="http://schemas.microsoft.com/office/drawing/2014/main" id="{4CD63DD6-DA58-B414-F73C-348AEC001D42}"/>
              </a:ext>
            </a:extLst>
          </p:cNvPr>
          <p:cNvPicPr>
            <a:picLocks noChangeAspect="1"/>
          </p:cNvPicPr>
          <p:nvPr/>
        </p:nvPicPr>
        <p:blipFill>
          <a:blip r:embed="rId2"/>
          <a:stretch>
            <a:fillRect/>
          </a:stretch>
        </p:blipFill>
        <p:spPr>
          <a:xfrm>
            <a:off x="1812615" y="68009"/>
            <a:ext cx="5742210" cy="4732591"/>
          </a:xfrm>
          <a:prstGeom prst="rect">
            <a:avLst/>
          </a:prstGeom>
          <a:ln>
            <a:solidFill>
              <a:schemeClr val="tx1"/>
            </a:solidFill>
          </a:ln>
        </p:spPr>
      </p:pic>
    </p:spTree>
    <p:extLst>
      <p:ext uri="{BB962C8B-B14F-4D97-AF65-F5344CB8AC3E}">
        <p14:creationId xmlns:p14="http://schemas.microsoft.com/office/powerpoint/2010/main" val="466913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A47A-701E-BAA0-FAE2-6189BDCDF11D}"/>
              </a:ext>
            </a:extLst>
          </p:cNvPr>
          <p:cNvSpPr>
            <a:spLocks noGrp="1"/>
          </p:cNvSpPr>
          <p:nvPr>
            <p:ph type="title"/>
          </p:nvPr>
        </p:nvSpPr>
        <p:spPr/>
        <p:txBody>
          <a:bodyPr/>
          <a:lstStyle/>
          <a:p>
            <a:r>
              <a:rPr lang="en-US" dirty="0"/>
              <a:t>FAQs</a:t>
            </a:r>
          </a:p>
        </p:txBody>
      </p:sp>
      <p:sp>
        <p:nvSpPr>
          <p:cNvPr id="3" name="Content Placeholder 2">
            <a:extLst>
              <a:ext uri="{FF2B5EF4-FFF2-40B4-BE49-F238E27FC236}">
                <a16:creationId xmlns:a16="http://schemas.microsoft.com/office/drawing/2014/main" id="{76005BF8-FA36-67DE-172F-FA4BA4CE904E}"/>
              </a:ext>
            </a:extLst>
          </p:cNvPr>
          <p:cNvSpPr>
            <a:spLocks noGrp="1"/>
          </p:cNvSpPr>
          <p:nvPr>
            <p:ph idx="1"/>
          </p:nvPr>
        </p:nvSpPr>
        <p:spPr>
          <a:xfrm>
            <a:off x="230886" y="859692"/>
            <a:ext cx="8686800" cy="3627906"/>
          </a:xfrm>
        </p:spPr>
        <p:txBody>
          <a:bodyPr>
            <a:normAutofit fontScale="70000" lnSpcReduction="20000"/>
          </a:bodyPr>
          <a:lstStyle/>
          <a:p>
            <a:r>
              <a:rPr lang="en-US" b="1" dirty="0"/>
              <a:t>Someone asked me whether this is specific to software or does it apply to hardware </a:t>
            </a:r>
          </a:p>
          <a:p>
            <a:pPr marL="342900" lvl="1" indent="0">
              <a:buNone/>
            </a:pPr>
            <a:r>
              <a:rPr lang="en-US" dirty="0"/>
              <a:t>My favorite answer: It applies for hardware, software and even for grave digging (inspired by F.P.Brooks’ “The Mythical Man Month” book: “3</a:t>
            </a:r>
            <a:r>
              <a:rPr lang="en-US" dirty="0">
                <a:highlight>
                  <a:srgbClr val="FFFF00"/>
                </a:highlight>
              </a:rPr>
              <a:t> things are always done at night: System software debugging, astronomy, and grave digging</a:t>
            </a:r>
            <a:r>
              <a:rPr lang="en-US" dirty="0"/>
              <a:t>”)</a:t>
            </a:r>
          </a:p>
          <a:p>
            <a:r>
              <a:rPr lang="en-US" b="1" dirty="0"/>
              <a:t>Does it apply to cooperating teams only? </a:t>
            </a:r>
          </a:p>
          <a:p>
            <a:pPr lvl="1"/>
            <a:r>
              <a:rPr lang="en-US" dirty="0"/>
              <a:t>No. It works for cooperating, indifferent or even hostile teams</a:t>
            </a:r>
          </a:p>
          <a:p>
            <a:r>
              <a:rPr lang="en-US" b="1" dirty="0"/>
              <a:t>At the end you may feel “There is nothing new in this. This is all common sense.” </a:t>
            </a:r>
          </a:p>
          <a:p>
            <a:pPr lvl="1"/>
            <a:r>
              <a:rPr lang="en-US" dirty="0"/>
              <a:t>My first boss told me “Common sense is not that common and commonest sense is nonsense” </a:t>
            </a:r>
          </a:p>
          <a:p>
            <a:pPr lvl="1"/>
            <a:r>
              <a:rPr lang="en-US" dirty="0"/>
              <a:t>I want to ask you one thing. If this is just common sense, have you ever delivered a large system with zero-defects? If yes, Congratulations. If </a:t>
            </a:r>
            <a:r>
              <a:rPr lang="en-US" dirty="0" err="1"/>
              <a:t>no,which</a:t>
            </a:r>
            <a:r>
              <a:rPr lang="en-US" dirty="0"/>
              <a:t> prevented/is preventing, you from ZDD</a:t>
            </a:r>
          </a:p>
          <a:p>
            <a:pPr lvl="1"/>
            <a:r>
              <a:rPr lang="en-US" dirty="0"/>
              <a:t>Have you ever in your professional life put your reputation on the line and declared like Professor Knuth and challenged your customers? If not, why?</a:t>
            </a:r>
          </a:p>
        </p:txBody>
      </p:sp>
      <p:sp>
        <p:nvSpPr>
          <p:cNvPr id="4" name="Slide Number Placeholder 3">
            <a:extLst>
              <a:ext uri="{FF2B5EF4-FFF2-40B4-BE49-F238E27FC236}">
                <a16:creationId xmlns:a16="http://schemas.microsoft.com/office/drawing/2014/main" id="{3E75C44A-5062-EE72-608D-8C99F103244D}"/>
              </a:ext>
            </a:extLst>
          </p:cNvPr>
          <p:cNvSpPr>
            <a:spLocks noGrp="1"/>
          </p:cNvSpPr>
          <p:nvPr>
            <p:ph type="sldNum" sz="quarter" idx="12"/>
          </p:nvPr>
        </p:nvSpPr>
        <p:spPr/>
        <p:txBody>
          <a:bodyPr/>
          <a:lstStyle/>
          <a:p>
            <a:pPr>
              <a:defRPr/>
            </a:pPr>
            <a:fld id="{B586D440-F702-449A-AAC2-9ACFF17038B8}" type="slidenum">
              <a:rPr lang="en-US" smtClean="0"/>
              <a:pPr>
                <a:defRPr/>
              </a:pPr>
              <a:t>76</a:t>
            </a:fld>
            <a:endParaRPr lang="en-US" dirty="0"/>
          </a:p>
        </p:txBody>
      </p:sp>
      <p:sp>
        <p:nvSpPr>
          <p:cNvPr id="5" name="TextBox 4">
            <a:extLst>
              <a:ext uri="{FF2B5EF4-FFF2-40B4-BE49-F238E27FC236}">
                <a16:creationId xmlns:a16="http://schemas.microsoft.com/office/drawing/2014/main" id="{00F866C6-B7FD-9089-C5CD-214C9F9B2B08}"/>
              </a:ext>
            </a:extLst>
          </p:cNvPr>
          <p:cNvSpPr txBox="1"/>
          <p:nvPr/>
        </p:nvSpPr>
        <p:spPr>
          <a:xfrm>
            <a:off x="898770" y="4373708"/>
            <a:ext cx="6712094" cy="369332"/>
          </a:xfrm>
          <a:prstGeom prst="rect">
            <a:avLst/>
          </a:prstGeom>
          <a:solidFill>
            <a:srgbClr val="00B0F0"/>
          </a:solidFill>
        </p:spPr>
        <p:txBody>
          <a:bodyPr wrap="none" rtlCol="0">
            <a:spAutoFit/>
          </a:bodyPr>
          <a:lstStyle/>
          <a:p>
            <a:r>
              <a:rPr lang="en-US" b="1" dirty="0">
                <a:solidFill>
                  <a:schemeClr val="bg1"/>
                </a:solidFill>
              </a:rPr>
              <a:t>It applies to software, hardware, and even for grave digging</a:t>
            </a:r>
          </a:p>
        </p:txBody>
      </p:sp>
    </p:spTree>
    <p:extLst>
      <p:ext uri="{BB962C8B-B14F-4D97-AF65-F5344CB8AC3E}">
        <p14:creationId xmlns:p14="http://schemas.microsoft.com/office/powerpoint/2010/main" val="42202653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26ADB-7EF9-C8BA-7C58-DCEDD93F0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099E4-1288-C238-A741-D764E2BFD60C}"/>
              </a:ext>
            </a:extLst>
          </p:cNvPr>
          <p:cNvSpPr>
            <a:spLocks noGrp="1"/>
          </p:cNvSpPr>
          <p:nvPr>
            <p:ph type="title"/>
          </p:nvPr>
        </p:nvSpPr>
        <p:spPr/>
        <p:txBody>
          <a:bodyPr/>
          <a:lstStyle/>
          <a:p>
            <a:r>
              <a:rPr lang="en-US" dirty="0"/>
              <a:t>FAQs (contd.)</a:t>
            </a:r>
          </a:p>
        </p:txBody>
      </p:sp>
      <p:sp>
        <p:nvSpPr>
          <p:cNvPr id="3" name="Content Placeholder 2">
            <a:extLst>
              <a:ext uri="{FF2B5EF4-FFF2-40B4-BE49-F238E27FC236}">
                <a16:creationId xmlns:a16="http://schemas.microsoft.com/office/drawing/2014/main" id="{4ED562C5-8112-FAC1-45A6-7CCD21023AA3}"/>
              </a:ext>
            </a:extLst>
          </p:cNvPr>
          <p:cNvSpPr>
            <a:spLocks noGrp="1"/>
          </p:cNvSpPr>
          <p:nvPr>
            <p:ph idx="1"/>
          </p:nvPr>
        </p:nvSpPr>
        <p:spPr>
          <a:xfrm>
            <a:off x="230886" y="859692"/>
            <a:ext cx="8686800" cy="3627906"/>
          </a:xfrm>
        </p:spPr>
        <p:txBody>
          <a:bodyPr>
            <a:normAutofit/>
          </a:bodyPr>
          <a:lstStyle/>
          <a:p>
            <a:r>
              <a:rPr lang="en-US" sz="1800" b="1" dirty="0"/>
              <a:t>Most large and complex systems (and system of systems) suffer from problems during integration (often called “Integration Hell”). How that problem is addressed?</a:t>
            </a:r>
          </a:p>
          <a:p>
            <a:pPr marL="628650" lvl="2" indent="0">
              <a:buNone/>
            </a:pPr>
            <a:r>
              <a:rPr lang="en-US" sz="1500" dirty="0"/>
              <a:t>As emphasized throughout this presentation, there is no separate “Integration Phase”. We address all the requirements, including interface requirements, during Feature Design, Subsystem Design, and lower levels. At every stage there is testing and demonstration that these interface requirements are honored. Hence “Integration” is automatic.</a:t>
            </a:r>
          </a:p>
          <a:p>
            <a:pPr marL="342900" lvl="2" indent="-342900"/>
            <a:r>
              <a:rPr lang="en-US" b="1" dirty="0"/>
              <a:t>What is the role/need of Integration Testing or even System Testing</a:t>
            </a:r>
          </a:p>
          <a:p>
            <a:pPr marL="628650" lvl="2" indent="0">
              <a:buNone/>
            </a:pPr>
            <a:r>
              <a:rPr lang="en-US" sz="1500" dirty="0"/>
              <a:t>As mentioned, they serve the purpose of “Quality Assurance (QA)” but not “Quality Control (QC)”</a:t>
            </a:r>
          </a:p>
          <a:p>
            <a:r>
              <a:rPr lang="en-US" sz="1800" b="1" dirty="0"/>
              <a:t>Have you used it on any real system?</a:t>
            </a:r>
          </a:p>
          <a:p>
            <a:pPr marL="628650" lvl="2" indent="0">
              <a:buNone/>
            </a:pPr>
            <a:r>
              <a:rPr lang="en-US" dirty="0"/>
              <a:t>Yes, at ISRO, Bell Labs, Lockheed Martin, US Navy, Raytheon, and Leidos</a:t>
            </a:r>
          </a:p>
          <a:p>
            <a:pPr marL="628650" lvl="2" indent="0">
              <a:buNone/>
            </a:pPr>
            <a:endParaRPr lang="en-US" sz="1500" dirty="0"/>
          </a:p>
          <a:p>
            <a:endParaRPr lang="en-US" dirty="0"/>
          </a:p>
        </p:txBody>
      </p:sp>
      <p:sp>
        <p:nvSpPr>
          <p:cNvPr id="4" name="Slide Number Placeholder 3">
            <a:extLst>
              <a:ext uri="{FF2B5EF4-FFF2-40B4-BE49-F238E27FC236}">
                <a16:creationId xmlns:a16="http://schemas.microsoft.com/office/drawing/2014/main" id="{01E3BF4B-C770-BA40-43BA-482E55EFBA0A}"/>
              </a:ext>
            </a:extLst>
          </p:cNvPr>
          <p:cNvSpPr>
            <a:spLocks noGrp="1"/>
          </p:cNvSpPr>
          <p:nvPr>
            <p:ph type="sldNum" sz="quarter" idx="12"/>
          </p:nvPr>
        </p:nvSpPr>
        <p:spPr/>
        <p:txBody>
          <a:bodyPr/>
          <a:lstStyle/>
          <a:p>
            <a:pPr>
              <a:defRPr/>
            </a:pPr>
            <a:fld id="{B586D440-F702-449A-AAC2-9ACFF17038B8}" type="slidenum">
              <a:rPr lang="en-US" smtClean="0"/>
              <a:pPr>
                <a:defRPr/>
              </a:pPr>
              <a:t>77</a:t>
            </a:fld>
            <a:endParaRPr lang="en-US" dirty="0"/>
          </a:p>
        </p:txBody>
      </p:sp>
    </p:spTree>
    <p:extLst>
      <p:ext uri="{BB962C8B-B14F-4D97-AF65-F5344CB8AC3E}">
        <p14:creationId xmlns:p14="http://schemas.microsoft.com/office/powerpoint/2010/main" val="2987114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7956-F595-F56C-9A25-EEC9C33DB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D5402-DAC3-7741-8277-20FEE37EE260}"/>
              </a:ext>
            </a:extLst>
          </p:cNvPr>
          <p:cNvSpPr>
            <a:spLocks noGrp="1"/>
          </p:cNvSpPr>
          <p:nvPr>
            <p:ph type="title"/>
          </p:nvPr>
        </p:nvSpPr>
        <p:spPr/>
        <p:txBody>
          <a:bodyPr/>
          <a:lstStyle/>
          <a:p>
            <a:r>
              <a:rPr lang="en-US" dirty="0"/>
              <a:t>Closing thought</a:t>
            </a:r>
          </a:p>
        </p:txBody>
      </p:sp>
      <p:sp>
        <p:nvSpPr>
          <p:cNvPr id="3" name="Content Placeholder 2">
            <a:extLst>
              <a:ext uri="{FF2B5EF4-FFF2-40B4-BE49-F238E27FC236}">
                <a16:creationId xmlns:a16="http://schemas.microsoft.com/office/drawing/2014/main" id="{19F06E25-7751-93F6-C6B6-5CFA266F2A68}"/>
              </a:ext>
            </a:extLst>
          </p:cNvPr>
          <p:cNvSpPr>
            <a:spLocks noGrp="1"/>
          </p:cNvSpPr>
          <p:nvPr>
            <p:ph idx="1"/>
          </p:nvPr>
        </p:nvSpPr>
        <p:spPr>
          <a:xfrm>
            <a:off x="230886" y="859692"/>
            <a:ext cx="8686800" cy="3627906"/>
          </a:xfrm>
        </p:spPr>
        <p:txBody>
          <a:bodyPr>
            <a:normAutofit/>
          </a:bodyPr>
          <a:lstStyle/>
          <a:p>
            <a:r>
              <a:rPr lang="en-US" dirty="0"/>
              <a:t>If you leave with one thought, that large, complex aerospace and weapons systems need not follow the </a:t>
            </a:r>
            <a:r>
              <a:rPr lang="en-US" dirty="0">
                <a:highlight>
                  <a:srgbClr val="FFFF00"/>
                </a:highlight>
              </a:rPr>
              <a:t>“Work until it works”</a:t>
            </a:r>
            <a:r>
              <a:rPr lang="en-US" dirty="0"/>
              <a:t> paradigm, I consider myself successful</a:t>
            </a:r>
            <a:endParaRPr lang="en-US" sz="1800" dirty="0"/>
          </a:p>
          <a:p>
            <a:endParaRPr lang="en-US" dirty="0"/>
          </a:p>
        </p:txBody>
      </p:sp>
      <p:sp>
        <p:nvSpPr>
          <p:cNvPr id="4" name="Slide Number Placeholder 3">
            <a:extLst>
              <a:ext uri="{FF2B5EF4-FFF2-40B4-BE49-F238E27FC236}">
                <a16:creationId xmlns:a16="http://schemas.microsoft.com/office/drawing/2014/main" id="{BBC9BF9A-AA18-79F4-6E9A-F6A6D48821AC}"/>
              </a:ext>
            </a:extLst>
          </p:cNvPr>
          <p:cNvSpPr>
            <a:spLocks noGrp="1"/>
          </p:cNvSpPr>
          <p:nvPr>
            <p:ph type="sldNum" sz="quarter" idx="12"/>
          </p:nvPr>
        </p:nvSpPr>
        <p:spPr/>
        <p:txBody>
          <a:bodyPr/>
          <a:lstStyle/>
          <a:p>
            <a:pPr>
              <a:defRPr/>
            </a:pPr>
            <a:fld id="{B586D440-F702-449A-AAC2-9ACFF17038B8}" type="slidenum">
              <a:rPr lang="en-US" smtClean="0"/>
              <a:pPr>
                <a:defRPr/>
              </a:pPr>
              <a:t>78</a:t>
            </a:fld>
            <a:endParaRPr lang="en-US" dirty="0"/>
          </a:p>
        </p:txBody>
      </p:sp>
    </p:spTree>
    <p:extLst>
      <p:ext uri="{BB962C8B-B14F-4D97-AF65-F5344CB8AC3E}">
        <p14:creationId xmlns:p14="http://schemas.microsoft.com/office/powerpoint/2010/main" val="14515571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170549"/>
            <a:ext cx="7886700" cy="519835"/>
          </a:xfrm>
        </p:spPr>
        <p:txBody>
          <a:bodyPr>
            <a:noAutofit/>
          </a:bodyPr>
          <a:lstStyle/>
          <a:p>
            <a:r>
              <a:rPr lang="en-US" sz="1800" b="0" dirty="0">
                <a:latin typeface="Arial Black" panose="020B0A04020102020204" pitchFamily="34" charset="0"/>
              </a:rPr>
              <a:t>FDD is not a new concept. It is an integral part of DevSecOps</a:t>
            </a:r>
            <a:endParaRPr lang="en-US" sz="18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4F563BA-91C2-F3BF-49B7-C1C36037BD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22215" y="1008184"/>
            <a:ext cx="7479323" cy="3526521"/>
          </a:xfrm>
          <a:prstGeom prst="rect">
            <a:avLst/>
          </a:prstGeom>
          <a:ln>
            <a:solidFill>
              <a:schemeClr val="tx1"/>
            </a:solidFill>
          </a:ln>
        </p:spPr>
      </p:pic>
    </p:spTree>
    <p:extLst>
      <p:ext uri="{BB962C8B-B14F-4D97-AF65-F5344CB8AC3E}">
        <p14:creationId xmlns:p14="http://schemas.microsoft.com/office/powerpoint/2010/main" val="196812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A940-EB7D-45F0-8A4A-BF6DA098D0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4091E-C1DF-5974-6D3D-F26D91809626}"/>
              </a:ext>
            </a:extLst>
          </p:cNvPr>
          <p:cNvSpPr>
            <a:spLocks noGrp="1"/>
          </p:cNvSpPr>
          <p:nvPr>
            <p:ph type="title"/>
          </p:nvPr>
        </p:nvSpPr>
        <p:spPr/>
        <p:txBody>
          <a:bodyPr/>
          <a:lstStyle/>
          <a:p>
            <a:r>
              <a:rPr lang="en-US" dirty="0"/>
              <a:t>Defining ZDD in a practical context</a:t>
            </a:r>
          </a:p>
        </p:txBody>
      </p:sp>
      <p:sp>
        <p:nvSpPr>
          <p:cNvPr id="3" name="Content Placeholder 2">
            <a:extLst>
              <a:ext uri="{FF2B5EF4-FFF2-40B4-BE49-F238E27FC236}">
                <a16:creationId xmlns:a16="http://schemas.microsoft.com/office/drawing/2014/main" id="{CC201F1B-65E3-E6D8-6C3C-B6AA0BAA4E84}"/>
              </a:ext>
            </a:extLst>
          </p:cNvPr>
          <p:cNvSpPr>
            <a:spLocks noGrp="1"/>
          </p:cNvSpPr>
          <p:nvPr>
            <p:ph idx="1"/>
          </p:nvPr>
        </p:nvSpPr>
        <p:spPr>
          <a:xfrm>
            <a:off x="230886" y="930031"/>
            <a:ext cx="8686800" cy="3557567"/>
          </a:xfrm>
        </p:spPr>
        <p:txBody>
          <a:bodyPr>
            <a:normAutofit fontScale="70000" lnSpcReduction="20000"/>
          </a:bodyPr>
          <a:lstStyle/>
          <a:p>
            <a:r>
              <a:rPr lang="en-US" dirty="0"/>
              <a:t>I served as the Deputy Chief Engineer of </a:t>
            </a:r>
            <a:r>
              <a:rPr lang="en-US" dirty="0">
                <a:hlinkClick r:id="rId2"/>
              </a:rPr>
              <a:t>GPS-OCX</a:t>
            </a:r>
            <a:r>
              <a:rPr lang="en-US" dirty="0"/>
              <a:t> (Next generation control system for the GPS constellation). </a:t>
            </a:r>
          </a:p>
          <a:p>
            <a:r>
              <a:rPr lang="en-US" dirty="0"/>
              <a:t>I joined the program (and Raytheon) in 2017 after it </a:t>
            </a:r>
            <a:r>
              <a:rPr lang="en-US" dirty="0">
                <a:hlinkClick r:id="rId3"/>
              </a:rPr>
              <a:t>critically breached Nunn-McCurdy</a:t>
            </a:r>
            <a:r>
              <a:rPr lang="en-US" dirty="0"/>
              <a:t> in 2016</a:t>
            </a:r>
          </a:p>
          <a:p>
            <a:r>
              <a:rPr lang="en-US" dirty="0"/>
              <a:t>It was termed as “The most troubled program” in the entire DoD</a:t>
            </a:r>
          </a:p>
          <a:p>
            <a:r>
              <a:rPr lang="en-US" dirty="0"/>
              <a:t>Factors that led to the critical Nunn-McCurdy breach include: </a:t>
            </a:r>
          </a:p>
          <a:p>
            <a:pPr lvl="1"/>
            <a:r>
              <a:rPr lang="en-US" dirty="0"/>
              <a:t>Inadequate systems engineering at program inception</a:t>
            </a:r>
          </a:p>
          <a:p>
            <a:pPr lvl="1"/>
            <a:r>
              <a:rPr lang="en-US" dirty="0"/>
              <a:t>Block-0 software with high defect rates and </a:t>
            </a:r>
          </a:p>
          <a:p>
            <a:pPr lvl="1"/>
            <a:r>
              <a:rPr lang="en-US" dirty="0"/>
              <a:t>Block-1 designs requiring significant rework</a:t>
            </a:r>
            <a:endParaRPr lang="en-US" i="1" dirty="0"/>
          </a:p>
          <a:p>
            <a:r>
              <a:rPr lang="en-US" dirty="0"/>
              <a:t>Immediately after joining Raytheon, I asked a hypothetical question: </a:t>
            </a:r>
          </a:p>
          <a:p>
            <a:pPr lvl="1"/>
            <a:r>
              <a:rPr lang="en-US" dirty="0"/>
              <a:t>‘If someone from Raytheon’s GPS-OCX needs to stand in front of the customer and say ‘Requirement-xxx is delivered. If anyone can find a bug in that, I will gladly pay $5 for each bug, who would be that person? Do you think it can be done?’ </a:t>
            </a:r>
          </a:p>
          <a:p>
            <a:r>
              <a:rPr lang="en-US" dirty="0"/>
              <a:t>Almost all the answers I received were “It is impossible. It cannot be done”. </a:t>
            </a:r>
          </a:p>
        </p:txBody>
      </p:sp>
      <p:sp>
        <p:nvSpPr>
          <p:cNvPr id="4" name="Slide Number Placeholder 3">
            <a:extLst>
              <a:ext uri="{FF2B5EF4-FFF2-40B4-BE49-F238E27FC236}">
                <a16:creationId xmlns:a16="http://schemas.microsoft.com/office/drawing/2014/main" id="{5AE3C63A-B57A-1968-3EFB-1B6350499775}"/>
              </a:ext>
            </a:extLst>
          </p:cNvPr>
          <p:cNvSpPr>
            <a:spLocks noGrp="1"/>
          </p:cNvSpPr>
          <p:nvPr>
            <p:ph type="sldNum" sz="quarter" idx="12"/>
          </p:nvPr>
        </p:nvSpPr>
        <p:spPr/>
        <p:txBody>
          <a:bodyPr/>
          <a:lstStyle/>
          <a:p>
            <a:pPr>
              <a:defRPr/>
            </a:pPr>
            <a:fld id="{B586D440-F702-449A-AAC2-9ACFF17038B8}" type="slidenum">
              <a:rPr lang="en-US" smtClean="0"/>
              <a:pPr>
                <a:defRPr/>
              </a:pPr>
              <a:t>8</a:t>
            </a:fld>
            <a:endParaRPr lang="en-US" dirty="0"/>
          </a:p>
        </p:txBody>
      </p:sp>
    </p:spTree>
    <p:extLst>
      <p:ext uri="{BB962C8B-B14F-4D97-AF65-F5344CB8AC3E}">
        <p14:creationId xmlns:p14="http://schemas.microsoft.com/office/powerpoint/2010/main" val="713813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0BF8-22F4-06F8-E458-420E4AE8C2A6}"/>
              </a:ext>
            </a:extLst>
          </p:cNvPr>
          <p:cNvSpPr>
            <a:spLocks noGrp="1"/>
          </p:cNvSpPr>
          <p:nvPr>
            <p:ph type="title"/>
          </p:nvPr>
        </p:nvSpPr>
        <p:spPr>
          <a:xfrm>
            <a:off x="628650" y="273844"/>
            <a:ext cx="7886700" cy="300314"/>
          </a:xfrm>
        </p:spPr>
        <p:txBody>
          <a:bodyPr>
            <a:noAutofit/>
          </a:bodyPr>
          <a:lstStyle/>
          <a:p>
            <a:r>
              <a:rPr lang="en-US" sz="2400" dirty="0">
                <a:latin typeface="Arial Black" panose="020B0A04020102020204" pitchFamily="34" charset="0"/>
              </a:rPr>
              <a:t>Agile Planning is ''Feature-Based''</a:t>
            </a:r>
          </a:p>
        </p:txBody>
      </p:sp>
      <p:sp>
        <p:nvSpPr>
          <p:cNvPr id="3" name="Content Placeholder 2">
            <a:extLst>
              <a:ext uri="{FF2B5EF4-FFF2-40B4-BE49-F238E27FC236}">
                <a16:creationId xmlns:a16="http://schemas.microsoft.com/office/drawing/2014/main" id="{6938BCD3-082F-AEBF-1864-1A359252ADBE}"/>
              </a:ext>
            </a:extLst>
          </p:cNvPr>
          <p:cNvSpPr>
            <a:spLocks noGrp="1"/>
          </p:cNvSpPr>
          <p:nvPr>
            <p:ph idx="1"/>
          </p:nvPr>
        </p:nvSpPr>
        <p:spPr>
          <a:xfrm>
            <a:off x="367469" y="733647"/>
            <a:ext cx="8147881" cy="3947768"/>
          </a:xfrm>
        </p:spPr>
        <p:txBody>
          <a:bodyPr>
            <a:normAutofit fontScale="77500" lnSpcReduction="20000"/>
          </a:bodyPr>
          <a:lstStyle/>
          <a:p>
            <a:r>
              <a:rPr lang="en-US" dirty="0">
                <a:latin typeface="Arial" panose="020B0604020202020204" pitchFamily="34" charset="0"/>
                <a:cs typeface="Arial" panose="020B0604020202020204" pitchFamily="34" charset="0"/>
              </a:rPr>
              <a:t>Agile projects plan and execute in accordance with established EVMS policies, procedures and guidelines</a:t>
            </a:r>
          </a:p>
          <a:p>
            <a:r>
              <a:rPr lang="en-US" dirty="0">
                <a:latin typeface="Arial" panose="020B0604020202020204" pitchFamily="34" charset="0"/>
                <a:cs typeface="Arial" panose="020B0604020202020204" pitchFamily="34" charset="0"/>
              </a:rPr>
              <a:t>Agile Planning is value driven: the value of the Features to the customer drives the order of work</a:t>
            </a:r>
          </a:p>
          <a:p>
            <a:r>
              <a:rPr lang="en-US" dirty="0">
                <a:latin typeface="Arial" panose="020B0604020202020204" pitchFamily="34" charset="0"/>
                <a:cs typeface="Arial" panose="020B0604020202020204" pitchFamily="34" charset="0"/>
              </a:rPr>
              <a:t>Therefore, Agile Planning is Feature-Based rather than Activity-Based</a:t>
            </a:r>
          </a:p>
          <a:p>
            <a:pPr lvl="1"/>
            <a:r>
              <a:rPr lang="en-US" dirty="0">
                <a:latin typeface="Arial" panose="020B0604020202020204" pitchFamily="34" charset="0"/>
                <a:cs typeface="Arial" panose="020B0604020202020204" pitchFamily="34" charset="0"/>
              </a:rPr>
              <a:t>Feature examples: shoot-down a missile, track a target, establish communication  circuit</a:t>
            </a:r>
          </a:p>
          <a:p>
            <a:pPr lvl="1"/>
            <a:r>
              <a:rPr lang="en-US" dirty="0">
                <a:latin typeface="Arial" panose="020B0604020202020204" pitchFamily="34" charset="0"/>
                <a:cs typeface="Arial" panose="020B0604020202020204" pitchFamily="34" charset="0"/>
              </a:rPr>
              <a:t>Activity examples: write requirements , update design, write code, run unit tests</a:t>
            </a:r>
          </a:p>
          <a:p>
            <a:r>
              <a:rPr lang="en-US" dirty="0">
                <a:latin typeface="Arial" panose="020B0604020202020204" pitchFamily="34" charset="0"/>
                <a:cs typeface="Arial" panose="020B0604020202020204" pitchFamily="34" charset="0"/>
              </a:rPr>
              <a:t>Agile Planning Terms:</a:t>
            </a:r>
          </a:p>
          <a:p>
            <a:pPr lvl="1"/>
            <a:r>
              <a:rPr lang="en-US" dirty="0">
                <a:latin typeface="Arial" panose="020B0604020202020204" pitchFamily="34" charset="0"/>
                <a:cs typeface="Arial" panose="020B0604020202020204" pitchFamily="34" charset="0"/>
              </a:rPr>
              <a:t>Capability: customer-required ability of the system that provides value to the warfighter</a:t>
            </a:r>
          </a:p>
          <a:p>
            <a:pPr lvl="1"/>
            <a:r>
              <a:rPr lang="en-US" dirty="0">
                <a:latin typeface="Arial" panose="020B0604020202020204" pitchFamily="34" charset="0"/>
                <a:cs typeface="Arial" panose="020B0604020202020204" pitchFamily="34" charset="0"/>
              </a:rPr>
              <a:t>Feature: part of a capability which can be completed within an incremental release (e.g. 3 months)</a:t>
            </a:r>
          </a:p>
          <a:p>
            <a:pPr lvl="1"/>
            <a:r>
              <a:rPr lang="en-US" dirty="0">
                <a:latin typeface="Arial" panose="020B0604020202020204" pitchFamily="34" charset="0"/>
                <a:cs typeface="Arial" panose="020B0604020202020204" pitchFamily="34" charset="0"/>
              </a:rPr>
              <a:t>Story: part of a Feature which can be completed within one iteration (2-4 weeks)</a:t>
            </a:r>
          </a:p>
        </p:txBody>
      </p:sp>
    </p:spTree>
    <p:extLst>
      <p:ext uri="{BB962C8B-B14F-4D97-AF65-F5344CB8AC3E}">
        <p14:creationId xmlns:p14="http://schemas.microsoft.com/office/powerpoint/2010/main" val="3765810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1F767-F632-010B-531D-F26AD84E2F0C}"/>
              </a:ext>
            </a:extLst>
          </p:cNvPr>
          <p:cNvSpPr>
            <a:spLocks noGrp="1"/>
          </p:cNvSpPr>
          <p:nvPr>
            <p:ph type="title"/>
          </p:nvPr>
        </p:nvSpPr>
        <p:spPr/>
        <p:txBody>
          <a:bodyPr/>
          <a:lstStyle/>
          <a:p>
            <a:r>
              <a:rPr lang="en-US" dirty="0"/>
              <a:t>Does ZDD really mean Zero-defects?</a:t>
            </a:r>
          </a:p>
        </p:txBody>
      </p:sp>
      <p:sp>
        <p:nvSpPr>
          <p:cNvPr id="4" name="Slide Number Placeholder 3">
            <a:extLst>
              <a:ext uri="{FF2B5EF4-FFF2-40B4-BE49-F238E27FC236}">
                <a16:creationId xmlns:a16="http://schemas.microsoft.com/office/drawing/2014/main" id="{7BD40B80-8F33-0238-E64E-B986AC74AB1B}"/>
              </a:ext>
            </a:extLst>
          </p:cNvPr>
          <p:cNvSpPr>
            <a:spLocks noGrp="1"/>
          </p:cNvSpPr>
          <p:nvPr>
            <p:ph type="sldNum" sz="quarter" idx="12"/>
          </p:nvPr>
        </p:nvSpPr>
        <p:spPr/>
        <p:txBody>
          <a:bodyPr/>
          <a:lstStyle/>
          <a:p>
            <a:pPr>
              <a:defRPr/>
            </a:pPr>
            <a:fld id="{B586D440-F702-449A-AAC2-9ACFF17038B8}" type="slidenum">
              <a:rPr lang="en-US" smtClean="0"/>
              <a:pPr>
                <a:defRPr/>
              </a:pPr>
              <a:t>81</a:t>
            </a:fld>
            <a:endParaRPr lang="en-US" dirty="0"/>
          </a:p>
        </p:txBody>
      </p:sp>
      <p:sp>
        <p:nvSpPr>
          <p:cNvPr id="3" name="Content Placeholder 2">
            <a:extLst>
              <a:ext uri="{FF2B5EF4-FFF2-40B4-BE49-F238E27FC236}">
                <a16:creationId xmlns:a16="http://schemas.microsoft.com/office/drawing/2014/main" id="{90AD026A-647D-F887-3831-1C5661A1E939}"/>
              </a:ext>
            </a:extLst>
          </p:cNvPr>
          <p:cNvSpPr>
            <a:spLocks noGrp="1"/>
          </p:cNvSpPr>
          <p:nvPr>
            <p:ph idx="4294967295"/>
          </p:nvPr>
        </p:nvSpPr>
        <p:spPr>
          <a:xfrm>
            <a:off x="388418" y="825388"/>
            <a:ext cx="8755582" cy="3662475"/>
          </a:xfrm>
        </p:spPr>
        <p:txBody>
          <a:bodyPr/>
          <a:lstStyle/>
          <a:p>
            <a:r>
              <a:rPr lang="en-US" sz="1800" dirty="0"/>
              <a:t>ZDD is a mind-set and culture change. </a:t>
            </a:r>
            <a:r>
              <a:rPr lang="en-US" sz="1400" dirty="0"/>
              <a:t>An example from my Bell Labs days (circa 1998)</a:t>
            </a:r>
            <a:endParaRPr lang="en-US" sz="1800" dirty="0"/>
          </a:p>
          <a:p>
            <a:endParaRPr lang="en-US" dirty="0"/>
          </a:p>
          <a:p>
            <a:endParaRPr lang="en-US" dirty="0"/>
          </a:p>
        </p:txBody>
      </p:sp>
      <p:pic>
        <p:nvPicPr>
          <p:cNvPr id="5" name="Picture 4">
            <a:extLst>
              <a:ext uri="{FF2B5EF4-FFF2-40B4-BE49-F238E27FC236}">
                <a16:creationId xmlns:a16="http://schemas.microsoft.com/office/drawing/2014/main" id="{AAEAE95C-A9DF-A7FE-9882-CAF4FD31F090}"/>
              </a:ext>
            </a:extLst>
          </p:cNvPr>
          <p:cNvPicPr>
            <a:picLocks noChangeAspect="1"/>
          </p:cNvPicPr>
          <p:nvPr/>
        </p:nvPicPr>
        <p:blipFill>
          <a:blip r:embed="rId2"/>
          <a:stretch>
            <a:fillRect/>
          </a:stretch>
        </p:blipFill>
        <p:spPr>
          <a:xfrm>
            <a:off x="766721" y="1182067"/>
            <a:ext cx="7074877" cy="3251589"/>
          </a:xfrm>
          <a:prstGeom prst="rect">
            <a:avLst/>
          </a:prstGeom>
          <a:ln>
            <a:solidFill>
              <a:schemeClr val="tx1"/>
            </a:solidFill>
          </a:ln>
        </p:spPr>
      </p:pic>
      <p:sp>
        <p:nvSpPr>
          <p:cNvPr id="6" name="TextBox 5">
            <a:extLst>
              <a:ext uri="{FF2B5EF4-FFF2-40B4-BE49-F238E27FC236}">
                <a16:creationId xmlns:a16="http://schemas.microsoft.com/office/drawing/2014/main" id="{A706A01E-49FE-AC81-FE77-A497EE58DE0F}"/>
              </a:ext>
            </a:extLst>
          </p:cNvPr>
          <p:cNvSpPr txBox="1"/>
          <p:nvPr/>
        </p:nvSpPr>
        <p:spPr>
          <a:xfrm>
            <a:off x="607182" y="4362315"/>
            <a:ext cx="7161172" cy="523220"/>
          </a:xfrm>
          <a:prstGeom prst="rect">
            <a:avLst/>
          </a:prstGeom>
          <a:solidFill>
            <a:srgbClr val="1380DC"/>
          </a:solidFill>
        </p:spPr>
        <p:txBody>
          <a:bodyPr wrap="square" rtlCol="0">
            <a:spAutoFit/>
          </a:bodyPr>
          <a:lstStyle/>
          <a:p>
            <a:pPr algn="ctr"/>
            <a:r>
              <a:rPr lang="en-US" sz="1400" b="1" dirty="0">
                <a:solidFill>
                  <a:schemeClr val="bg1"/>
                </a:solidFill>
              </a:rPr>
              <a:t>0g Trans Fat (Labeling):</a:t>
            </a:r>
            <a:r>
              <a:rPr lang="en-US" sz="1400" dirty="0">
                <a:solidFill>
                  <a:schemeClr val="bg1"/>
                </a:solidFill>
              </a:rPr>
              <a:t> FDA regulations permit manufacturers to state "0g“ of trans fat if the product contains less than 0.5 grams per serving</a:t>
            </a:r>
            <a:endParaRPr lang="en-US" sz="1100" dirty="0">
              <a:solidFill>
                <a:schemeClr val="bg1"/>
              </a:solidFill>
            </a:endParaRPr>
          </a:p>
        </p:txBody>
      </p:sp>
    </p:spTree>
    <p:extLst>
      <p:ext uri="{BB962C8B-B14F-4D97-AF65-F5344CB8AC3E}">
        <p14:creationId xmlns:p14="http://schemas.microsoft.com/office/powerpoint/2010/main" val="2081100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DFAA-33CD-77D3-8DD8-C41642CA01F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27573EC-AADD-3B6A-0FC7-A1E480940DDD}"/>
              </a:ext>
            </a:extLst>
          </p:cNvPr>
          <p:cNvSpPr>
            <a:spLocks noGrp="1" noRot="1" noMove="1" noResize="1" noEditPoints="1" noAdjustHandles="1" noChangeArrowheads="1" noChangeShapeType="1"/>
          </p:cNvSpPr>
          <p:nvPr>
            <p:ph idx="1"/>
          </p:nvPr>
        </p:nvSpPr>
        <p:spPr>
          <a:xfrm>
            <a:off x="230886" y="898769"/>
            <a:ext cx="8686800" cy="3588829"/>
          </a:xfrm>
        </p:spPr>
        <p:txBody>
          <a:bodyPr>
            <a:normAutofit fontScale="92500" lnSpcReduction="10000"/>
          </a:bodyPr>
          <a:lstStyle/>
          <a:p>
            <a:r>
              <a:rPr lang="en-US" sz="1600" dirty="0"/>
              <a:t>I want to acknowledge: </a:t>
            </a:r>
          </a:p>
          <a:p>
            <a:pPr lvl="1"/>
            <a:r>
              <a:rPr lang="en-US" sz="1300" dirty="0"/>
              <a:t>The inspiration (for offering $5/bug (later adjusted for inflation) developed by my team and never had to pay in 8 years) derived from </a:t>
            </a:r>
            <a:r>
              <a:rPr lang="en-US" sz="1300" dirty="0">
                <a:hlinkClick r:id="rId2"/>
              </a:rPr>
              <a:t>Prof. Donald Knuth </a:t>
            </a:r>
            <a:r>
              <a:rPr lang="en-US" sz="1300" dirty="0"/>
              <a:t>of Stanford University.</a:t>
            </a:r>
          </a:p>
          <a:p>
            <a:pPr lvl="1"/>
            <a:r>
              <a:rPr lang="en-US" sz="1300" dirty="0">
                <a:hlinkClick r:id="rId3"/>
              </a:rPr>
              <a:t>F. P. Brooks </a:t>
            </a:r>
            <a:r>
              <a:rPr lang="en-US" sz="1300" dirty="0"/>
              <a:t>the father of the IBM-360 and the author of the Mythical Man Month for his review of my technical report “How can we achieve Level-3 on SEI’s CMM with simple process improvements (that could save $640 Million/year add $0.32 to Lucent’s EPS”?</a:t>
            </a:r>
          </a:p>
          <a:p>
            <a:pPr lvl="1"/>
            <a:r>
              <a:rPr lang="en-US" sz="1300" dirty="0"/>
              <a:t>M.S. Kodikal who first gave me the “The Mythical Man Month” book to read when I was at the Indian Space Research Organization</a:t>
            </a:r>
          </a:p>
          <a:p>
            <a:pPr lvl="1"/>
            <a:r>
              <a:rPr lang="en-US" sz="1300" dirty="0"/>
              <a:t>My Bell Labs colleagues and mentors: John Sun, Chuba Udokwu, Ravi Sethi, Rod Alferness, Alfred V. Aho, Ann Martin,  Hans Teder, Norman Sinowitz, Francois Morvan, J D Ou, Steve Kingscott, Bob Martin, Wayne Hunt, and Dan McCurdy who reviewed my improvements and provided comments and feedback</a:t>
            </a:r>
          </a:p>
          <a:p>
            <a:pPr lvl="1"/>
            <a:r>
              <a:rPr lang="en-US" sz="1300" dirty="0"/>
              <a:t>Joe Towmey who gave me the New York Post’s news article “2 Shot at Rao’s” and suggested the two possible people”</a:t>
            </a:r>
          </a:p>
          <a:p>
            <a:pPr lvl="1"/>
            <a:r>
              <a:rPr lang="en-US" sz="1300" dirty="0">
                <a:hlinkClick r:id="rId4"/>
              </a:rPr>
              <a:t>Dr. Mike Griffin</a:t>
            </a:r>
            <a:r>
              <a:rPr lang="en-US" sz="1300" dirty="0"/>
              <a:t>, former Administrator of NASA who reviewed several of my papers and engaged in a large number of thought-provoking discussions</a:t>
            </a:r>
          </a:p>
          <a:p>
            <a:pPr lvl="1"/>
            <a:r>
              <a:rPr lang="en-US" sz="1300" dirty="0">
                <a:hlinkClick r:id="rId5"/>
              </a:rPr>
              <a:t>Mr. Norm Augustine</a:t>
            </a:r>
            <a:r>
              <a:rPr lang="en-US" sz="1300" dirty="0"/>
              <a:t>, </a:t>
            </a:r>
            <a:r>
              <a:rPr lang="en-US" sz="1300" dirty="0">
                <a:hlinkClick r:id="rId6"/>
              </a:rPr>
              <a:t>Dr. Paul Kamiski</a:t>
            </a:r>
            <a:r>
              <a:rPr lang="en-US" sz="1300" dirty="0"/>
              <a:t>, </a:t>
            </a:r>
            <a:r>
              <a:rPr lang="en-US" sz="1300" dirty="0">
                <a:hlinkClick r:id="rId7"/>
              </a:rPr>
              <a:t>Dr. John Tracy</a:t>
            </a:r>
            <a:r>
              <a:rPr lang="en-US" sz="1300" dirty="0"/>
              <a:t>, </a:t>
            </a:r>
            <a:r>
              <a:rPr lang="en-US" sz="1300" dirty="0">
                <a:hlinkClick r:id="rId8"/>
              </a:rPr>
              <a:t>Dr. Paul McManamon</a:t>
            </a:r>
            <a:r>
              <a:rPr lang="en-US" sz="1300" dirty="0"/>
              <a:t>, </a:t>
            </a:r>
            <a:r>
              <a:rPr lang="en-US" sz="1300" dirty="0">
                <a:hlinkClick r:id="rId9"/>
              </a:rPr>
              <a:t>Dr. Vint Cerf</a:t>
            </a:r>
            <a:r>
              <a:rPr lang="en-US" sz="1300" dirty="0"/>
              <a:t>, </a:t>
            </a:r>
            <a:r>
              <a:rPr lang="en-US" sz="1400" dirty="0">
                <a:hlinkClick r:id="rId10"/>
              </a:rPr>
              <a:t>Gen. (Retd.) Kenneth Todorov</a:t>
            </a:r>
            <a:r>
              <a:rPr lang="en-US" sz="1400" dirty="0"/>
              <a:t> </a:t>
            </a:r>
            <a:r>
              <a:rPr lang="en-US" sz="1300" dirty="0"/>
              <a:t>for their guidance and help</a:t>
            </a:r>
          </a:p>
          <a:p>
            <a:pPr lvl="1"/>
            <a:r>
              <a:rPr lang="en-US" sz="1300" dirty="0"/>
              <a:t>My wife Usha Mannepalli who tested my software changes at Bell Labs to the ITM-NM (Integrated Transport Management-Network Management, when I increased the capacity of the system from 500 nodes to 25,000 nodes</a:t>
            </a:r>
          </a:p>
          <a:p>
            <a:endParaRPr lang="en-US" dirty="0"/>
          </a:p>
        </p:txBody>
      </p:sp>
      <p:sp>
        <p:nvSpPr>
          <p:cNvPr id="4" name="Slide Number Placeholder 3">
            <a:extLst>
              <a:ext uri="{FF2B5EF4-FFF2-40B4-BE49-F238E27FC236}">
                <a16:creationId xmlns:a16="http://schemas.microsoft.com/office/drawing/2014/main" id="{2F4CD58F-CA7C-A7EE-BE0C-F7F198D00622}"/>
              </a:ext>
            </a:extLst>
          </p:cNvPr>
          <p:cNvSpPr>
            <a:spLocks noGrp="1"/>
          </p:cNvSpPr>
          <p:nvPr>
            <p:ph type="sldNum" sz="quarter" idx="12"/>
          </p:nvPr>
        </p:nvSpPr>
        <p:spPr/>
        <p:txBody>
          <a:bodyPr/>
          <a:lstStyle/>
          <a:p>
            <a:pPr>
              <a:defRPr/>
            </a:pPr>
            <a:fld id="{B586D440-F702-449A-AAC2-9ACFF17038B8}" type="slidenum">
              <a:rPr lang="en-US" smtClean="0"/>
              <a:pPr>
                <a:defRPr/>
              </a:pPr>
              <a:t>82</a:t>
            </a:fld>
            <a:endParaRPr lang="en-US" dirty="0"/>
          </a:p>
        </p:txBody>
      </p:sp>
    </p:spTree>
    <p:extLst>
      <p:ext uri="{BB962C8B-B14F-4D97-AF65-F5344CB8AC3E}">
        <p14:creationId xmlns:p14="http://schemas.microsoft.com/office/powerpoint/2010/main" val="583940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83</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803103" cy="4017446"/>
          </a:xfrm>
          <a:noFill/>
        </p:spPr>
        <p:txBody>
          <a:bodyPr>
            <a:normAutofit fontScale="25000" lnSpcReduction="20000"/>
          </a:bodyPr>
          <a:lstStyle/>
          <a:p>
            <a:pPr marL="0" indent="0" algn="r">
              <a:buNone/>
            </a:pPr>
            <a:r>
              <a:rPr lang="en-US" b="1" dirty="0">
                <a:hlinkClick r:id="rId3"/>
              </a:rPr>
              <a:t>https://ieeesystemscouncil.org/contact/rao-mannepalli</a:t>
            </a:r>
            <a:endParaRPr lang="en-US" b="1" dirty="0"/>
          </a:p>
          <a:p>
            <a:pPr marL="0" indent="0">
              <a:lnSpc>
                <a:spcPct val="120000"/>
              </a:lnSpc>
              <a:spcBef>
                <a:spcPts val="600"/>
              </a:spcBef>
              <a:buNone/>
            </a:pPr>
            <a:r>
              <a:rPr lang="en-US" sz="4400" dirty="0">
                <a:latin typeface="Aptos" panose="020B0004020202020204" pitchFamily="34" charset="0"/>
              </a:rPr>
              <a:t>Rao is currently working as the Chief Scientist of Leidos, USA. He has more than 25 years of international, multi-industry and multi-cultural experience as Division Head, Program Manager, Chief Engineer, Chief Scientist, Chief Architect, and Principal Developer at Leidos, Raytheon, US Navy, Lockheed Martin, Bell Labs, and Indian Space Research Organization ( ISRO).</a:t>
            </a:r>
          </a:p>
          <a:p>
            <a:pPr marL="0" indent="0">
              <a:lnSpc>
                <a:spcPct val="120000"/>
              </a:lnSpc>
              <a:spcBef>
                <a:spcPts val="600"/>
              </a:spcBef>
              <a:buNone/>
            </a:pPr>
            <a:r>
              <a:rPr lang="en-US" sz="4400" dirty="0">
                <a:latin typeface="Aptos" panose="020B0004020202020204" pitchFamily="34" charset="0"/>
              </a:rPr>
              <a:t>He has 24 inventions in the areas of routing in optical networks, capacity and performance improvements, ballistic missile defense, sensors, signal processing, solar power plant design, energy dispatch algorithms, better driving directions, preventing suicide car bombings, prevention of pandemics like H1N1, identity theft prevention, and others. He has authored more than 180 papers., presented keynote lectures at international conferences. Served as the Editor of IEEE’s Aerospace Electronics and Systems Magazine (Satellites, Modelling &amp; Simulation, and Energy).</a:t>
            </a:r>
          </a:p>
          <a:p>
            <a:pPr marL="0" indent="0">
              <a:lnSpc>
                <a:spcPct val="120000"/>
              </a:lnSpc>
              <a:spcBef>
                <a:spcPts val="600"/>
              </a:spcBef>
              <a:buNone/>
            </a:pPr>
            <a:r>
              <a:rPr lang="en-US" sz="4400" dirty="0">
                <a:latin typeface="Aptos" panose="020B0004020202020204" pitchFamily="34" charset="0"/>
              </a:rPr>
              <a:t>He is a Member of the Defense Acquisition Corps (DAC). “DAC is an elite group of highly qualified DOD acquisition professionals with skills and attributes required to fill Critical Acquisition Positions (CAP) and Key Leadership Positions (KLP) of Major Defense Acquisition Programs (MDAP) like Program Manager of ACAT-ID, Chief Engineer, Chief Scientist, or Science &amp; Technology Manager of ACAT-ID Weapons programs.” He was interviewed at Pentagon (finalist) for the job of Chief Systems Engineer of Army, Office of Chief Systems Engineer (OCSE) reporting to Assistant Secretary of Army for Acquisition, Logistics, and Technology (ASN- ALT). He is a DOD certified Systems Engineer, Science and Technology Manager and Program Manager.</a:t>
            </a:r>
          </a:p>
          <a:p>
            <a:pPr marL="0" indent="0">
              <a:lnSpc>
                <a:spcPct val="120000"/>
              </a:lnSpc>
              <a:spcBef>
                <a:spcPts val="600"/>
              </a:spcBef>
              <a:buNone/>
            </a:pPr>
            <a:r>
              <a:rPr lang="en-US" sz="4400" dirty="0">
                <a:latin typeface="Aptos" panose="020B0004020202020204" pitchFamily="34" charset="0"/>
              </a:rPr>
              <a:t>One of his inventions is termed by Mr. George P. Sutton, Executive Director of Rocketdyne (during Apollo Moon Landing Program), Chief Scientist of DARPA, Professor at MIT and Caltech, and the author of the most respected textbook ‘Rocket Propulsion Elements’ - which for more than 60 years has been regarded as the single most authoritative source book on rocket propulsion technology - as ‘An Original Contribution to Rocket Science’. Rao helped Mr. Sutton in bringing out the 9th edition of his iconic textbook. Two of Rao’s inventions (Rao’s method and Chord-midpoint method) are references for this book.</a:t>
            </a:r>
          </a:p>
          <a:p>
            <a:pPr marL="0" indent="0">
              <a:lnSpc>
                <a:spcPct val="120000"/>
              </a:lnSpc>
              <a:spcBef>
                <a:spcPts val="600"/>
              </a:spcBef>
              <a:buNone/>
            </a:pPr>
            <a:r>
              <a:rPr lang="en-US" sz="4400" dirty="0">
                <a:latin typeface="Aptos" panose="020B0004020202020204" pitchFamily="34" charset="0"/>
              </a:rPr>
              <a:t>He identified an error in the Guinness book of records regarding the highest sound level produced in the world (by NASA during the static firing of Saturn-V Rocket first stage engines during the Apollo Moon landing program) and got it removed from the record book.</a:t>
            </a:r>
            <a:endParaRPr lang="en-US" sz="2800" kern="900" dirty="0">
              <a:latin typeface="Aptos" panose="020B0004020202020204" pitchFamily="34" charset="0"/>
              <a:cs typeface="Arial" panose="020B0604020202020204" pitchFamily="34" charset="0"/>
            </a:endParaRPr>
          </a:p>
        </p:txBody>
      </p:sp>
      <p:pic>
        <p:nvPicPr>
          <p:cNvPr id="5" name="Content Placeholder 4" descr="A person standing at a podium with a flag and a flag&#10;&#10;Description automatically generated">
            <a:extLst>
              <a:ext uri="{FF2B5EF4-FFF2-40B4-BE49-F238E27FC236}">
                <a16:creationId xmlns:a16="http://schemas.microsoft.com/office/drawing/2014/main" id="{5299DA3D-E803-908C-6FC8-E17CFC598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8305800" y="-28075"/>
            <a:ext cx="810125" cy="866275"/>
          </a:xfrm>
          <a:prstGeom prst="rect">
            <a:avLst/>
          </a:prstGeom>
          <a:noFill/>
          <a:ln w="9525">
            <a:noFill/>
            <a:miter lim="800000"/>
            <a:headEnd/>
            <a:tailEnd/>
          </a:ln>
        </p:spPr>
      </p:pic>
    </p:spTree>
    <p:extLst>
      <p:ext uri="{BB962C8B-B14F-4D97-AF65-F5344CB8AC3E}">
        <p14:creationId xmlns:p14="http://schemas.microsoft.com/office/powerpoint/2010/main" val="22516775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22-7CD4-4C7E-BAE8-CFE8E2FD93A1}"/>
              </a:ext>
            </a:extLst>
          </p:cNvPr>
          <p:cNvSpPr>
            <a:spLocks noGrp="1"/>
          </p:cNvSpPr>
          <p:nvPr>
            <p:ph type="title"/>
          </p:nvPr>
        </p:nvSpPr>
        <p:spPr>
          <a:xfrm>
            <a:off x="228600" y="144198"/>
            <a:ext cx="8686800" cy="513528"/>
          </a:xfrm>
        </p:spPr>
        <p:txBody>
          <a:bodyPr/>
          <a:lstStyle/>
          <a:p>
            <a:r>
              <a:rPr lang="en-US" dirty="0"/>
              <a:t>Rao Mannepalli (contd.)</a:t>
            </a:r>
          </a:p>
        </p:txBody>
      </p:sp>
      <p:sp>
        <p:nvSpPr>
          <p:cNvPr id="4" name="Slide Number Placeholder 3">
            <a:extLst>
              <a:ext uri="{FF2B5EF4-FFF2-40B4-BE49-F238E27FC236}">
                <a16:creationId xmlns:a16="http://schemas.microsoft.com/office/drawing/2014/main" id="{0E19ECC0-39D8-4EA9-A6CE-DD194A9476B8}"/>
              </a:ext>
            </a:extLst>
          </p:cNvPr>
          <p:cNvSpPr>
            <a:spLocks noGrp="1"/>
          </p:cNvSpPr>
          <p:nvPr>
            <p:ph type="sldNum" sz="quarter" idx="12"/>
          </p:nvPr>
        </p:nvSpPr>
        <p:spPr/>
        <p:txBody>
          <a:bodyPr/>
          <a:lstStyle/>
          <a:p>
            <a:pPr>
              <a:defRPr/>
            </a:pPr>
            <a:fld id="{B586D440-F702-449A-AAC2-9ACFF17038B8}" type="slidenum">
              <a:rPr lang="en-US" smtClean="0"/>
              <a:pPr>
                <a:defRPr/>
              </a:pPr>
              <a:t>84</a:t>
            </a:fld>
            <a:endParaRPr lang="en-US" dirty="0"/>
          </a:p>
        </p:txBody>
      </p:sp>
      <p:sp>
        <p:nvSpPr>
          <p:cNvPr id="8" name="Content Placeholder 7">
            <a:extLst>
              <a:ext uri="{FF2B5EF4-FFF2-40B4-BE49-F238E27FC236}">
                <a16:creationId xmlns:a16="http://schemas.microsoft.com/office/drawing/2014/main" id="{4C868016-E457-4382-A1F6-B865DE121634}"/>
              </a:ext>
            </a:extLst>
          </p:cNvPr>
          <p:cNvSpPr>
            <a:spLocks noGrp="1"/>
          </p:cNvSpPr>
          <p:nvPr>
            <p:ph idx="1"/>
          </p:nvPr>
        </p:nvSpPr>
        <p:spPr>
          <a:xfrm>
            <a:off x="112296" y="783154"/>
            <a:ext cx="8927430" cy="3780825"/>
          </a:xfrm>
          <a:noFill/>
        </p:spPr>
        <p:txBody>
          <a:bodyPr>
            <a:noAutofit/>
          </a:bodyPr>
          <a:lstStyle/>
          <a:p>
            <a:pPr marL="0" indent="0">
              <a:spcBef>
                <a:spcPts val="600"/>
              </a:spcBef>
              <a:buNone/>
            </a:pPr>
            <a:r>
              <a:rPr lang="en-US" sz="1200" dirty="0">
                <a:latin typeface="Aptos" panose="020B0004020202020204" pitchFamily="34" charset="0"/>
              </a:rPr>
              <a:t>At Bell Labs, he studied the software development process, identified the root causes, suggested improvements and documented them in “How can we achieve Level-3 on SEI’s CMM with simple process improvements that can save $640 million/year and add $0.32 to Lucent’s EPS”. It has become a classic (“Rao’s Mythical Man Month”). F. P. Brooks, the author of the ‘The Mythical Man Month’ and the father of IBM-360, termed them as “Exceedingly valuable to Lucent.” . </a:t>
            </a:r>
          </a:p>
          <a:p>
            <a:pPr marL="0" indent="0">
              <a:spcBef>
                <a:spcPts val="600"/>
              </a:spcBef>
              <a:buNone/>
            </a:pPr>
            <a:r>
              <a:rPr lang="en-US" sz="1200" dirty="0">
                <a:latin typeface="Aptos" panose="020B0004020202020204" pitchFamily="34" charset="0"/>
              </a:rPr>
              <a:t>He is a quality evangelist and routinely offers $5/bug in the systems developed by him and his team (and never had to pay even once in 8 years). He is a champion of ZDD (Zero-Defect-Delivery). One of his favorite sayings is, “It is not Rocket Science -- even though I can do Rocket Science”</a:t>
            </a:r>
          </a:p>
          <a:p>
            <a:pPr marL="0" indent="0">
              <a:spcBef>
                <a:spcPts val="600"/>
              </a:spcBef>
              <a:buNone/>
            </a:pPr>
            <a:r>
              <a:rPr lang="en-US" sz="1200" dirty="0">
                <a:latin typeface="Aptos" panose="020B0004020202020204" pitchFamily="34" charset="0"/>
              </a:rPr>
              <a:t>He is a Fellow of International Society of Automation (ISA); British Computer Society; Royal Aeronautical Society; Royal Astronomical Society; Astronautical Society of India; Institution of Engineering and Technology; Council of Vibration Specialists; Institution of Engineers; Institution of Electronics and Telecommunication Engineers. Distinguished Scientist, ACM (‘for significant contributions to almost all the technologies that constitute Ballistic Missile Defense (BMD), including Rao’s Method an original contribution to Rocket Science’) and Chair of Distinguished Member selection committee; Associate Fellow AIAA, Eminent Engineer, Tau Beta Pi; Path Finder, Lucent Technologies; Chartered Engineer (CEng), Professional Engineer (PE). He won the President of the USA Volunteer Service Award 8 times: Gold (&gt;500 hours/year): 2010, 2011, 2019, 2020; Silver (&gt;250 hours/year): 2009, 2018; Bronze (&gt;100 Hours/year): 2008, 2017.</a:t>
            </a:r>
          </a:p>
          <a:p>
            <a:pPr marL="0" indent="0">
              <a:spcBef>
                <a:spcPts val="600"/>
              </a:spcBef>
              <a:buNone/>
            </a:pPr>
            <a:r>
              <a:rPr lang="en-US" sz="1200" dirty="0">
                <a:latin typeface="Aptos" panose="020B0004020202020204" pitchFamily="34" charset="0"/>
              </a:rPr>
              <a:t>His education includes: M.S (Computer Science), B.E (Electronics), B.S (Physics) and Executive Education at MIT and Wharton Business School. He mentored a large number of engineers, scientists, and managers. Helped 11 team members to become first time inventors and 25, first time authors.</a:t>
            </a:r>
          </a:p>
        </p:txBody>
      </p:sp>
    </p:spTree>
    <p:extLst>
      <p:ext uri="{BB962C8B-B14F-4D97-AF65-F5344CB8AC3E}">
        <p14:creationId xmlns:p14="http://schemas.microsoft.com/office/powerpoint/2010/main" val="144242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40707-C233-9B0E-07CE-21FF933C14A0}"/>
              </a:ext>
            </a:extLst>
          </p:cNvPr>
          <p:cNvSpPr>
            <a:spLocks noGrp="1"/>
          </p:cNvSpPr>
          <p:nvPr>
            <p:ph type="sldNum" sz="quarter" idx="12"/>
          </p:nvPr>
        </p:nvSpPr>
        <p:spPr/>
        <p:txBody>
          <a:bodyPr/>
          <a:lstStyle/>
          <a:p>
            <a:pPr>
              <a:defRPr/>
            </a:pPr>
            <a:fld id="{B586D440-F702-449A-AAC2-9ACFF17038B8}" type="slidenum">
              <a:rPr lang="en-US" smtClean="0"/>
              <a:pPr>
                <a:defRPr/>
              </a:pPr>
              <a:t>85</a:t>
            </a:fld>
            <a:endParaRPr lang="en-US" dirty="0"/>
          </a:p>
        </p:txBody>
      </p:sp>
      <p:pic>
        <p:nvPicPr>
          <p:cNvPr id="9" name="Content Placeholder 8" descr="A person standing at a podium with a flag and a flag&#10;&#10;Description automatically generated">
            <a:extLst>
              <a:ext uri="{FF2B5EF4-FFF2-40B4-BE49-F238E27FC236}">
                <a16:creationId xmlns:a16="http://schemas.microsoft.com/office/drawing/2014/main" id="{726996C1-AF88-A505-01BA-3792517EF829}"/>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rot="5400000">
            <a:off x="1716863" y="721070"/>
            <a:ext cx="4675557" cy="3505200"/>
          </a:xfrm>
        </p:spPr>
      </p:pic>
    </p:spTree>
    <p:extLst>
      <p:ext uri="{BB962C8B-B14F-4D97-AF65-F5344CB8AC3E}">
        <p14:creationId xmlns:p14="http://schemas.microsoft.com/office/powerpoint/2010/main" val="11905176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8470-CA6E-7739-EC90-AABEC0199734}"/>
              </a:ext>
            </a:extLst>
          </p:cNvPr>
          <p:cNvSpPr>
            <a:spLocks noGrp="1"/>
          </p:cNvSpPr>
          <p:nvPr>
            <p:ph type="title"/>
          </p:nvPr>
        </p:nvSpPr>
        <p:spPr>
          <a:xfrm>
            <a:off x="228600" y="185076"/>
            <a:ext cx="8686800" cy="315648"/>
          </a:xfrm>
        </p:spPr>
        <p:txBody>
          <a:bodyPr/>
          <a:lstStyle/>
          <a:p>
            <a:r>
              <a:rPr lang="en-US" dirty="0"/>
              <a:t>	Extended Abstract</a:t>
            </a:r>
            <a:endParaRPr lang="en-US" dirty="0">
              <a:highlight>
                <a:srgbClr val="FF00FF"/>
              </a:highlight>
            </a:endParaRPr>
          </a:p>
        </p:txBody>
      </p:sp>
      <p:sp>
        <p:nvSpPr>
          <p:cNvPr id="3" name="Content Placeholder 2">
            <a:extLst>
              <a:ext uri="{FF2B5EF4-FFF2-40B4-BE49-F238E27FC236}">
                <a16:creationId xmlns:a16="http://schemas.microsoft.com/office/drawing/2014/main" id="{A125704D-DEBC-0CF4-794D-9BF5A9617D3F}"/>
              </a:ext>
            </a:extLst>
          </p:cNvPr>
          <p:cNvSpPr>
            <a:spLocks noGrp="1"/>
          </p:cNvSpPr>
          <p:nvPr>
            <p:ph idx="1"/>
          </p:nvPr>
        </p:nvSpPr>
        <p:spPr>
          <a:xfrm>
            <a:off x="230886" y="778042"/>
            <a:ext cx="8686800" cy="4022558"/>
          </a:xfrm>
        </p:spPr>
        <p:txBody>
          <a:bodyPr>
            <a:normAutofit lnSpcReduction="10000"/>
          </a:bodyPr>
          <a:lstStyle/>
          <a:p>
            <a:pPr marL="0" indent="0">
              <a:lnSpc>
                <a:spcPct val="120000"/>
              </a:lnSpc>
              <a:spcBef>
                <a:spcPts val="600"/>
              </a:spcBef>
              <a:buNone/>
            </a:pPr>
            <a:r>
              <a:rPr lang="en-US" sz="1200" dirty="0">
                <a:latin typeface="Aptos" panose="020B0004020202020204" pitchFamily="34" charset="0"/>
              </a:rPr>
              <a:t>Weapon systems critical to national security are increasingly becoming more complex and expensive. The cost overruns alone are estimated to be about half-a-trillion dollars, making it the second-largest defense budget in the world. In the USA, several weapon system programs have breached Nunn-McCurdy thresholds for cost and schedule overruns.</a:t>
            </a:r>
          </a:p>
          <a:p>
            <a:pPr marL="0" indent="0">
              <a:lnSpc>
                <a:spcPct val="120000"/>
              </a:lnSpc>
              <a:spcBef>
                <a:spcPts val="600"/>
              </a:spcBef>
              <a:buNone/>
            </a:pPr>
            <a:r>
              <a:rPr lang="en-US" sz="1200" dirty="0">
                <a:latin typeface="Aptos" panose="020B0004020202020204" pitchFamily="34" charset="0"/>
              </a:rPr>
              <a:t>“</a:t>
            </a:r>
            <a:r>
              <a:rPr lang="en-US" sz="1200" b="1" dirty="0">
                <a:latin typeface="Aptos" panose="020B0004020202020204" pitchFamily="34" charset="0"/>
              </a:rPr>
              <a:t>Inadequate Systems Engineering</a:t>
            </a:r>
            <a:r>
              <a:rPr lang="en-US" sz="1200" dirty="0">
                <a:latin typeface="Aptos" panose="020B0004020202020204" pitchFamily="34" charset="0"/>
              </a:rPr>
              <a:t>” is almost always the critical factor in these troubled programs. Systems Engineering, since the days of Bell Labs where the word was first coined, has morphed several times and lost much of its original purpose of guiding the design and development of systems (in particular, large and complex systems like 5ESS and Aegis BMD; both are in the 100-million-lines-of-code class).</a:t>
            </a:r>
          </a:p>
          <a:p>
            <a:pPr marL="0" indent="0">
              <a:lnSpc>
                <a:spcPct val="120000"/>
              </a:lnSpc>
              <a:spcBef>
                <a:spcPts val="600"/>
              </a:spcBef>
              <a:buNone/>
            </a:pPr>
            <a:r>
              <a:rPr lang="en-US" sz="1200" dirty="0">
                <a:latin typeface="Aptos" panose="020B0004020202020204" pitchFamily="34" charset="0"/>
              </a:rPr>
              <a:t>As John Vu stated in his keynote address at Lucent’s 1997 Software Symposium: “No system failed due to bad coding. All failures could be traced to bad design” (note: most weapon systems are software-intensive).</a:t>
            </a:r>
          </a:p>
          <a:p>
            <a:pPr marL="0" indent="0">
              <a:lnSpc>
                <a:spcPct val="120000"/>
              </a:lnSpc>
              <a:spcBef>
                <a:spcPts val="600"/>
              </a:spcBef>
              <a:buNone/>
            </a:pPr>
            <a:r>
              <a:rPr lang="en-US" sz="1200" dirty="0">
                <a:latin typeface="Aptos" panose="020B0004020202020204" pitchFamily="34" charset="0"/>
              </a:rPr>
              <a:t>Smith and Williams, in Performance Solutions: A Practical Guide to Creating Responsive, Scalable Software, analyzed root causes of performance problems and concluded that “the problem is often due to a fundamental misunderstanding of how to achieve performance objectives” during the analysis of requirements and design (Systems Engineering).</a:t>
            </a:r>
          </a:p>
          <a:p>
            <a:pPr marL="0" indent="0">
              <a:lnSpc>
                <a:spcPct val="120000"/>
              </a:lnSpc>
              <a:spcBef>
                <a:spcPts val="600"/>
              </a:spcBef>
              <a:buNone/>
            </a:pPr>
            <a:r>
              <a:rPr lang="en-US" sz="1200" dirty="0">
                <a:latin typeface="Aptos" panose="020B0004020202020204" pitchFamily="34" charset="0"/>
              </a:rPr>
              <a:t>It has become an accepted practice that delivering complex weapon systems follows a “work until it works” paradigm, with its associated cost and schedule overruns and poor quality. For example, immediately after joining the GPS-OCX program as the Deputy Chief Engineer, I asked a hypothetical question: “If someone from GPS-OCX needs to stand in front of the customer and say, ‘Requirement-xxx is delivered. If anyone can find a problem/bug in that, I will gladly pay $5 for each bug,’ who would be that person? Do you think it can be done?” Almost all the answers I received were: “It is impossible. It cannot be done.”</a:t>
            </a:r>
          </a:p>
        </p:txBody>
      </p:sp>
      <p:sp>
        <p:nvSpPr>
          <p:cNvPr id="4" name="Slide Number Placeholder 3">
            <a:extLst>
              <a:ext uri="{FF2B5EF4-FFF2-40B4-BE49-F238E27FC236}">
                <a16:creationId xmlns:a16="http://schemas.microsoft.com/office/drawing/2014/main" id="{178CBFFC-7EA2-DAA3-213B-B2DA4F28C021}"/>
              </a:ext>
            </a:extLst>
          </p:cNvPr>
          <p:cNvSpPr>
            <a:spLocks noGrp="1"/>
          </p:cNvSpPr>
          <p:nvPr>
            <p:ph type="sldNum" sz="quarter" idx="12"/>
          </p:nvPr>
        </p:nvSpPr>
        <p:spPr/>
        <p:txBody>
          <a:bodyPr/>
          <a:lstStyle/>
          <a:p>
            <a:pPr>
              <a:defRPr/>
            </a:pPr>
            <a:fld id="{B586D440-F702-449A-AAC2-9ACFF17038B8}" type="slidenum">
              <a:rPr lang="en-US" smtClean="0"/>
              <a:pPr>
                <a:defRPr/>
              </a:pPr>
              <a:t>86</a:t>
            </a:fld>
            <a:endParaRPr lang="en-US" dirty="0"/>
          </a:p>
        </p:txBody>
      </p:sp>
    </p:spTree>
    <p:extLst>
      <p:ext uri="{BB962C8B-B14F-4D97-AF65-F5344CB8AC3E}">
        <p14:creationId xmlns:p14="http://schemas.microsoft.com/office/powerpoint/2010/main" val="28252491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3447F-A0AF-258B-51C9-E78A93F87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030E1-44BD-26CB-D11E-C294919B2C05}"/>
              </a:ext>
            </a:extLst>
          </p:cNvPr>
          <p:cNvSpPr>
            <a:spLocks noGrp="1"/>
          </p:cNvSpPr>
          <p:nvPr>
            <p:ph type="title"/>
          </p:nvPr>
        </p:nvSpPr>
        <p:spPr>
          <a:xfrm>
            <a:off x="228600" y="185076"/>
            <a:ext cx="8686800" cy="315648"/>
          </a:xfrm>
        </p:spPr>
        <p:txBody>
          <a:bodyPr/>
          <a:lstStyle/>
          <a:p>
            <a:r>
              <a:rPr lang="en-US" dirty="0"/>
              <a:t>	Extended Abstract (contd.)</a:t>
            </a:r>
            <a:endParaRPr lang="en-US" dirty="0">
              <a:highlight>
                <a:srgbClr val="FF00FF"/>
              </a:highlight>
            </a:endParaRPr>
          </a:p>
        </p:txBody>
      </p:sp>
      <p:sp>
        <p:nvSpPr>
          <p:cNvPr id="3" name="Content Placeholder 2">
            <a:extLst>
              <a:ext uri="{FF2B5EF4-FFF2-40B4-BE49-F238E27FC236}">
                <a16:creationId xmlns:a16="http://schemas.microsoft.com/office/drawing/2014/main" id="{23527507-39D1-9153-2DDE-BB2E56EE34FD}"/>
              </a:ext>
            </a:extLst>
          </p:cNvPr>
          <p:cNvSpPr>
            <a:spLocks noGrp="1"/>
          </p:cNvSpPr>
          <p:nvPr>
            <p:ph idx="1"/>
          </p:nvPr>
        </p:nvSpPr>
        <p:spPr>
          <a:xfrm>
            <a:off x="230886" y="778042"/>
            <a:ext cx="8686800" cy="4022558"/>
          </a:xfrm>
        </p:spPr>
        <p:txBody>
          <a:bodyPr>
            <a:normAutofit/>
          </a:bodyPr>
          <a:lstStyle/>
          <a:p>
            <a:pPr marL="0" indent="0">
              <a:lnSpc>
                <a:spcPct val="140000"/>
              </a:lnSpc>
              <a:spcBef>
                <a:spcPts val="600"/>
              </a:spcBef>
              <a:buNone/>
            </a:pPr>
            <a:r>
              <a:rPr lang="en-US" sz="1200" dirty="0">
                <a:latin typeface="Aptos" panose="020B0004020202020204" pitchFamily="34" charset="0"/>
              </a:rPr>
              <a:t>However, it can be done, and it has been done. Prof. Donald Knuth of Stanford University did it. I have done it routinely at Bell Labs on a project that was much more challenging than GPS-OCX. I routinely offered $5 for each bug found in the software developed by the team (and never had to pay out in eight years). In other words, we are not attempting the impossible.</a:t>
            </a:r>
          </a:p>
          <a:p>
            <a:pPr marL="0" indent="0">
              <a:lnSpc>
                <a:spcPct val="140000"/>
              </a:lnSpc>
              <a:spcBef>
                <a:spcPts val="600"/>
              </a:spcBef>
              <a:buNone/>
            </a:pPr>
            <a:r>
              <a:rPr lang="en-US" sz="1200" dirty="0">
                <a:latin typeface="Aptos" panose="020B0004020202020204" pitchFamily="34" charset="0"/>
              </a:rPr>
              <a:t>This paper, after providing a brief overview of the problems and the state of the art, presents the process for Zero-Defect Delivery (ZDD)  and shows how Systems Engineering plays a crucial role. Large systems have four levels of systems engineering (as Bell Labs calls them Tier-1 to Tier-4).</a:t>
            </a:r>
          </a:p>
          <a:p>
            <a:pPr marL="0" indent="0">
              <a:lnSpc>
                <a:spcPct val="140000"/>
              </a:lnSpc>
              <a:spcBef>
                <a:spcPts val="600"/>
              </a:spcBef>
              <a:buNone/>
            </a:pPr>
            <a:r>
              <a:rPr lang="en-US" sz="1200" dirty="0">
                <a:latin typeface="Aptos" panose="020B0004020202020204" pitchFamily="34" charset="0"/>
              </a:rPr>
              <a:t>It also addresses common concerns such as: (1) Does it apply only to legacy systems or also to the development of new systems? (2) Does it work only for software-intensive systems or for others as well? (Yes, it works for the development and sustainment of software-intensive systems, hardware systems, and even—apologies to F. P. Brooks—for “grave digging.”) (3) Does it work only for closely collaborating teams? (No, it works for cooperating, indifferent, and even hostile teams.) (4) Does it help in maintaining a stable workforce critical for weapon systems development? (5) Is it Rocket Science? (No: “Even though I can do rocket science.”) </a:t>
            </a:r>
          </a:p>
          <a:p>
            <a:pPr marL="0" indent="0">
              <a:lnSpc>
                <a:spcPct val="140000"/>
              </a:lnSpc>
              <a:spcBef>
                <a:spcPts val="600"/>
              </a:spcBef>
              <a:buNone/>
            </a:pPr>
            <a:r>
              <a:rPr lang="en-US" sz="1200" dirty="0">
                <a:latin typeface="Aptos" panose="020B0004020202020204" pitchFamily="34" charset="0"/>
              </a:rPr>
              <a:t>It provides examples, lessons learned, and even lessons we are going to learn (a.k.a. pre-mortem)from the systems I have worked on and left my fingerprints.</a:t>
            </a:r>
          </a:p>
        </p:txBody>
      </p:sp>
      <p:sp>
        <p:nvSpPr>
          <p:cNvPr id="4" name="Slide Number Placeholder 3">
            <a:extLst>
              <a:ext uri="{FF2B5EF4-FFF2-40B4-BE49-F238E27FC236}">
                <a16:creationId xmlns:a16="http://schemas.microsoft.com/office/drawing/2014/main" id="{7F31E8CB-2698-32F7-8FFD-325654340D6D}"/>
              </a:ext>
            </a:extLst>
          </p:cNvPr>
          <p:cNvSpPr>
            <a:spLocks noGrp="1"/>
          </p:cNvSpPr>
          <p:nvPr>
            <p:ph type="sldNum" sz="quarter" idx="12"/>
          </p:nvPr>
        </p:nvSpPr>
        <p:spPr/>
        <p:txBody>
          <a:bodyPr/>
          <a:lstStyle/>
          <a:p>
            <a:pPr>
              <a:defRPr/>
            </a:pPr>
            <a:fld id="{B586D440-F702-449A-AAC2-9ACFF17038B8}" type="slidenum">
              <a:rPr lang="en-US" smtClean="0"/>
              <a:pPr>
                <a:defRPr/>
              </a:pPr>
              <a:t>87</a:t>
            </a:fld>
            <a:endParaRPr lang="en-US" dirty="0"/>
          </a:p>
        </p:txBody>
      </p:sp>
    </p:spTree>
    <p:extLst>
      <p:ext uri="{BB962C8B-B14F-4D97-AF65-F5344CB8AC3E}">
        <p14:creationId xmlns:p14="http://schemas.microsoft.com/office/powerpoint/2010/main" val="1912514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29D9-D0D4-4F5B-9F74-87328DE8677A}"/>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28DC4B0-1EAC-4CAE-8A11-2CF4A1AA5161}"/>
              </a:ext>
            </a:extLst>
          </p:cNvPr>
          <p:cNvSpPr>
            <a:spLocks noGrp="1"/>
          </p:cNvSpPr>
          <p:nvPr>
            <p:ph type="sldNum" sz="quarter" idx="12"/>
          </p:nvPr>
        </p:nvSpPr>
        <p:spPr/>
        <p:txBody>
          <a:bodyPr/>
          <a:lstStyle/>
          <a:p>
            <a:pPr>
              <a:defRPr/>
            </a:pPr>
            <a:fld id="{B586D440-F702-449A-AAC2-9ACFF17038B8}" type="slidenum">
              <a:rPr lang="en-US" smtClean="0"/>
              <a:pPr>
                <a:defRPr/>
              </a:pPr>
              <a:t>88</a:t>
            </a:fld>
            <a:endParaRPr lang="en-US" dirty="0"/>
          </a:p>
        </p:txBody>
      </p:sp>
      <p:pic>
        <p:nvPicPr>
          <p:cNvPr id="1026" name="Picture 2" descr="Amazon.com : Question Mark - 500 Stickers Pack 2.25 x 1.25 inches -  Punctuation : Office Products">
            <a:extLst>
              <a:ext uri="{FF2B5EF4-FFF2-40B4-BE49-F238E27FC236}">
                <a16:creationId xmlns:a16="http://schemas.microsoft.com/office/drawing/2014/main" id="{B2320C44-AC7F-49C8-808E-BC6B2A468A62}"/>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0986" t="2824" r="28345" b="2500"/>
          <a:stretch/>
        </p:blipFill>
        <p:spPr bwMode="auto">
          <a:xfrm>
            <a:off x="4032069" y="2046515"/>
            <a:ext cx="115824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26">
            <a:hlinkClick r:id="" action="ppaction://media"/>
            <a:extLst>
              <a:ext uri="{FF2B5EF4-FFF2-40B4-BE49-F238E27FC236}">
                <a16:creationId xmlns:a16="http://schemas.microsoft.com/office/drawing/2014/main" id="{316BBF3A-73B4-47C7-8F00-D549F61334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09356" y="2960915"/>
            <a:ext cx="609600" cy="609600"/>
          </a:xfrm>
          <a:prstGeom prst="rect">
            <a:avLst/>
          </a:prstGeom>
        </p:spPr>
      </p:pic>
    </p:spTree>
    <p:extLst>
      <p:ext uri="{BB962C8B-B14F-4D97-AF65-F5344CB8AC3E}">
        <p14:creationId xmlns:p14="http://schemas.microsoft.com/office/powerpoint/2010/main" val="3836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172E7-470F-4A72-A5EA-25D6098A0189}"/>
              </a:ext>
            </a:extLst>
          </p:cNvPr>
          <p:cNvSpPr>
            <a:spLocks noGrp="1"/>
          </p:cNvSpPr>
          <p:nvPr>
            <p:ph type="ctrTitle"/>
          </p:nvPr>
        </p:nvSpPr>
        <p:spPr/>
        <p:txBody>
          <a:bodyPr/>
          <a:lstStyle/>
          <a:p>
            <a:r>
              <a:rPr lang="en-US" b="1" dirty="0"/>
              <a:t>BACKUP</a:t>
            </a:r>
          </a:p>
        </p:txBody>
      </p:sp>
      <p:sp>
        <p:nvSpPr>
          <p:cNvPr id="6" name="Subtitle 5">
            <a:extLst>
              <a:ext uri="{FF2B5EF4-FFF2-40B4-BE49-F238E27FC236}">
                <a16:creationId xmlns:a16="http://schemas.microsoft.com/office/drawing/2014/main" id="{899106EE-60C7-24A9-A60E-1F1A40E30858}"/>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5E5A6F78-B3F5-3BB7-3706-832D9F72B0C4}"/>
              </a:ext>
            </a:extLst>
          </p:cNvPr>
          <p:cNvSpPr>
            <a:spLocks noGrp="1"/>
          </p:cNvSpPr>
          <p:nvPr>
            <p:ph type="sldNum" sz="quarter" idx="12"/>
          </p:nvPr>
        </p:nvSpPr>
        <p:spPr/>
        <p:txBody>
          <a:bodyPr/>
          <a:lstStyle/>
          <a:p>
            <a:pPr>
              <a:defRPr/>
            </a:pPr>
            <a:fld id="{B586D440-F702-449A-AAC2-9ACFF17038B8}" type="slidenum">
              <a:rPr lang="en-US" smtClean="0"/>
              <a:pPr>
                <a:defRPr/>
              </a:pPr>
              <a:t>89</a:t>
            </a:fld>
            <a:endParaRPr lang="en-US" dirty="0"/>
          </a:p>
        </p:txBody>
      </p:sp>
    </p:spTree>
    <p:extLst>
      <p:ext uri="{BB962C8B-B14F-4D97-AF65-F5344CB8AC3E}">
        <p14:creationId xmlns:p14="http://schemas.microsoft.com/office/powerpoint/2010/main" val="142325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B6E52-D237-4477-BCE3-3958E6D4F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981F9-8412-3E03-6728-ABB036F5AF61}"/>
              </a:ext>
            </a:extLst>
          </p:cNvPr>
          <p:cNvSpPr>
            <a:spLocks noGrp="1"/>
          </p:cNvSpPr>
          <p:nvPr>
            <p:ph type="title"/>
          </p:nvPr>
        </p:nvSpPr>
        <p:spPr/>
        <p:txBody>
          <a:bodyPr/>
          <a:lstStyle/>
          <a:p>
            <a:r>
              <a:rPr lang="en-US" dirty="0"/>
              <a:t>Defining ZDD in a practical context (contd.)</a:t>
            </a:r>
          </a:p>
        </p:txBody>
      </p:sp>
      <p:sp>
        <p:nvSpPr>
          <p:cNvPr id="3" name="Content Placeholder 2">
            <a:extLst>
              <a:ext uri="{FF2B5EF4-FFF2-40B4-BE49-F238E27FC236}">
                <a16:creationId xmlns:a16="http://schemas.microsoft.com/office/drawing/2014/main" id="{2C06C6CC-1E5D-7088-2C84-7D13CC4CE91C}"/>
              </a:ext>
            </a:extLst>
          </p:cNvPr>
          <p:cNvSpPr>
            <a:spLocks noGrp="1"/>
          </p:cNvSpPr>
          <p:nvPr>
            <p:ph idx="1"/>
          </p:nvPr>
        </p:nvSpPr>
        <p:spPr>
          <a:xfrm>
            <a:off x="230886" y="930031"/>
            <a:ext cx="8686800" cy="3557567"/>
          </a:xfrm>
        </p:spPr>
        <p:txBody>
          <a:bodyPr>
            <a:normAutofit fontScale="77500" lnSpcReduction="20000"/>
          </a:bodyPr>
          <a:lstStyle/>
          <a:p>
            <a:r>
              <a:rPr lang="en-US" dirty="0"/>
              <a:t>Prof. Donald Knuth of Stanford University did it. </a:t>
            </a:r>
          </a:p>
          <a:p>
            <a:r>
              <a:rPr lang="en-US" dirty="0"/>
              <a:t>I have done it routinely at Bell Labs on a project that is much more challenging than GPS-OCX</a:t>
            </a:r>
          </a:p>
          <a:p>
            <a:r>
              <a:rPr lang="en-US" dirty="0"/>
              <a:t>In other words, we are </a:t>
            </a:r>
            <a:r>
              <a:rPr lang="en-US" b="1" dirty="0"/>
              <a:t>NOT</a:t>
            </a:r>
            <a:r>
              <a:rPr lang="en-US" dirty="0"/>
              <a:t> attempting the impossible</a:t>
            </a:r>
            <a:r>
              <a:rPr lang="en-US" i="1" dirty="0"/>
              <a:t>.</a:t>
            </a:r>
            <a:r>
              <a:rPr lang="en-US" dirty="0"/>
              <a:t> </a:t>
            </a:r>
          </a:p>
          <a:p>
            <a:pPr lvl="0"/>
            <a:r>
              <a:rPr lang="en-US" b="1" dirty="0"/>
              <a:t>Spoiler alert:</a:t>
            </a:r>
          </a:p>
          <a:p>
            <a:pPr lvl="1"/>
            <a:r>
              <a:rPr lang="en-US" dirty="0"/>
              <a:t>I changed the conversation from being reactive and defensive to one of proactive, positive, confident, and assertive with professional pride, innovation and measured risk taking.</a:t>
            </a:r>
          </a:p>
          <a:p>
            <a:pPr lvl="1"/>
            <a:r>
              <a:rPr lang="en-US" dirty="0"/>
              <a:t>Introduced the terms like ‘Zero-Defect-Development (ZDD)’, ‘Offering $5 for each bug’, ‘Feature Driven Development (FDD)’, ‘Accountability’, ‘Personal Warranty/Guarantee’ to the vocabulary of GPS-OCX.</a:t>
            </a:r>
          </a:p>
          <a:p>
            <a:pPr lvl="1"/>
            <a:r>
              <a:rPr lang="en-US" dirty="0"/>
              <a:t>Presented them to the Vice President who led the root cause analysis to identify systemic problems for “Why so many programs in Aurora, Colorado are Red” and to the program Manager of GPS-OCX. The Vice President commented, “</a:t>
            </a:r>
            <a:r>
              <a:rPr lang="en-US" u="sng" dirty="0"/>
              <a:t>Had Rao been here from the beginning, GPS-OCX would not have breached the Nunn-McCurdy</a:t>
            </a:r>
            <a:r>
              <a:rPr lang="en-US" dirty="0"/>
              <a:t>.”</a:t>
            </a:r>
          </a:p>
        </p:txBody>
      </p:sp>
      <p:sp>
        <p:nvSpPr>
          <p:cNvPr id="4" name="Slide Number Placeholder 3">
            <a:extLst>
              <a:ext uri="{FF2B5EF4-FFF2-40B4-BE49-F238E27FC236}">
                <a16:creationId xmlns:a16="http://schemas.microsoft.com/office/drawing/2014/main" id="{12C97E81-54BF-6AD8-7E75-B83BC7B5B392}"/>
              </a:ext>
            </a:extLst>
          </p:cNvPr>
          <p:cNvSpPr>
            <a:spLocks noGrp="1"/>
          </p:cNvSpPr>
          <p:nvPr>
            <p:ph type="sldNum" sz="quarter" idx="12"/>
          </p:nvPr>
        </p:nvSpPr>
        <p:spPr/>
        <p:txBody>
          <a:bodyPr/>
          <a:lstStyle/>
          <a:p>
            <a:pPr>
              <a:defRPr/>
            </a:pPr>
            <a:fld id="{B586D440-F702-449A-AAC2-9ACFF17038B8}" type="slidenum">
              <a:rPr lang="en-US" smtClean="0"/>
              <a:pPr>
                <a:defRPr/>
              </a:pPr>
              <a:t>9</a:t>
            </a:fld>
            <a:endParaRPr lang="en-US" dirty="0"/>
          </a:p>
        </p:txBody>
      </p:sp>
      <p:sp>
        <p:nvSpPr>
          <p:cNvPr id="5" name="TextBox 4">
            <a:extLst>
              <a:ext uri="{FF2B5EF4-FFF2-40B4-BE49-F238E27FC236}">
                <a16:creationId xmlns:a16="http://schemas.microsoft.com/office/drawing/2014/main" id="{620D391F-1FB6-9CBF-7196-54858D96CDB6}"/>
              </a:ext>
            </a:extLst>
          </p:cNvPr>
          <p:cNvSpPr txBox="1"/>
          <p:nvPr/>
        </p:nvSpPr>
        <p:spPr>
          <a:xfrm>
            <a:off x="593558" y="4482082"/>
            <a:ext cx="6922169" cy="276999"/>
          </a:xfrm>
          <a:prstGeom prst="rect">
            <a:avLst/>
          </a:prstGeom>
          <a:solidFill>
            <a:srgbClr val="00B0F0"/>
          </a:solidFill>
        </p:spPr>
        <p:txBody>
          <a:bodyPr wrap="square" rtlCol="0">
            <a:spAutoFit/>
          </a:bodyPr>
          <a:lstStyle/>
          <a:p>
            <a:r>
              <a:rPr lang="en-US" sz="1200" b="1" dirty="0">
                <a:solidFill>
                  <a:schemeClr val="bg1"/>
                </a:solidFill>
              </a:rPr>
              <a:t>Popular putdown at Bell Labs in its halcyon days: “Don’t be humble. You are not that great”</a:t>
            </a:r>
          </a:p>
        </p:txBody>
      </p:sp>
    </p:spTree>
    <p:extLst>
      <p:ext uri="{BB962C8B-B14F-4D97-AF65-F5344CB8AC3E}">
        <p14:creationId xmlns:p14="http://schemas.microsoft.com/office/powerpoint/2010/main" val="1552197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2B5B4-C58D-05DE-071D-91DCB44C0935}"/>
              </a:ext>
            </a:extLst>
          </p:cNvPr>
          <p:cNvSpPr>
            <a:spLocks noGrp="1"/>
          </p:cNvSpPr>
          <p:nvPr>
            <p:ph type="title"/>
          </p:nvPr>
        </p:nvSpPr>
        <p:spPr>
          <a:xfrm>
            <a:off x="340067" y="105511"/>
            <a:ext cx="7173096" cy="496274"/>
          </a:xfrm>
        </p:spPr>
        <p:txBody>
          <a:bodyPr/>
          <a:lstStyle/>
          <a:p>
            <a:r>
              <a:rPr lang="en-US" b="1" dirty="0">
                <a:solidFill>
                  <a:schemeClr val="bg1"/>
                </a:solidFill>
              </a:rPr>
              <a:t>Weapon System Organization</a:t>
            </a:r>
          </a:p>
        </p:txBody>
      </p:sp>
      <p:pic>
        <p:nvPicPr>
          <p:cNvPr id="7" name="Content Placeholder 6" descr="Diagram&#10;&#10;Description automatically generated">
            <a:extLst>
              <a:ext uri="{FF2B5EF4-FFF2-40B4-BE49-F238E27FC236}">
                <a16:creationId xmlns:a16="http://schemas.microsoft.com/office/drawing/2014/main" id="{61A4339F-6C6C-21F6-AADC-E9B83CC37250}"/>
              </a:ext>
            </a:extLst>
          </p:cNvPr>
          <p:cNvPicPr>
            <a:picLocks noGrp="1" noChangeAspect="1"/>
          </p:cNvPicPr>
          <p:nvPr>
            <p:ph sz="quarter" idx="12"/>
          </p:nvPr>
        </p:nvPicPr>
        <p:blipFill>
          <a:blip r:embed="rId2"/>
          <a:stretch>
            <a:fillRect/>
          </a:stretch>
        </p:blipFill>
        <p:spPr>
          <a:xfrm>
            <a:off x="599090" y="898297"/>
            <a:ext cx="7929813" cy="3717295"/>
          </a:xfrm>
        </p:spPr>
      </p:pic>
      <p:sp>
        <p:nvSpPr>
          <p:cNvPr id="4" name="Slide Number Placeholder 3">
            <a:extLst>
              <a:ext uri="{FF2B5EF4-FFF2-40B4-BE49-F238E27FC236}">
                <a16:creationId xmlns:a16="http://schemas.microsoft.com/office/drawing/2014/main" id="{62C75D21-2CA2-B8B7-37D3-B32282092C0F}"/>
              </a:ext>
            </a:extLst>
          </p:cNvPr>
          <p:cNvSpPr>
            <a:spLocks noGrp="1"/>
          </p:cNvSpPr>
          <p:nvPr>
            <p:ph type="sldNum" sz="quarter" idx="16"/>
          </p:nvPr>
        </p:nvSpPr>
        <p:spPr/>
        <p:txBody>
          <a:bodyPr/>
          <a:lstStyle/>
          <a:p>
            <a:fld id="{32A2F39E-E4DB-494E-AB40-38356C65078C}" type="slidenum">
              <a:rPr lang="en-US" smtClean="0"/>
              <a:pPr/>
              <a:t>90</a:t>
            </a:fld>
            <a:endParaRPr lang="en-US" dirty="0"/>
          </a:p>
        </p:txBody>
      </p:sp>
    </p:spTree>
    <p:extLst>
      <p:ext uri="{BB962C8B-B14F-4D97-AF65-F5344CB8AC3E}">
        <p14:creationId xmlns:p14="http://schemas.microsoft.com/office/powerpoint/2010/main" val="3449631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5A8E-B1B8-54BD-2BCB-A3C48B61D7A9}"/>
              </a:ext>
            </a:extLst>
          </p:cNvPr>
          <p:cNvSpPr>
            <a:spLocks noGrp="1"/>
          </p:cNvSpPr>
          <p:nvPr>
            <p:ph type="title"/>
          </p:nvPr>
        </p:nvSpPr>
        <p:spPr>
          <a:xfrm>
            <a:off x="340067" y="105511"/>
            <a:ext cx="7173096" cy="410304"/>
          </a:xfrm>
        </p:spPr>
        <p:txBody>
          <a:bodyPr>
            <a:noAutofit/>
          </a:bodyPr>
          <a:lstStyle/>
          <a:p>
            <a:r>
              <a:rPr lang="en-US" sz="2800" b="1" dirty="0">
                <a:solidFill>
                  <a:schemeClr val="bg1"/>
                </a:solidFill>
              </a:rPr>
              <a:t>Subsystem Organization</a:t>
            </a:r>
          </a:p>
        </p:txBody>
      </p:sp>
      <p:pic>
        <p:nvPicPr>
          <p:cNvPr id="7" name="Content Placeholder 6" descr="Diagram, timeline&#10;&#10;Description automatically generated">
            <a:extLst>
              <a:ext uri="{FF2B5EF4-FFF2-40B4-BE49-F238E27FC236}">
                <a16:creationId xmlns:a16="http://schemas.microsoft.com/office/drawing/2014/main" id="{28AD531D-8376-9EA6-111A-08BB1727BB44}"/>
              </a:ext>
            </a:extLst>
          </p:cNvPr>
          <p:cNvPicPr>
            <a:picLocks noGrp="1" noChangeAspect="1"/>
          </p:cNvPicPr>
          <p:nvPr>
            <p:ph sz="quarter" idx="12"/>
          </p:nvPr>
        </p:nvPicPr>
        <p:blipFill>
          <a:blip r:embed="rId2"/>
          <a:stretch>
            <a:fillRect/>
          </a:stretch>
        </p:blipFill>
        <p:spPr>
          <a:xfrm>
            <a:off x="410302" y="913173"/>
            <a:ext cx="8354187" cy="3414608"/>
          </a:xfrm>
        </p:spPr>
      </p:pic>
      <p:sp>
        <p:nvSpPr>
          <p:cNvPr id="4" name="Slide Number Placeholder 3">
            <a:extLst>
              <a:ext uri="{FF2B5EF4-FFF2-40B4-BE49-F238E27FC236}">
                <a16:creationId xmlns:a16="http://schemas.microsoft.com/office/drawing/2014/main" id="{DD934B73-1EF4-52D8-311A-0CDD9FBCD829}"/>
              </a:ext>
            </a:extLst>
          </p:cNvPr>
          <p:cNvSpPr>
            <a:spLocks noGrp="1"/>
          </p:cNvSpPr>
          <p:nvPr>
            <p:ph type="sldNum" sz="quarter" idx="16"/>
          </p:nvPr>
        </p:nvSpPr>
        <p:spPr/>
        <p:txBody>
          <a:bodyPr/>
          <a:lstStyle/>
          <a:p>
            <a:fld id="{32A2F39E-E4DB-494E-AB40-38356C65078C}" type="slidenum">
              <a:rPr lang="en-US" smtClean="0"/>
              <a:pPr/>
              <a:t>91</a:t>
            </a:fld>
            <a:endParaRPr lang="en-US" dirty="0"/>
          </a:p>
        </p:txBody>
      </p:sp>
    </p:spTree>
    <p:extLst>
      <p:ext uri="{BB962C8B-B14F-4D97-AF65-F5344CB8AC3E}">
        <p14:creationId xmlns:p14="http://schemas.microsoft.com/office/powerpoint/2010/main" val="2014300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hout blue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EB2D5380FE2F4D930C6B565C2D1F91" ma:contentTypeVersion="11" ma:contentTypeDescription="Create a new document." ma:contentTypeScope="" ma:versionID="7bb4524a6491913e10d18d3264613d60">
  <xsd:schema xmlns:xsd="http://www.w3.org/2001/XMLSchema" xmlns:xs="http://www.w3.org/2001/XMLSchema" xmlns:p="http://schemas.microsoft.com/office/2006/metadata/properties" xmlns:ns2="f68cf9e0-88e1-4f3b-adb3-cd048a316fce" xmlns:ns3="45189c86-d200-4f8e-8ba3-644445031606" targetNamespace="http://schemas.microsoft.com/office/2006/metadata/properties" ma:root="true" ma:fieldsID="fe491e7097e791f756d1677c32534ef1" ns2:_="" ns3:_="">
    <xsd:import namespace="f68cf9e0-88e1-4f3b-adb3-cd048a316fce"/>
    <xsd:import namespace="45189c86-d200-4f8e-8ba3-6444450316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cf9e0-88e1-4f3b-adb3-cd048a316f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189c86-d200-4f8e-8ba3-6444450316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53F3348E-F4F4-4BE8-8083-AA7D450E2FAD}">
  <ds:schemaRefs>
    <ds:schemaRef ds:uri="http://schemas.microsoft.com/sharepoint/v3/contenttype/forms"/>
  </ds:schemaRefs>
</ds:datastoreItem>
</file>

<file path=customXml/itemProps2.xml><?xml version="1.0" encoding="utf-8"?>
<ds:datastoreItem xmlns:ds="http://schemas.openxmlformats.org/officeDocument/2006/customXml" ds:itemID="{E561E29E-EE55-4BBB-A007-996871FAB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cf9e0-88e1-4f3b-adb3-cd048a316fce"/>
    <ds:schemaRef ds:uri="45189c86-d200-4f8e-8ba3-644445031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14BE1A-A2C4-4862-8AD0-8BDC37D6A979}">
  <ds:schemaRefs>
    <ds:schemaRef ds:uri="http://schemas.microsoft.com/office/2006/metadata/properties"/>
    <ds:schemaRef ds:uri="45189c86-d200-4f8e-8ba3-644445031606"/>
    <ds:schemaRef ds:uri="http://purl.org/dc/terms/"/>
    <ds:schemaRef ds:uri="f68cf9e0-88e1-4f3b-adb3-cd048a316fce"/>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5882</TotalTime>
  <Words>7124</Words>
  <Application>Microsoft Office PowerPoint</Application>
  <PresentationFormat>On-screen Show (16:9)</PresentationFormat>
  <Paragraphs>542</Paragraphs>
  <Slides>92</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92</vt:i4>
      </vt:variant>
    </vt:vector>
  </HeadingPairs>
  <TitlesOfParts>
    <vt:vector size="101" baseType="lpstr">
      <vt:lpstr>Aptos</vt:lpstr>
      <vt:lpstr>Arial</vt:lpstr>
      <vt:lpstr>Arial Black</vt:lpstr>
      <vt:lpstr>Calibri</vt:lpstr>
      <vt:lpstr>Helvetica</vt:lpstr>
      <vt:lpstr>Times</vt:lpstr>
      <vt:lpstr>Wingdings</vt:lpstr>
      <vt:lpstr>Blank Presentation</vt:lpstr>
      <vt:lpstr>Without blue banner</vt:lpstr>
      <vt:lpstr>PowerPoint Presentation</vt:lpstr>
      <vt:lpstr>Survey Questions</vt:lpstr>
      <vt:lpstr>Introduction</vt:lpstr>
      <vt:lpstr>Inspiration</vt:lpstr>
      <vt:lpstr>He doubled the reward for his TeX program every year</vt:lpstr>
      <vt:lpstr>Defining ZDD in our context</vt:lpstr>
      <vt:lpstr>6-sigma at 3M</vt:lpstr>
      <vt:lpstr>Defining ZDD in a practical context</vt:lpstr>
      <vt:lpstr>Defining ZDD in a practical context (contd.)</vt:lpstr>
      <vt:lpstr>You are delivering with Zero-Defects, if:</vt:lpstr>
      <vt:lpstr>Why we need ZDD?</vt:lpstr>
      <vt:lpstr>Why we need ZDD? (contd.)</vt:lpstr>
      <vt:lpstr>Why the systems we deliver have defects?</vt:lpstr>
      <vt:lpstr>Multiple Nunn-McCurdy breaches</vt:lpstr>
      <vt:lpstr>Why do we need help? </vt:lpstr>
      <vt:lpstr>Why do we need help? (contd.)</vt:lpstr>
      <vt:lpstr>Leading Change</vt:lpstr>
      <vt:lpstr>Teflon Culture</vt:lpstr>
      <vt:lpstr>Designing, Developing, and Delivering with Zero Defects</vt:lpstr>
      <vt:lpstr>Feature Driven Development (FDD)</vt:lpstr>
      <vt:lpstr>Feature Driven Development (contd.)</vt:lpstr>
      <vt:lpstr>Feature Driven Development (contd.)</vt:lpstr>
      <vt:lpstr>Feature Design </vt:lpstr>
      <vt:lpstr>Subsystem Design &amp; Development </vt:lpstr>
      <vt:lpstr>“You cannot just punch ‘Let there be light’ without writing the code underlying the user interface functions”</vt:lpstr>
      <vt:lpstr>Feature Testing</vt:lpstr>
      <vt:lpstr>DR (Deficiency Report) Handling</vt:lpstr>
      <vt:lpstr> </vt:lpstr>
      <vt:lpstr>DR (Deficiency Report) Handling</vt:lpstr>
      <vt:lpstr>Dr Handling (contd.)</vt:lpstr>
      <vt:lpstr>Features &amp; Subsystems</vt:lpstr>
      <vt:lpstr>Subsystem requirements for the Features &amp; Components</vt:lpstr>
      <vt:lpstr>Design steps</vt:lpstr>
      <vt:lpstr>High-Level Design</vt:lpstr>
      <vt:lpstr>High-Level Design (Contd.)</vt:lpstr>
      <vt:lpstr>Feature Design Document (FDD) Template</vt:lpstr>
      <vt:lpstr>Conceptual Integrity of the System</vt:lpstr>
      <vt:lpstr>High-Level Design: Performance Considerations</vt:lpstr>
      <vt:lpstr>Detailed Design/Sub-system Design</vt:lpstr>
      <vt:lpstr>Template for Subsystem Design Document (SDD)</vt:lpstr>
      <vt:lpstr>Coding &amp; Unit Testing</vt:lpstr>
      <vt:lpstr>Subsystem Testing</vt:lpstr>
      <vt:lpstr>Feature Testing &amp; Demonstration</vt:lpstr>
      <vt:lpstr>DR Handling</vt:lpstr>
      <vt:lpstr>DR Handling  (contd.)</vt:lpstr>
      <vt:lpstr>Salient points</vt:lpstr>
      <vt:lpstr>Subsystem Leads</vt:lpstr>
      <vt:lpstr>Subsystem Leads (contd.)</vt:lpstr>
      <vt:lpstr>Subsystem Leads (contd.)</vt:lpstr>
      <vt:lpstr>Answers to the original questions?</vt:lpstr>
      <vt:lpstr>1. Is it possible to deliver complex systems with Zero defects?</vt:lpstr>
      <vt:lpstr>Offering $5 for each bug in the software1 (Bell Labs)</vt:lpstr>
      <vt:lpstr>PowerPoint Presentation</vt:lpstr>
      <vt:lpstr>2. New Manual Method designed to work with 100% success rate (Bell Labs)</vt:lpstr>
      <vt:lpstr>PowerPoint Presentation</vt:lpstr>
      <vt:lpstr> 3. I have reduced the garbage in OMS (jvm3) from 400 GB to 2 GB and I will pay $5.92 (Bell Labs) </vt:lpstr>
      <vt:lpstr> 3. (Contd.)</vt:lpstr>
      <vt:lpstr>PowerPoint Presentation</vt:lpstr>
      <vt:lpstr>4. Graphical Layout Redesign (Bell Labs) </vt:lpstr>
      <vt:lpstr>4. (Contd.)</vt:lpstr>
      <vt:lpstr>4. (Contd.)</vt:lpstr>
      <vt:lpstr>PowerPoint Presentation</vt:lpstr>
      <vt:lpstr>Science Advisor to the Fleet (US Navy)</vt:lpstr>
      <vt:lpstr>Science Advisor to the Fleet (contd.)</vt:lpstr>
      <vt:lpstr>2. Is it a beautiful myth?</vt:lpstr>
      <vt:lpstr>Star Calibration Software Subsystem</vt:lpstr>
      <vt:lpstr>Optimal Shortest Path for Radars and Telescopes using Hill-Climbing Technique</vt:lpstr>
      <vt:lpstr>Star Calibration of Precision Radar</vt:lpstr>
      <vt:lpstr>3. Is it Rocket Science?</vt:lpstr>
      <vt:lpstr>4. Is it snake oil?</vt:lpstr>
      <vt:lpstr>5. How does Systems Engineering play a role?</vt:lpstr>
      <vt:lpstr>FDD at its core is about:</vt:lpstr>
      <vt:lpstr>Local optimization vs. global optimization (example)</vt:lpstr>
      <vt:lpstr>Local Optimizations vs. Global Optimization (contd.)</vt:lpstr>
      <vt:lpstr>PowerPoint Presentation</vt:lpstr>
      <vt:lpstr>FAQs</vt:lpstr>
      <vt:lpstr>FAQs (contd.)</vt:lpstr>
      <vt:lpstr>Closing thought</vt:lpstr>
      <vt:lpstr>FDD is not a new concept. It is an integral part of DevSecOps</vt:lpstr>
      <vt:lpstr>Agile Planning is ''Feature-Based''</vt:lpstr>
      <vt:lpstr>Does ZDD really mean Zero-defects?</vt:lpstr>
      <vt:lpstr>Acknowledgements</vt:lpstr>
      <vt:lpstr>Rao Mannepalli</vt:lpstr>
      <vt:lpstr>Rao Mannepalli (contd.)</vt:lpstr>
      <vt:lpstr>PowerPoint Presentation</vt:lpstr>
      <vt:lpstr> Extended Abstract</vt:lpstr>
      <vt:lpstr> Extended Abstract (contd.)</vt:lpstr>
      <vt:lpstr>Thank you</vt:lpstr>
      <vt:lpstr>BACKUP</vt:lpstr>
      <vt:lpstr>Weapon System Organization</vt:lpstr>
      <vt:lpstr>Subsystem Organization</vt:lpstr>
      <vt:lpstr>PowerPoint Presentation</vt:lpstr>
    </vt:vector>
  </TitlesOfParts>
  <Company>Bill Seymore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Seymore</dc:creator>
  <cp:lastModifiedBy>Rao Mannepalli</cp:lastModifiedBy>
  <cp:revision>153</cp:revision>
  <cp:lastPrinted>2018-09-25T14:02:34Z</cp:lastPrinted>
  <dcterms:modified xsi:type="dcterms:W3CDTF">2026-05-06T01:04:06Z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0x01010068EB2D5380FE2F4D930C6B565C2D1F91</vt:lpwstr>
  </property>
</Properties>
</file>