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notesMasterIdLst>
    <p:notesMasterId r:id="rId34"/>
  </p:notesMasterIdLst>
  <p:handoutMasterIdLst>
    <p:handoutMasterId r:id="rId35"/>
  </p:handoutMasterIdLst>
  <p:sldIdLst>
    <p:sldId id="258" r:id="rId5"/>
    <p:sldId id="413" r:id="rId6"/>
    <p:sldId id="397" r:id="rId7"/>
    <p:sldId id="263" r:id="rId8"/>
    <p:sldId id="394" r:id="rId9"/>
    <p:sldId id="395" r:id="rId10"/>
    <p:sldId id="396" r:id="rId11"/>
    <p:sldId id="398" r:id="rId12"/>
    <p:sldId id="402" r:id="rId13"/>
    <p:sldId id="410" r:id="rId14"/>
    <p:sldId id="542" r:id="rId15"/>
    <p:sldId id="534" r:id="rId16"/>
    <p:sldId id="535" r:id="rId17"/>
    <p:sldId id="536" r:id="rId18"/>
    <p:sldId id="537" r:id="rId19"/>
    <p:sldId id="468" r:id="rId20"/>
    <p:sldId id="469" r:id="rId21"/>
    <p:sldId id="538" r:id="rId22"/>
    <p:sldId id="471" r:id="rId23"/>
    <p:sldId id="539" r:id="rId24"/>
    <p:sldId id="473" r:id="rId25"/>
    <p:sldId id="540" r:id="rId26"/>
    <p:sldId id="475" r:id="rId27"/>
    <p:sldId id="476" r:id="rId28"/>
    <p:sldId id="502" r:id="rId29"/>
    <p:sldId id="503" r:id="rId30"/>
    <p:sldId id="504" r:id="rId31"/>
    <p:sldId id="411" r:id="rId32"/>
    <p:sldId id="5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C7AB2"/>
    <a:srgbClr val="61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74"/>
  </p:normalViewPr>
  <p:slideViewPr>
    <p:cSldViewPr snapToGrid="0">
      <p:cViewPr varScale="1">
        <p:scale>
          <a:sx n="104" d="100"/>
          <a:sy n="104" d="100"/>
        </p:scale>
        <p:origin x="768" y="108"/>
      </p:cViewPr>
      <p:guideLst/>
    </p:cSldViewPr>
  </p:slideViewPr>
  <p:notesTextViewPr>
    <p:cViewPr>
      <p:scale>
        <a:sx n="1" d="1"/>
        <a:sy n="1" d="1"/>
      </p:scale>
      <p:origin x="0" y="0"/>
    </p:cViewPr>
  </p:notesTextViewPr>
  <p:sorterViewPr>
    <p:cViewPr varScale="1">
      <p:scale>
        <a:sx n="100" d="100"/>
        <a:sy n="100" d="100"/>
      </p:scale>
      <p:origin x="0" y="-6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1BEBF4-3F7D-4134-B9E6-7B32B753AB7A}" type="datetimeFigureOut">
              <a:rPr lang="en-US" smtClean="0"/>
              <a:t>10/6/2023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3264A6-0AE9-4DCB-AC7F-C4BFEAFE8899}" type="slidenum">
              <a:rPr lang="en-US" smtClean="0"/>
              <a:t>‹#›</a:t>
            </a:fld>
            <a:endParaRPr lang="en-US" dirty="0"/>
          </a:p>
        </p:txBody>
      </p:sp>
    </p:spTree>
    <p:extLst>
      <p:ext uri="{BB962C8B-B14F-4D97-AF65-F5344CB8AC3E}">
        <p14:creationId xmlns:p14="http://schemas.microsoft.com/office/powerpoint/2010/main" val="1675510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20A9A-B376-4303-BEEE-16A391E4D033}" type="datetimeFigureOut">
              <a:rPr lang="en-US" smtClean="0"/>
              <a:t>10/6/2023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F574C-40E1-4D6B-BFE9-1249C073E373}" type="slidenum">
              <a:rPr lang="en-US" smtClean="0"/>
              <a:t>‹#›</a:t>
            </a:fld>
            <a:endParaRPr lang="en-US" dirty="0"/>
          </a:p>
        </p:txBody>
      </p:sp>
    </p:spTree>
    <p:extLst>
      <p:ext uri="{BB962C8B-B14F-4D97-AF65-F5344CB8AC3E}">
        <p14:creationId xmlns:p14="http://schemas.microsoft.com/office/powerpoint/2010/main" val="36668523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F574C-40E1-4D6B-BFE9-1249C073E373}" type="slidenum">
              <a:rPr lang="en-US" smtClean="0"/>
              <a:t>1</a:t>
            </a:fld>
            <a:endParaRPr lang="en-US" dirty="0"/>
          </a:p>
        </p:txBody>
      </p:sp>
    </p:spTree>
    <p:extLst>
      <p:ext uri="{BB962C8B-B14F-4D97-AF65-F5344CB8AC3E}">
        <p14:creationId xmlns:p14="http://schemas.microsoft.com/office/powerpoint/2010/main" val="27427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381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Date Placeholder 4"/>
          <p:cNvSpPr>
            <a:spLocks noGrp="1"/>
          </p:cNvSpPr>
          <p:nvPr>
            <p:ph type="dt" idx="11"/>
          </p:nvPr>
        </p:nvSpPr>
        <p:spPr/>
        <p:txBody>
          <a:bodyPr/>
          <a:lstStyle/>
          <a:p>
            <a:pPr>
              <a:defRPr/>
            </a:pPr>
            <a:fld id="{0DF34FCB-710F-4BD6-89A8-3E87A4E11629}" type="datetime4">
              <a:rPr lang="en-US" smtClean="0"/>
              <a:t>October 6, 2023</a:t>
            </a:fld>
            <a:endParaRPr lang="en-US" dirty="0"/>
          </a:p>
        </p:txBody>
      </p:sp>
      <p:sp>
        <p:nvSpPr>
          <p:cNvPr id="6" name="Footer Placeholder 5" hidden="1"/>
          <p:cNvSpPr>
            <a:spLocks noGrp="1"/>
          </p:cNvSpPr>
          <p:nvPr>
            <p:ph type="ftr" sz="quarter" idx="12"/>
          </p:nvPr>
        </p:nvSpPr>
        <p:spPr>
          <a:xfrm>
            <a:off x="0" y="8845239"/>
            <a:ext cx="7023100" cy="463861"/>
          </a:xfrm>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C5555DF4-EF06-430D-A355-1E4EF7BE5D4B}" type="slidenum">
              <a:rPr lang="en-US" smtClean="0"/>
              <a:pPr>
                <a:defRPr/>
              </a:pPr>
              <a:t>11</a:t>
            </a:fld>
            <a:endParaRPr lang="en-US" dirty="0"/>
          </a:p>
        </p:txBody>
      </p:sp>
    </p:spTree>
    <p:extLst>
      <p:ext uri="{BB962C8B-B14F-4D97-AF65-F5344CB8AC3E}">
        <p14:creationId xmlns:p14="http://schemas.microsoft.com/office/powerpoint/2010/main" val="187036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12</a:t>
            </a:fld>
            <a:endParaRPr lang="en-US" dirty="0"/>
          </a:p>
        </p:txBody>
      </p:sp>
    </p:spTree>
    <p:extLst>
      <p:ext uri="{BB962C8B-B14F-4D97-AF65-F5344CB8AC3E}">
        <p14:creationId xmlns:p14="http://schemas.microsoft.com/office/powerpoint/2010/main" val="270981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72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Footer Placeholder 4" hidden="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56860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15</a:t>
            </a:fld>
            <a:endParaRPr lang="en-US" dirty="0"/>
          </a:p>
        </p:txBody>
      </p:sp>
    </p:spTree>
    <p:extLst>
      <p:ext uri="{BB962C8B-B14F-4D97-AF65-F5344CB8AC3E}">
        <p14:creationId xmlns:p14="http://schemas.microsoft.com/office/powerpoint/2010/main" val="3957031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Footer Placeholder 4" hidden="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37045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Footer Placeholder 4" hidden="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4710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Footer Placeholder 4" hidden="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03338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Footer Placeholder 4" hidden="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49016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5258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20</a:t>
            </a:fld>
            <a:endParaRPr lang="en-US" dirty="0"/>
          </a:p>
        </p:txBody>
      </p:sp>
    </p:spTree>
    <p:extLst>
      <p:ext uri="{BB962C8B-B14F-4D97-AF65-F5344CB8AC3E}">
        <p14:creationId xmlns:p14="http://schemas.microsoft.com/office/powerpoint/2010/main" val="2502813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21</a:t>
            </a:fld>
            <a:endParaRPr lang="en-US" dirty="0"/>
          </a:p>
        </p:txBody>
      </p:sp>
    </p:spTree>
    <p:extLst>
      <p:ext uri="{BB962C8B-B14F-4D97-AF65-F5344CB8AC3E}">
        <p14:creationId xmlns:p14="http://schemas.microsoft.com/office/powerpoint/2010/main" val="211900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22</a:t>
            </a:fld>
            <a:endParaRPr lang="en-US" dirty="0"/>
          </a:p>
        </p:txBody>
      </p:sp>
    </p:spTree>
    <p:extLst>
      <p:ext uri="{BB962C8B-B14F-4D97-AF65-F5344CB8AC3E}">
        <p14:creationId xmlns:p14="http://schemas.microsoft.com/office/powerpoint/2010/main" val="189890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23</a:t>
            </a:fld>
            <a:endParaRPr lang="en-US" dirty="0"/>
          </a:p>
        </p:txBody>
      </p:sp>
    </p:spTree>
    <p:extLst>
      <p:ext uri="{BB962C8B-B14F-4D97-AF65-F5344CB8AC3E}">
        <p14:creationId xmlns:p14="http://schemas.microsoft.com/office/powerpoint/2010/main" val="4128543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24</a:t>
            </a:fld>
            <a:endParaRPr lang="en-US" dirty="0"/>
          </a:p>
        </p:txBody>
      </p:sp>
    </p:spTree>
    <p:extLst>
      <p:ext uri="{BB962C8B-B14F-4D97-AF65-F5344CB8AC3E}">
        <p14:creationId xmlns:p14="http://schemas.microsoft.com/office/powerpoint/2010/main" val="2525140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25</a:t>
            </a:fld>
            <a:endParaRPr lang="en-US" dirty="0"/>
          </a:p>
        </p:txBody>
      </p:sp>
    </p:spTree>
    <p:extLst>
      <p:ext uri="{BB962C8B-B14F-4D97-AF65-F5344CB8AC3E}">
        <p14:creationId xmlns:p14="http://schemas.microsoft.com/office/powerpoint/2010/main" val="362365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938" name="Slide Image Placeholder 1"/>
          <p:cNvSpPr>
            <a:spLocks noGrp="1" noRot="1" noChangeAspect="1" noTextEdit="1"/>
          </p:cNvSpPr>
          <p:nvPr>
            <p:ph type="sldImg"/>
          </p:nvPr>
        </p:nvSpPr>
        <p:spPr>
          <a:xfrm>
            <a:off x="263525" y="538163"/>
            <a:ext cx="6477000" cy="3643312"/>
          </a:xfrm>
          <a:ln/>
        </p:spPr>
      </p:sp>
      <p:sp>
        <p:nvSpPr>
          <p:cNvPr id="2087939" name="Notes Placeholder 2"/>
          <p:cNvSpPr>
            <a:spLocks noGrp="1"/>
          </p:cNvSpPr>
          <p:nvPr>
            <p:ph type="body" idx="1"/>
          </p:nvPr>
        </p:nvSpPr>
        <p:spPr>
          <a:xfrm>
            <a:off x="935038" y="4416425"/>
            <a:ext cx="5140325" cy="4183063"/>
          </a:xfrm>
        </p:spPr>
        <p:txBody>
          <a:bodyPr lIns="93714" tIns="46857" rIns="93714" bIns="46857"/>
          <a:lstStyle/>
          <a:p>
            <a:pPr eaLnBrk="1" hangingPunct="1"/>
            <a:endParaRPr lang="en-US" altLang="en-US" dirty="0"/>
          </a:p>
        </p:txBody>
      </p:sp>
      <p:sp>
        <p:nvSpPr>
          <p:cNvPr id="2087940" name="Slide Number Placeholder 3"/>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89" tIns="0" rIns="19389" bIns="0" anchor="b"/>
          <a:lstStyle>
            <a:lvl1pPr defTabSz="930275">
              <a:defRPr sz="2400">
                <a:solidFill>
                  <a:schemeClr val="tx1"/>
                </a:solidFill>
                <a:latin typeface="Times New Roman" panose="02020603050405020304" pitchFamily="18" charset="0"/>
              </a:defRPr>
            </a:lvl1pPr>
            <a:lvl2pPr marL="755650" indent="-290513" defTabSz="930275">
              <a:defRPr sz="2400">
                <a:solidFill>
                  <a:schemeClr val="tx1"/>
                </a:solidFill>
                <a:latin typeface="Times New Roman" panose="02020603050405020304" pitchFamily="18" charset="0"/>
              </a:defRPr>
            </a:lvl2pPr>
            <a:lvl3pPr marL="1163638" indent="-233363" defTabSz="930275">
              <a:defRPr sz="2400">
                <a:solidFill>
                  <a:schemeClr val="tx1"/>
                </a:solidFill>
                <a:latin typeface="Times New Roman" panose="02020603050405020304" pitchFamily="18" charset="0"/>
              </a:defRPr>
            </a:lvl3pPr>
            <a:lvl4pPr marL="1628775" indent="-233363" defTabSz="930275">
              <a:defRPr sz="2400">
                <a:solidFill>
                  <a:schemeClr val="tx1"/>
                </a:solidFill>
                <a:latin typeface="Times New Roman" panose="02020603050405020304" pitchFamily="18" charset="0"/>
              </a:defRPr>
            </a:lvl4pPr>
            <a:lvl5pPr marL="2093913" indent="-231775" defTabSz="930275">
              <a:defRPr sz="2400">
                <a:solidFill>
                  <a:schemeClr val="tx1"/>
                </a:solidFill>
                <a:latin typeface="Times New Roman" panose="02020603050405020304" pitchFamily="18" charset="0"/>
              </a:defRPr>
            </a:lvl5pPr>
            <a:lvl6pPr marL="2551113" indent="-231775" defTabSz="930275" eaLnBrk="0" fontAlgn="base" hangingPunct="0">
              <a:spcBef>
                <a:spcPct val="0"/>
              </a:spcBef>
              <a:spcAft>
                <a:spcPct val="0"/>
              </a:spcAft>
              <a:defRPr sz="2400">
                <a:solidFill>
                  <a:schemeClr val="tx1"/>
                </a:solidFill>
                <a:latin typeface="Times New Roman" panose="02020603050405020304" pitchFamily="18" charset="0"/>
              </a:defRPr>
            </a:lvl6pPr>
            <a:lvl7pPr marL="3008313" indent="-231775" defTabSz="930275" eaLnBrk="0" fontAlgn="base" hangingPunct="0">
              <a:spcBef>
                <a:spcPct val="0"/>
              </a:spcBef>
              <a:spcAft>
                <a:spcPct val="0"/>
              </a:spcAft>
              <a:defRPr sz="2400">
                <a:solidFill>
                  <a:schemeClr val="tx1"/>
                </a:solidFill>
                <a:latin typeface="Times New Roman" panose="02020603050405020304" pitchFamily="18" charset="0"/>
              </a:defRPr>
            </a:lvl7pPr>
            <a:lvl8pPr marL="3465513" indent="-231775" defTabSz="930275" eaLnBrk="0" fontAlgn="base" hangingPunct="0">
              <a:spcBef>
                <a:spcPct val="0"/>
              </a:spcBef>
              <a:spcAft>
                <a:spcPct val="0"/>
              </a:spcAft>
              <a:defRPr sz="2400">
                <a:solidFill>
                  <a:schemeClr val="tx1"/>
                </a:solidFill>
                <a:latin typeface="Times New Roman" panose="02020603050405020304" pitchFamily="18" charset="0"/>
              </a:defRPr>
            </a:lvl8pPr>
            <a:lvl9pPr marL="3922713" indent="-231775"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B7385D6-7315-4A01-BB3A-5FFFD1A88CB4}" type="slidenum">
              <a:rPr lang="en-US" altLang="en-US" sz="1200" b="1" i="1"/>
              <a:pPr algn="r"/>
              <a:t>26</a:t>
            </a:fld>
            <a:endParaRPr lang="en-US" altLang="en-US" sz="1200" b="1" i="1" dirty="0"/>
          </a:p>
        </p:txBody>
      </p:sp>
    </p:spTree>
    <p:extLst>
      <p:ext uri="{BB962C8B-B14F-4D97-AF65-F5344CB8AC3E}">
        <p14:creationId xmlns:p14="http://schemas.microsoft.com/office/powerpoint/2010/main" val="3612569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27</a:t>
            </a:fld>
            <a:endParaRPr lang="en-US" dirty="0"/>
          </a:p>
        </p:txBody>
      </p:sp>
    </p:spTree>
    <p:extLst>
      <p:ext uri="{BB962C8B-B14F-4D97-AF65-F5344CB8AC3E}">
        <p14:creationId xmlns:p14="http://schemas.microsoft.com/office/powerpoint/2010/main" val="3458374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Footer Placeholder 4" hidden="1"/>
          <p:cNvSpPr>
            <a:spLocks noGrp="1"/>
          </p:cNvSpPr>
          <p:nvPr>
            <p:ph type="ftr" sz="quarter" idx="11"/>
          </p:nvPr>
        </p:nvSpPr>
        <p:spPr>
          <a:xfrm>
            <a:off x="0" y="8845239"/>
            <a:ext cx="7023100" cy="463861"/>
          </a:xfrm>
        </p:spPr>
        <p:txBody>
          <a:bodyPr/>
          <a:lstStyle/>
          <a:p>
            <a:pPr>
              <a:defRPr/>
            </a:pPr>
            <a:endParaRPr lang="en-US" dirty="0"/>
          </a:p>
        </p:txBody>
      </p:sp>
    </p:spTree>
    <p:extLst>
      <p:ext uri="{BB962C8B-B14F-4D97-AF65-F5344CB8AC3E}">
        <p14:creationId xmlns:p14="http://schemas.microsoft.com/office/powerpoint/2010/main" val="3493857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Raytheon</a:t>
            </a:r>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02AC4-1C81-4AB4-8D73-92191CCF549E}" type="slidenum">
              <a:rPr lang="en-US" smtClean="0"/>
              <a:pPr/>
              <a:t>29</a:t>
            </a:fld>
            <a:endParaRPr lang="en-US" dirty="0"/>
          </a:p>
        </p:txBody>
      </p:sp>
    </p:spTree>
    <p:extLst>
      <p:ext uri="{BB962C8B-B14F-4D97-AF65-F5344CB8AC3E}">
        <p14:creationId xmlns:p14="http://schemas.microsoft.com/office/powerpoint/2010/main" val="75714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Date Placeholder 4"/>
          <p:cNvSpPr>
            <a:spLocks noGrp="1"/>
          </p:cNvSpPr>
          <p:nvPr>
            <p:ph type="dt" idx="11"/>
          </p:nvPr>
        </p:nvSpPr>
        <p:spPr/>
        <p:txBody>
          <a:bodyPr/>
          <a:lstStyle/>
          <a:p>
            <a:pPr>
              <a:defRPr/>
            </a:pPr>
            <a:fld id="{0DF34FCB-710F-4BD6-89A8-3E87A4E11629}" type="datetime4">
              <a:rPr lang="en-US" smtClean="0"/>
              <a:t>October 6, 2023</a:t>
            </a:fld>
            <a:endParaRPr lang="en-US" dirty="0"/>
          </a:p>
        </p:txBody>
      </p:sp>
      <p:sp>
        <p:nvSpPr>
          <p:cNvPr id="6" name="Footer Placeholder 5" hidden="1"/>
          <p:cNvSpPr>
            <a:spLocks noGrp="1"/>
          </p:cNvSpPr>
          <p:nvPr>
            <p:ph type="ftr" sz="quarter" idx="12"/>
          </p:nvPr>
        </p:nvSpPr>
        <p:spPr>
          <a:xfrm>
            <a:off x="0" y="8845239"/>
            <a:ext cx="7023100" cy="463861"/>
          </a:xfrm>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C5555DF4-EF06-430D-A355-1E4EF7BE5D4B}" type="slidenum">
              <a:rPr lang="en-US" smtClean="0"/>
              <a:pPr>
                <a:defRPr/>
              </a:pPr>
              <a:t>3</a:t>
            </a:fld>
            <a:endParaRPr lang="en-US" dirty="0"/>
          </a:p>
        </p:txBody>
      </p:sp>
    </p:spTree>
    <p:extLst>
      <p:ext uri="{BB962C8B-B14F-4D97-AF65-F5344CB8AC3E}">
        <p14:creationId xmlns:p14="http://schemas.microsoft.com/office/powerpoint/2010/main" val="191507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Date Placeholder 4"/>
          <p:cNvSpPr>
            <a:spLocks noGrp="1"/>
          </p:cNvSpPr>
          <p:nvPr>
            <p:ph type="dt" idx="11"/>
          </p:nvPr>
        </p:nvSpPr>
        <p:spPr/>
        <p:txBody>
          <a:bodyPr/>
          <a:lstStyle/>
          <a:p>
            <a:pPr>
              <a:defRPr/>
            </a:pPr>
            <a:fld id="{0DF34FCB-710F-4BD6-89A8-3E87A4E11629}" type="datetime4">
              <a:rPr lang="en-US" smtClean="0"/>
              <a:t>October 6, 2023</a:t>
            </a:fld>
            <a:endParaRPr lang="en-US" dirty="0"/>
          </a:p>
        </p:txBody>
      </p:sp>
      <p:sp>
        <p:nvSpPr>
          <p:cNvPr id="6" name="Footer Placeholder 5" hidden="1"/>
          <p:cNvSpPr>
            <a:spLocks noGrp="1"/>
          </p:cNvSpPr>
          <p:nvPr>
            <p:ph type="ftr" sz="quarter" idx="12"/>
          </p:nvPr>
        </p:nvSpPr>
        <p:spPr>
          <a:xfrm>
            <a:off x="0" y="8845239"/>
            <a:ext cx="7023100" cy="463861"/>
          </a:xfrm>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C5555DF4-EF06-430D-A355-1E4EF7BE5D4B}" type="slidenum">
              <a:rPr lang="en-US" smtClean="0"/>
              <a:pPr>
                <a:defRPr/>
              </a:pPr>
              <a:t>4</a:t>
            </a:fld>
            <a:endParaRPr lang="en-US" dirty="0"/>
          </a:p>
        </p:txBody>
      </p:sp>
    </p:spTree>
    <p:extLst>
      <p:ext uri="{BB962C8B-B14F-4D97-AF65-F5344CB8AC3E}">
        <p14:creationId xmlns:p14="http://schemas.microsoft.com/office/powerpoint/2010/main" val="409408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Date Placeholder 4"/>
          <p:cNvSpPr>
            <a:spLocks noGrp="1"/>
          </p:cNvSpPr>
          <p:nvPr>
            <p:ph type="dt" idx="11"/>
          </p:nvPr>
        </p:nvSpPr>
        <p:spPr/>
        <p:txBody>
          <a:bodyPr/>
          <a:lstStyle/>
          <a:p>
            <a:pPr>
              <a:defRPr/>
            </a:pPr>
            <a:fld id="{0DF34FCB-710F-4BD6-89A8-3E87A4E11629}" type="datetime4">
              <a:rPr lang="en-US" smtClean="0"/>
              <a:t>October 6, 2023</a:t>
            </a:fld>
            <a:endParaRPr lang="en-US" dirty="0"/>
          </a:p>
        </p:txBody>
      </p:sp>
      <p:sp>
        <p:nvSpPr>
          <p:cNvPr id="6" name="Footer Placeholder 5" hidden="1"/>
          <p:cNvSpPr>
            <a:spLocks noGrp="1"/>
          </p:cNvSpPr>
          <p:nvPr>
            <p:ph type="ftr" sz="quarter" idx="12"/>
          </p:nvPr>
        </p:nvSpPr>
        <p:spPr>
          <a:xfrm>
            <a:off x="0" y="8845239"/>
            <a:ext cx="7023100" cy="463861"/>
          </a:xfrm>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C5555DF4-EF06-430D-A355-1E4EF7BE5D4B}" type="slidenum">
              <a:rPr lang="en-US" smtClean="0"/>
              <a:pPr>
                <a:defRPr/>
              </a:pPr>
              <a:t>5</a:t>
            </a:fld>
            <a:endParaRPr lang="en-US" dirty="0"/>
          </a:p>
        </p:txBody>
      </p:sp>
    </p:spTree>
    <p:extLst>
      <p:ext uri="{BB962C8B-B14F-4D97-AF65-F5344CB8AC3E}">
        <p14:creationId xmlns:p14="http://schemas.microsoft.com/office/powerpoint/2010/main" val="417081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Date Placeholder 4"/>
          <p:cNvSpPr>
            <a:spLocks noGrp="1"/>
          </p:cNvSpPr>
          <p:nvPr>
            <p:ph type="dt" idx="11"/>
          </p:nvPr>
        </p:nvSpPr>
        <p:spPr/>
        <p:txBody>
          <a:bodyPr/>
          <a:lstStyle/>
          <a:p>
            <a:pPr>
              <a:defRPr/>
            </a:pPr>
            <a:fld id="{0DF34FCB-710F-4BD6-89A8-3E87A4E11629}" type="datetime4">
              <a:rPr lang="en-US" smtClean="0"/>
              <a:t>October 6, 2023</a:t>
            </a:fld>
            <a:endParaRPr lang="en-US" dirty="0"/>
          </a:p>
        </p:txBody>
      </p:sp>
      <p:sp>
        <p:nvSpPr>
          <p:cNvPr id="6" name="Footer Placeholder 5" hidden="1"/>
          <p:cNvSpPr>
            <a:spLocks noGrp="1"/>
          </p:cNvSpPr>
          <p:nvPr>
            <p:ph type="ftr" sz="quarter" idx="12"/>
          </p:nvPr>
        </p:nvSpPr>
        <p:spPr>
          <a:xfrm>
            <a:off x="0" y="8845239"/>
            <a:ext cx="7023100" cy="463861"/>
          </a:xfrm>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C5555DF4-EF06-430D-A355-1E4EF7BE5D4B}" type="slidenum">
              <a:rPr lang="en-US" smtClean="0"/>
              <a:pPr>
                <a:defRPr/>
              </a:pPr>
              <a:t>6</a:t>
            </a:fld>
            <a:endParaRPr lang="en-US" dirty="0"/>
          </a:p>
        </p:txBody>
      </p:sp>
    </p:spTree>
    <p:extLst>
      <p:ext uri="{BB962C8B-B14F-4D97-AF65-F5344CB8AC3E}">
        <p14:creationId xmlns:p14="http://schemas.microsoft.com/office/powerpoint/2010/main" val="130565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Date Placeholder 4"/>
          <p:cNvSpPr>
            <a:spLocks noGrp="1"/>
          </p:cNvSpPr>
          <p:nvPr>
            <p:ph type="dt" idx="11"/>
          </p:nvPr>
        </p:nvSpPr>
        <p:spPr/>
        <p:txBody>
          <a:bodyPr/>
          <a:lstStyle/>
          <a:p>
            <a:pPr>
              <a:defRPr/>
            </a:pPr>
            <a:fld id="{0DF34FCB-710F-4BD6-89A8-3E87A4E11629}" type="datetime4">
              <a:rPr lang="en-US" smtClean="0"/>
              <a:t>October 6, 2023</a:t>
            </a:fld>
            <a:endParaRPr lang="en-US" dirty="0"/>
          </a:p>
        </p:txBody>
      </p:sp>
      <p:sp>
        <p:nvSpPr>
          <p:cNvPr id="6" name="Footer Placeholder 5" hidden="1"/>
          <p:cNvSpPr>
            <a:spLocks noGrp="1"/>
          </p:cNvSpPr>
          <p:nvPr>
            <p:ph type="ftr" sz="quarter" idx="12"/>
          </p:nvPr>
        </p:nvSpPr>
        <p:spPr>
          <a:xfrm>
            <a:off x="0" y="8845239"/>
            <a:ext cx="7023100" cy="463861"/>
          </a:xfrm>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C5555DF4-EF06-430D-A355-1E4EF7BE5D4B}" type="slidenum">
              <a:rPr lang="en-US" smtClean="0"/>
              <a:pPr>
                <a:defRPr/>
              </a:pPr>
              <a:t>7</a:t>
            </a:fld>
            <a:endParaRPr lang="en-US" dirty="0"/>
          </a:p>
        </p:txBody>
      </p:sp>
    </p:spTree>
    <p:extLst>
      <p:ext uri="{BB962C8B-B14F-4D97-AF65-F5344CB8AC3E}">
        <p14:creationId xmlns:p14="http://schemas.microsoft.com/office/powerpoint/2010/main" val="252774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Date Placeholder 4"/>
          <p:cNvSpPr>
            <a:spLocks noGrp="1"/>
          </p:cNvSpPr>
          <p:nvPr>
            <p:ph type="dt" idx="11"/>
          </p:nvPr>
        </p:nvSpPr>
        <p:spPr/>
        <p:txBody>
          <a:bodyPr/>
          <a:lstStyle/>
          <a:p>
            <a:pPr>
              <a:defRPr/>
            </a:pPr>
            <a:fld id="{0DF34FCB-710F-4BD6-89A8-3E87A4E11629}" type="datetime4">
              <a:rPr lang="en-US" smtClean="0"/>
              <a:t>October 6, 2023</a:t>
            </a:fld>
            <a:endParaRPr lang="en-US" dirty="0"/>
          </a:p>
        </p:txBody>
      </p:sp>
      <p:sp>
        <p:nvSpPr>
          <p:cNvPr id="6" name="Footer Placeholder 5" hidden="1"/>
          <p:cNvSpPr>
            <a:spLocks noGrp="1"/>
          </p:cNvSpPr>
          <p:nvPr>
            <p:ph type="ftr" sz="quarter" idx="12"/>
          </p:nvPr>
        </p:nvSpPr>
        <p:spPr>
          <a:xfrm>
            <a:off x="0" y="8845239"/>
            <a:ext cx="7023100" cy="463861"/>
          </a:xfrm>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C5555DF4-EF06-430D-A355-1E4EF7BE5D4B}" type="slidenum">
              <a:rPr lang="en-US" smtClean="0"/>
              <a:pPr>
                <a:defRPr/>
              </a:pPr>
              <a:t>8</a:t>
            </a:fld>
            <a:endParaRPr lang="en-US" dirty="0"/>
          </a:p>
        </p:txBody>
      </p:sp>
    </p:spTree>
    <p:extLst>
      <p:ext uri="{BB962C8B-B14F-4D97-AF65-F5344CB8AC3E}">
        <p14:creationId xmlns:p14="http://schemas.microsoft.com/office/powerpoint/2010/main" val="234263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Presentation Title</a:t>
            </a:r>
          </a:p>
        </p:txBody>
      </p:sp>
      <p:sp>
        <p:nvSpPr>
          <p:cNvPr id="5" name="Date Placeholder 4"/>
          <p:cNvSpPr>
            <a:spLocks noGrp="1"/>
          </p:cNvSpPr>
          <p:nvPr>
            <p:ph type="dt" idx="11"/>
          </p:nvPr>
        </p:nvSpPr>
        <p:spPr/>
        <p:txBody>
          <a:bodyPr/>
          <a:lstStyle/>
          <a:p>
            <a:pPr>
              <a:defRPr/>
            </a:pPr>
            <a:fld id="{0DF34FCB-710F-4BD6-89A8-3E87A4E11629}" type="datetime4">
              <a:rPr lang="en-US" smtClean="0"/>
              <a:t>October 6, 2023</a:t>
            </a:fld>
            <a:endParaRPr lang="en-US" dirty="0"/>
          </a:p>
        </p:txBody>
      </p:sp>
      <p:sp>
        <p:nvSpPr>
          <p:cNvPr id="6" name="Footer Placeholder 5" hidden="1"/>
          <p:cNvSpPr>
            <a:spLocks noGrp="1"/>
          </p:cNvSpPr>
          <p:nvPr>
            <p:ph type="ftr" sz="quarter" idx="12"/>
          </p:nvPr>
        </p:nvSpPr>
        <p:spPr>
          <a:xfrm>
            <a:off x="0" y="8845239"/>
            <a:ext cx="7023100" cy="463861"/>
          </a:xfrm>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C5555DF4-EF06-430D-A355-1E4EF7BE5D4B}" type="slidenum">
              <a:rPr lang="en-US" smtClean="0"/>
              <a:pPr>
                <a:defRPr/>
              </a:pPr>
              <a:t>9</a:t>
            </a:fld>
            <a:endParaRPr lang="en-US" dirty="0"/>
          </a:p>
        </p:txBody>
      </p:sp>
    </p:spTree>
    <p:extLst>
      <p:ext uri="{BB962C8B-B14F-4D97-AF65-F5344CB8AC3E}">
        <p14:creationId xmlns:p14="http://schemas.microsoft.com/office/powerpoint/2010/main" val="212632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TX: 2 columns">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black. Bold. Sentence case.</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dirty="0"/>
              <a:t>Title. 32 pt. black. Bold. Sentence case. Two lines max.</a:t>
            </a:r>
          </a:p>
        </p:txBody>
      </p:sp>
      <p:sp>
        <p:nvSpPr>
          <p:cNvPr id="8" name="Takeaway bar"/>
          <p:cNvSpPr>
            <a:spLocks noGrp="1"/>
          </p:cNvSpPr>
          <p:nvPr>
            <p:ph type="body" sz="quarter" idx="15" hasCustomPrompt="1"/>
          </p:nvPr>
        </p:nvSpPr>
        <p:spPr>
          <a:xfrm>
            <a:off x="694944" y="5945782"/>
            <a:ext cx="10820399" cy="240066"/>
          </a:xfrm>
          <a:solidFill>
            <a:schemeClr val="accent1"/>
          </a:solidFill>
        </p:spPr>
        <p:txBody>
          <a:bodyPr vert="horz" wrap="square" lIns="621792" tIns="36576" rIns="621792" bIns="36576" rtlCol="0" anchor="b" anchorCtr="0">
            <a:spAutoFit/>
          </a:bodyPr>
          <a:lstStyle>
            <a:lvl1pPr marL="0" indent="0" algn="ctr" defTabSz="0">
              <a:lnSpc>
                <a:spcPts val="1300"/>
              </a:lnSpc>
              <a:spcBef>
                <a:spcPts val="0"/>
              </a:spcBef>
              <a:buFontTx/>
              <a:buNone/>
              <a:defRPr lang="en-US" sz="12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12 pt. Centered. Sentence case.</a:t>
            </a:r>
          </a:p>
        </p:txBody>
      </p:sp>
    </p:spTree>
    <p:extLst>
      <p:ext uri="{BB962C8B-B14F-4D97-AF65-F5344CB8AC3E}">
        <p14:creationId xmlns:p14="http://schemas.microsoft.com/office/powerpoint/2010/main" val="201373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ED37-B4C6-4A0C-B041-D1EB6723F5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84BE5-75E2-4D00-9D25-A78D7B525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101CCB-8416-4AC4-8B81-A56580627BB3}"/>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5" name="Footer Placeholder 4">
            <a:extLst>
              <a:ext uri="{FF2B5EF4-FFF2-40B4-BE49-F238E27FC236}">
                <a16:creationId xmlns:a16="http://schemas.microsoft.com/office/drawing/2014/main" id="{A7912BA0-7176-4B0A-B9B4-0FFCBD708A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C60FD5-BD55-4C59-8288-E638C66A50C6}"/>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774528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3060-4F6A-4B48-9258-00B6074D2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6144F-FE4C-4E3D-A326-D028C85492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44C16-BABC-43C9-86A3-A06734CF6F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EA32A5-219F-457F-81F8-04660D0875DA}"/>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6" name="Footer Placeholder 5">
            <a:extLst>
              <a:ext uri="{FF2B5EF4-FFF2-40B4-BE49-F238E27FC236}">
                <a16:creationId xmlns:a16="http://schemas.microsoft.com/office/drawing/2014/main" id="{6D520589-2397-43AF-BA2B-1F78DC210D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BFA89A-4266-42B1-A695-7443FCBB615B}"/>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1145132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8D22-3F0B-444E-BC5E-5334EC201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989F9-93F6-4361-BC7D-85251AC65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34262-361B-4F4A-BC8D-3DA2D8C8E6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1536CC-29E6-47DC-8BD0-E937E1254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5ABDF-0E03-44AB-9970-E631BCE18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F8D9F7-0CC3-4CC9-8A19-BC0B225AFC47}"/>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8" name="Footer Placeholder 7">
            <a:extLst>
              <a:ext uri="{FF2B5EF4-FFF2-40B4-BE49-F238E27FC236}">
                <a16:creationId xmlns:a16="http://schemas.microsoft.com/office/drawing/2014/main" id="{B61FCD99-73FE-4231-8164-87B691C659E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66BD268-CAE5-47B0-B07D-F97F6868EA92}"/>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156477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878D-77B9-49C7-BA90-D8EF585E3F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0CF0D-9D53-415E-81B7-4E388EE5A385}"/>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4" name="Footer Placeholder 3">
            <a:extLst>
              <a:ext uri="{FF2B5EF4-FFF2-40B4-BE49-F238E27FC236}">
                <a16:creationId xmlns:a16="http://schemas.microsoft.com/office/drawing/2014/main" id="{29382DD4-D9D5-469E-855C-4D4E6846CC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81B0AAC-3C53-4383-A4BB-DBAFF8008743}"/>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1732333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D0F0E-91EB-4356-B144-1960B2FB371C}"/>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3" name="Footer Placeholder 2">
            <a:extLst>
              <a:ext uri="{FF2B5EF4-FFF2-40B4-BE49-F238E27FC236}">
                <a16:creationId xmlns:a16="http://schemas.microsoft.com/office/drawing/2014/main" id="{23E067C4-59B1-4EBA-9110-BF2FF46557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889FDD-C2CB-4FF1-8839-49D022722491}"/>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1028507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5CBE-4813-4220-B017-750F4AECE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FB76F-B864-4995-888A-0A5E2C234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01EF53-86AC-4C1B-B5A4-84F5CBD4D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12EB5-035A-4A94-AEFE-267CC4CE419D}"/>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6" name="Footer Placeholder 5">
            <a:extLst>
              <a:ext uri="{FF2B5EF4-FFF2-40B4-BE49-F238E27FC236}">
                <a16:creationId xmlns:a16="http://schemas.microsoft.com/office/drawing/2014/main" id="{FC4BF885-7E8C-4C49-8F57-98E6354923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5F40B-228A-47F1-94EC-F378B47A0BDC}"/>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166010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910A-9522-409B-B6F9-6EAB2409D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121A3A-50B4-454A-870E-2F83905F1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5F30FD-A2DD-4C9D-AFAC-09AC71560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8C1DE-8C1F-4D72-A02D-1B708745903E}"/>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6" name="Footer Placeholder 5">
            <a:extLst>
              <a:ext uri="{FF2B5EF4-FFF2-40B4-BE49-F238E27FC236}">
                <a16:creationId xmlns:a16="http://schemas.microsoft.com/office/drawing/2014/main" id="{3E9555F6-FFAA-4863-85CD-11CE421DF2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5FEBD2-BCFA-4E85-9179-FA4C7ADB2EA1}"/>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44297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7AB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81F4-4A82-441C-81FB-23F84C99C6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DC2563-D07F-45EA-9904-250A876E39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7938D-48EF-40CA-AB38-CDC57A745DA9}"/>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5" name="Footer Placeholder 4">
            <a:extLst>
              <a:ext uri="{FF2B5EF4-FFF2-40B4-BE49-F238E27FC236}">
                <a16:creationId xmlns:a16="http://schemas.microsoft.com/office/drawing/2014/main" id="{BAEC3075-2E41-47DE-A534-2996B2300B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F9A28F-12FD-4625-8458-15A7E323A0EA}"/>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3346158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543EAE-1C5C-4F07-83B0-7947416FCA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08D05-5B0C-46BA-BD13-A4A78FF90B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52423-CE96-4AF3-900F-F701C712EF6C}"/>
              </a:ext>
            </a:extLst>
          </p:cNvPr>
          <p:cNvSpPr>
            <a:spLocks noGrp="1"/>
          </p:cNvSpPr>
          <p:nvPr>
            <p:ph type="dt" sz="half" idx="10"/>
          </p:nvPr>
        </p:nvSpPr>
        <p:spPr/>
        <p:txBody>
          <a:bodyPr/>
          <a:lstStyle/>
          <a:p>
            <a:fld id="{737D6972-6709-4244-AF83-E02A1BF43074}" type="datetimeFigureOut">
              <a:rPr lang="en-US" smtClean="0"/>
              <a:t>10/6/2023</a:t>
            </a:fld>
            <a:endParaRPr lang="en-US" dirty="0"/>
          </a:p>
        </p:txBody>
      </p:sp>
      <p:sp>
        <p:nvSpPr>
          <p:cNvPr id="5" name="Footer Placeholder 4">
            <a:extLst>
              <a:ext uri="{FF2B5EF4-FFF2-40B4-BE49-F238E27FC236}">
                <a16:creationId xmlns:a16="http://schemas.microsoft.com/office/drawing/2014/main" id="{E9F6CB8F-3ED5-40CE-9877-E4C845349D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9B599-CFEB-402D-8E6B-3ABCF1977953}"/>
              </a:ext>
            </a:extLst>
          </p:cNvPr>
          <p:cNvSpPr>
            <a:spLocks noGrp="1"/>
          </p:cNvSpPr>
          <p:nvPr>
            <p:ph type="sldNum" sz="quarter" idx="12"/>
          </p:nvPr>
        </p:nvSpPr>
        <p:spPr/>
        <p:txBody>
          <a:bodyPr/>
          <a:lstStyle/>
          <a:p>
            <a:fld id="{9606BDD5-5834-4B67-8478-016E5EFA4C5F}" type="slidenum">
              <a:rPr lang="en-US" smtClean="0"/>
              <a:t>‹#›</a:t>
            </a:fld>
            <a:endParaRPr lang="en-US" dirty="0"/>
          </a:p>
        </p:txBody>
      </p:sp>
    </p:spTree>
    <p:extLst>
      <p:ext uri="{BB962C8B-B14F-4D97-AF65-F5344CB8AC3E}">
        <p14:creationId xmlns:p14="http://schemas.microsoft.com/office/powerpoint/2010/main" val="113681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287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9AE26C-46D3-490D-970D-1C67FEE5EB14}"/>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t="-971"/>
          <a:stretch/>
        </p:blipFill>
        <p:spPr>
          <a:xfrm>
            <a:off x="0" y="-10273"/>
            <a:ext cx="12202274" cy="57472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2540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pic>
        <p:nvPicPr>
          <p:cNvPr id="8" name="Picture 7">
            <a:extLst>
              <a:ext uri="{FF2B5EF4-FFF2-40B4-BE49-F238E27FC236}">
                <a16:creationId xmlns:a16="http://schemas.microsoft.com/office/drawing/2014/main" id="{228B8755-EC5F-4C5C-BFF7-65170D63922B}"/>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321845" y="6124141"/>
            <a:ext cx="676450" cy="597333"/>
          </a:xfrm>
          <a:prstGeom prst="rect">
            <a:avLst/>
          </a:prstGeom>
        </p:spPr>
      </p:pic>
      <p:sp>
        <p:nvSpPr>
          <p:cNvPr id="9" name="Rectangle 8"/>
          <p:cNvSpPr/>
          <p:nvPr userDrawn="1"/>
        </p:nvSpPr>
        <p:spPr>
          <a:xfrm>
            <a:off x="5335215" y="6468085"/>
            <a:ext cx="1521570" cy="215444"/>
          </a:xfrm>
          <a:prstGeom prst="rect">
            <a:avLst/>
          </a:prstGeom>
        </p:spPr>
        <p:txBody>
          <a:bodyPr wrap="none">
            <a:spAutoFit/>
          </a:bodyPr>
          <a:lstStyle/>
          <a:p>
            <a:r>
              <a:rPr lang="en-US" sz="800" b="0" i="0" u="none" strike="noStrike" baseline="0" dirty="0">
                <a:solidFill>
                  <a:srgbClr val="000000"/>
                </a:solidFill>
                <a:latin typeface="Arial" panose="020B0604020202020204" pitchFamily="34" charset="0"/>
              </a:rPr>
              <a:t>Approved for Public Release </a:t>
            </a:r>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4400" kern="1200">
          <a:solidFill>
            <a:srgbClr val="0C7AB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8502F8-001E-4015-9003-16E3E43AAE5E}"/>
              </a:ext>
            </a:extLst>
          </p:cNvPr>
          <p:cNvGrpSpPr/>
          <p:nvPr userDrawn="1"/>
        </p:nvGrpSpPr>
        <p:grpSpPr>
          <a:xfrm>
            <a:off x="1200150" y="0"/>
            <a:ext cx="10991850" cy="6858000"/>
            <a:chOff x="0" y="-9832"/>
            <a:chExt cx="10991850" cy="6867832"/>
          </a:xfrm>
        </p:grpSpPr>
        <p:pic>
          <p:nvPicPr>
            <p:cNvPr id="8" name="Picture 7">
              <a:extLst>
                <a:ext uri="{FF2B5EF4-FFF2-40B4-BE49-F238E27FC236}">
                  <a16:creationId xmlns:a16="http://schemas.microsoft.com/office/drawing/2014/main" id="{A76E646D-84EB-4A49-89B7-C088B39618F8}"/>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0" y="-9832"/>
              <a:ext cx="10991850" cy="6858000"/>
            </a:xfrm>
            <a:prstGeom prst="rect">
              <a:avLst/>
            </a:prstGeom>
          </p:spPr>
        </p:pic>
        <p:sp>
          <p:nvSpPr>
            <p:cNvPr id="9" name="Rectangle 4">
              <a:extLst>
                <a:ext uri="{FF2B5EF4-FFF2-40B4-BE49-F238E27FC236}">
                  <a16:creationId xmlns:a16="http://schemas.microsoft.com/office/drawing/2014/main" id="{0B06A3B9-534E-4402-97E4-F314683C024D}"/>
                </a:ext>
              </a:extLst>
            </p:cNvPr>
            <p:cNvSpPr/>
            <p:nvPr userDrawn="1"/>
          </p:nvSpPr>
          <p:spPr>
            <a:xfrm>
              <a:off x="810318" y="-5590"/>
              <a:ext cx="8073826" cy="6863590"/>
            </a:xfrm>
            <a:custGeom>
              <a:avLst/>
              <a:gdLst>
                <a:gd name="connsiteX0" fmla="*/ 0 w 8896786"/>
                <a:gd name="connsiteY0" fmla="*/ 0 h 6858479"/>
                <a:gd name="connsiteX1" fmla="*/ 8896786 w 8896786"/>
                <a:gd name="connsiteY1" fmla="*/ 0 h 6858479"/>
                <a:gd name="connsiteX2" fmla="*/ 8896786 w 8896786"/>
                <a:gd name="connsiteY2" fmla="*/ 6858479 h 6858479"/>
                <a:gd name="connsiteX3" fmla="*/ 0 w 8896786"/>
                <a:gd name="connsiteY3" fmla="*/ 6858479 h 6858479"/>
                <a:gd name="connsiteX4" fmla="*/ 0 w 8896786"/>
                <a:gd name="connsiteY4" fmla="*/ 0 h 6858479"/>
                <a:gd name="connsiteX0" fmla="*/ 0 w 8896786"/>
                <a:gd name="connsiteY0" fmla="*/ 0 h 6858479"/>
                <a:gd name="connsiteX1" fmla="*/ 8896786 w 8896786"/>
                <a:gd name="connsiteY1" fmla="*/ 0 h 6858479"/>
                <a:gd name="connsiteX2" fmla="*/ 5422066 w 8896786"/>
                <a:gd name="connsiteY2" fmla="*/ 6858479 h 6858479"/>
                <a:gd name="connsiteX3" fmla="*/ 0 w 8896786"/>
                <a:gd name="connsiteY3" fmla="*/ 6858479 h 6858479"/>
                <a:gd name="connsiteX4" fmla="*/ 0 w 8896786"/>
                <a:gd name="connsiteY4" fmla="*/ 0 h 6858479"/>
                <a:gd name="connsiteX0" fmla="*/ 0 w 6165016"/>
                <a:gd name="connsiteY0" fmla="*/ 57150 h 6915629"/>
                <a:gd name="connsiteX1" fmla="*/ 6165016 w 6165016"/>
                <a:gd name="connsiteY1" fmla="*/ 0 h 6915629"/>
                <a:gd name="connsiteX2" fmla="*/ 5422066 w 6165016"/>
                <a:gd name="connsiteY2" fmla="*/ 6915629 h 6915629"/>
                <a:gd name="connsiteX3" fmla="*/ 0 w 6165016"/>
                <a:gd name="connsiteY3" fmla="*/ 6915629 h 6915629"/>
                <a:gd name="connsiteX4" fmla="*/ 0 w 6165016"/>
                <a:gd name="connsiteY4" fmla="*/ 57150 h 6915629"/>
                <a:gd name="connsiteX0" fmla="*/ 0 w 8073826"/>
                <a:gd name="connsiteY0" fmla="*/ 0 h 6858479"/>
                <a:gd name="connsiteX1" fmla="*/ 8073826 w 8073826"/>
                <a:gd name="connsiteY1" fmla="*/ 22860 h 6858479"/>
                <a:gd name="connsiteX2" fmla="*/ 5422066 w 8073826"/>
                <a:gd name="connsiteY2" fmla="*/ 6858479 h 6858479"/>
                <a:gd name="connsiteX3" fmla="*/ 0 w 8073826"/>
                <a:gd name="connsiteY3" fmla="*/ 6858479 h 6858479"/>
                <a:gd name="connsiteX4" fmla="*/ 0 w 8073826"/>
                <a:gd name="connsiteY4" fmla="*/ 0 h 6858479"/>
                <a:gd name="connsiteX0" fmla="*/ 0 w 8073826"/>
                <a:gd name="connsiteY0" fmla="*/ 0 h 6858479"/>
                <a:gd name="connsiteX1" fmla="*/ 8073826 w 8073826"/>
                <a:gd name="connsiteY1" fmla="*/ 22860 h 6858479"/>
                <a:gd name="connsiteX2" fmla="*/ 4507666 w 8073826"/>
                <a:gd name="connsiteY2" fmla="*/ 6858479 h 6858479"/>
                <a:gd name="connsiteX3" fmla="*/ 0 w 8073826"/>
                <a:gd name="connsiteY3" fmla="*/ 6858479 h 6858479"/>
                <a:gd name="connsiteX4" fmla="*/ 0 w 8073826"/>
                <a:gd name="connsiteY4" fmla="*/ 0 h 6858479"/>
                <a:gd name="connsiteX0" fmla="*/ 0 w 8073826"/>
                <a:gd name="connsiteY0" fmla="*/ 0 h 6858479"/>
                <a:gd name="connsiteX1" fmla="*/ 8073826 w 8073826"/>
                <a:gd name="connsiteY1" fmla="*/ 22860 h 6858479"/>
                <a:gd name="connsiteX2" fmla="*/ 4884856 w 8073826"/>
                <a:gd name="connsiteY2" fmla="*/ 6858479 h 6858479"/>
                <a:gd name="connsiteX3" fmla="*/ 0 w 8073826"/>
                <a:gd name="connsiteY3" fmla="*/ 6858479 h 6858479"/>
                <a:gd name="connsiteX4" fmla="*/ 0 w 8073826"/>
                <a:gd name="connsiteY4" fmla="*/ 0 h 6858479"/>
                <a:gd name="connsiteX0" fmla="*/ 0 w 8073826"/>
                <a:gd name="connsiteY0" fmla="*/ 0 h 6858479"/>
                <a:gd name="connsiteX1" fmla="*/ 8073826 w 8073826"/>
                <a:gd name="connsiteY1" fmla="*/ 0 h 6858479"/>
                <a:gd name="connsiteX2" fmla="*/ 4884856 w 8073826"/>
                <a:gd name="connsiteY2" fmla="*/ 6858479 h 6858479"/>
                <a:gd name="connsiteX3" fmla="*/ 0 w 8073826"/>
                <a:gd name="connsiteY3" fmla="*/ 6858479 h 6858479"/>
                <a:gd name="connsiteX4" fmla="*/ 0 w 8073826"/>
                <a:gd name="connsiteY4" fmla="*/ 0 h 685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3826" h="6858479">
                  <a:moveTo>
                    <a:pt x="0" y="0"/>
                  </a:moveTo>
                  <a:lnTo>
                    <a:pt x="8073826" y="0"/>
                  </a:lnTo>
                  <a:lnTo>
                    <a:pt x="4884856" y="6858479"/>
                  </a:lnTo>
                  <a:lnTo>
                    <a:pt x="0" y="6858479"/>
                  </a:lnTo>
                  <a:lnTo>
                    <a:pt x="0" y="0"/>
                  </a:lnTo>
                  <a:close/>
                </a:path>
              </a:pathLst>
            </a:custGeom>
            <a:solidFill>
              <a:sysClr val="window" lastClr="FFFFFF">
                <a:alpha val="8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f</a:t>
              </a:r>
            </a:p>
          </p:txBody>
        </p:sp>
      </p:grpSp>
      <p:sp>
        <p:nvSpPr>
          <p:cNvPr id="2" name="Title Placeholder 1">
            <a:extLst>
              <a:ext uri="{FF2B5EF4-FFF2-40B4-BE49-F238E27FC236}">
                <a16:creationId xmlns:a16="http://schemas.microsoft.com/office/drawing/2014/main" id="{B58228E2-4B47-47F6-839D-DFF8C7C7C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E45B20-0587-4C0C-BD17-A11887E39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3B7FF-485E-4A14-804F-7804E2D52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D6972-6709-4244-AF83-E02A1BF43074}" type="datetimeFigureOut">
              <a:rPr lang="en-US" smtClean="0"/>
              <a:t>10/6/2023</a:t>
            </a:fld>
            <a:endParaRPr lang="en-US" dirty="0"/>
          </a:p>
        </p:txBody>
      </p:sp>
      <p:sp>
        <p:nvSpPr>
          <p:cNvPr id="5" name="Footer Placeholder 4">
            <a:extLst>
              <a:ext uri="{FF2B5EF4-FFF2-40B4-BE49-F238E27FC236}">
                <a16:creationId xmlns:a16="http://schemas.microsoft.com/office/drawing/2014/main" id="{41605BB7-A50A-4B7E-BBB7-3ED17C3CE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65E0D5-334B-4CA7-9043-8BE777B11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6BDD5-5834-4B67-8478-016E5EFA4C5F}" type="slidenum">
              <a:rPr lang="en-US" smtClean="0"/>
              <a:t>‹#›</a:t>
            </a:fld>
            <a:endParaRPr lang="en-US" dirty="0"/>
          </a:p>
        </p:txBody>
      </p:sp>
    </p:spTree>
    <p:extLst>
      <p:ext uri="{BB962C8B-B14F-4D97-AF65-F5344CB8AC3E}">
        <p14:creationId xmlns:p14="http://schemas.microsoft.com/office/powerpoint/2010/main" val="17656270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foq.com/articles/shaping-big-data-through-constraints-analysi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9.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png"/><Relationship Id="rId22"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isense.com/glossary/diagnostic-analytic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hdiction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hdictionary.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8AB1C83A-79D7-4F85-A4FE-559C6DF0E845}"/>
              </a:ext>
            </a:extLst>
          </p:cNvPr>
          <p:cNvSpPr txBox="1">
            <a:spLocks/>
          </p:cNvSpPr>
          <p:nvPr/>
        </p:nvSpPr>
        <p:spPr>
          <a:xfrm>
            <a:off x="804671" y="1446219"/>
            <a:ext cx="6609682" cy="2346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000" dirty="0">
                <a:solidFill>
                  <a:srgbClr val="0C7AB2"/>
                </a:solidFill>
                <a:cs typeface="Calibri Light"/>
              </a:rPr>
              <a:t>Application of Systems Engineering with Data Science to Address Emergent Behavior in Human Decision Making </a:t>
            </a:r>
            <a:endParaRPr kumimoji="0" lang="en-US" sz="4000" b="0" i="0" u="none" strike="noStrike" kern="1200" cap="none" spc="0" normalizeH="0" baseline="0" noProof="0" dirty="0">
              <a:ln>
                <a:noFill/>
              </a:ln>
              <a:solidFill>
                <a:srgbClr val="0C7AB2"/>
              </a:solidFill>
              <a:effectLst/>
              <a:uLnTx/>
              <a:uFillTx/>
              <a:latin typeface="Calibri Light" panose="020F0302020204030204"/>
              <a:ea typeface="+mj-ea"/>
              <a:cs typeface="+mj-cs"/>
            </a:endParaRPr>
          </a:p>
        </p:txBody>
      </p:sp>
      <p:sp>
        <p:nvSpPr>
          <p:cNvPr id="26" name="Subtitle 2">
            <a:extLst>
              <a:ext uri="{FF2B5EF4-FFF2-40B4-BE49-F238E27FC236}">
                <a16:creationId xmlns:a16="http://schemas.microsoft.com/office/drawing/2014/main" id="{572B4BBC-95C2-49D7-AD99-963DB8AAC149}"/>
              </a:ext>
            </a:extLst>
          </p:cNvPr>
          <p:cNvSpPr txBox="1">
            <a:spLocks/>
          </p:cNvSpPr>
          <p:nvPr/>
        </p:nvSpPr>
        <p:spPr>
          <a:xfrm>
            <a:off x="804672" y="3869475"/>
            <a:ext cx="6203482" cy="115552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cs typeface="Calibri"/>
              </a:rPr>
              <a:t>Paul Hershey, Ph. D. </a:t>
            </a:r>
          </a:p>
          <a:p>
            <a:pPr algn="l"/>
            <a:r>
              <a:rPr lang="en-US" sz="3200" dirty="0">
                <a:cs typeface="Calibri"/>
              </a:rPr>
              <a:t>IEEE Fellow</a:t>
            </a:r>
          </a:p>
          <a:p>
            <a:pPr algn="l"/>
            <a:r>
              <a:rPr lang="en-US" sz="3200" dirty="0">
                <a:cs typeface="Calibri"/>
              </a:rPr>
              <a:t>Principal Engineering Fellow, Raytheon Technologies</a:t>
            </a:r>
          </a:p>
        </p:txBody>
      </p:sp>
      <p:sp>
        <p:nvSpPr>
          <p:cNvPr id="27" name="TextBox 26">
            <a:extLst>
              <a:ext uri="{FF2B5EF4-FFF2-40B4-BE49-F238E27FC236}">
                <a16:creationId xmlns:a16="http://schemas.microsoft.com/office/drawing/2014/main" id="{67A35D95-D483-4D2C-B1DA-0619174712A5}"/>
              </a:ext>
            </a:extLst>
          </p:cNvPr>
          <p:cNvSpPr txBox="1"/>
          <p:nvPr/>
        </p:nvSpPr>
        <p:spPr>
          <a:xfrm>
            <a:off x="213352" y="5941255"/>
            <a:ext cx="32432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dirty="0">
                <a:solidFill>
                  <a:srgbClr val="0C7AB2"/>
                </a:solidFill>
                <a:ea typeface="+mn-lt"/>
                <a:cs typeface="Calibri" panose="020F0502020204030204"/>
              </a:rPr>
              <a:t>ieeesystemscouncil.org</a:t>
            </a:r>
            <a:endParaRPr lang="en-US" sz="2000" b="1" dirty="0">
              <a:solidFill>
                <a:srgbClr val="0C7AB2"/>
              </a:solidFill>
              <a:cs typeface="Calibri" panose="020F0502020204030204"/>
            </a:endParaRPr>
          </a:p>
        </p:txBody>
      </p:sp>
      <p:pic>
        <p:nvPicPr>
          <p:cNvPr id="28" name="Picture 27">
            <a:extLst>
              <a:ext uri="{FF2B5EF4-FFF2-40B4-BE49-F238E27FC236}">
                <a16:creationId xmlns:a16="http://schemas.microsoft.com/office/drawing/2014/main" id="{5919899D-423B-4947-94A6-F88C3BD7F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3178" y="213696"/>
            <a:ext cx="1632652" cy="1433783"/>
          </a:xfrm>
          <a:prstGeom prst="rect">
            <a:avLst/>
          </a:prstGeom>
        </p:spPr>
      </p:pic>
      <p:pic>
        <p:nvPicPr>
          <p:cNvPr id="3" name="Picture 2">
            <a:extLst>
              <a:ext uri="{FF2B5EF4-FFF2-40B4-BE49-F238E27FC236}">
                <a16:creationId xmlns:a16="http://schemas.microsoft.com/office/drawing/2014/main" id="{9FED6B24-CF1D-2FCE-2D4D-79466BC252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3179" y="213696"/>
            <a:ext cx="1632652" cy="1433783"/>
          </a:xfrm>
          <a:prstGeom prst="rect">
            <a:avLst/>
          </a:prstGeom>
        </p:spPr>
      </p:pic>
      <p:sp>
        <p:nvSpPr>
          <p:cNvPr id="6" name="TextBox 5">
            <a:extLst>
              <a:ext uri="{FF2B5EF4-FFF2-40B4-BE49-F238E27FC236}">
                <a16:creationId xmlns:a16="http://schemas.microsoft.com/office/drawing/2014/main" id="{01E095B8-A2B1-A9A3-9005-F4403C86EB39}"/>
              </a:ext>
            </a:extLst>
          </p:cNvPr>
          <p:cNvSpPr txBox="1"/>
          <p:nvPr/>
        </p:nvSpPr>
        <p:spPr>
          <a:xfrm>
            <a:off x="804671" y="6341365"/>
            <a:ext cx="6096000" cy="307777"/>
          </a:xfrm>
          <a:prstGeom prst="rect">
            <a:avLst/>
          </a:prstGeom>
          <a:noFill/>
        </p:spPr>
        <p:txBody>
          <a:bodyPr wrap="square">
            <a:sp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©2023 Raytheon Company. All rights reserved. </a:t>
            </a:r>
          </a:p>
        </p:txBody>
      </p:sp>
    </p:spTree>
    <p:extLst>
      <p:ext uri="{BB962C8B-B14F-4D97-AF65-F5344CB8AC3E}">
        <p14:creationId xmlns:p14="http://schemas.microsoft.com/office/powerpoint/2010/main" val="114806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sz="2400" dirty="0">
                <a:latin typeface="Arial" pitchFamily="34" charset="0"/>
              </a:rPr>
              <a:t>“Complex Systems Engineering” includes Complexity, Systems, Engineering</a:t>
            </a:r>
          </a:p>
          <a:p>
            <a:r>
              <a:rPr lang="en-US" sz="2400" dirty="0">
                <a:latin typeface="Arial" pitchFamily="34" charset="0"/>
              </a:rPr>
              <a:t>Complexity consists of interconnected or interwoven parts and can be defined in terms of behavior and emergence.</a:t>
            </a:r>
          </a:p>
          <a:p>
            <a:r>
              <a:rPr lang="en-US" sz="2400" dirty="0">
                <a:latin typeface="Arial" pitchFamily="34" charset="0"/>
              </a:rPr>
              <a:t>Complex System is a system is one whose structure and behavior is not deducible from the structure and behavior of its component parts;</a:t>
            </a:r>
          </a:p>
          <a:p>
            <a:r>
              <a:rPr lang="en-US" sz="2400" dirty="0">
                <a:latin typeface="Arial" pitchFamily="34" charset="0"/>
              </a:rPr>
              <a:t>Complex Systems Engineering brings together independent, disparate organizations and entities to  provide them with set of processes to resolve complex system challenges and issues.</a:t>
            </a:r>
          </a:p>
          <a:p>
            <a:r>
              <a:rPr lang="en-US" sz="2400" dirty="0">
                <a:latin typeface="Arial" pitchFamily="34" charset="0"/>
              </a:rPr>
              <a:t>Complex Systems Challenges for Emergent Behavior evolve from constituent systems that must be operationally and managerially independent,  physically decoupled, and geographically distributed. </a:t>
            </a: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en-US" sz="1200" dirty="0"/>
              <a:t>12</a:t>
            </a:r>
          </a:p>
        </p:txBody>
      </p:sp>
    </p:spTree>
    <p:extLst>
      <p:ext uri="{BB962C8B-B14F-4D97-AF65-F5344CB8AC3E}">
        <p14:creationId xmlns:p14="http://schemas.microsoft.com/office/powerpoint/2010/main" val="265742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658067"/>
            <a:ext cx="9144000" cy="2387600"/>
          </a:xfrm>
        </p:spPr>
        <p:txBody>
          <a:bodyPr>
            <a:normAutofit fontScale="90000"/>
          </a:bodyPr>
          <a:lstStyle/>
          <a:p>
            <a:r>
              <a:rPr lang="en-US" dirty="0"/>
              <a:t>Application of Systems Engineering with Data Science to Assist Human Decision Making</a:t>
            </a:r>
          </a:p>
        </p:txBody>
      </p:sp>
      <p:sp>
        <p:nvSpPr>
          <p:cNvPr id="4" name="Content Placeholder 3"/>
          <p:cNvSpPr>
            <a:spLocks noGrp="1"/>
          </p:cNvSpPr>
          <p:nvPr>
            <p:ph type="subTitle" idx="1"/>
          </p:nvPr>
        </p:nvSpPr>
        <p:spPr>
          <a:xfrm>
            <a:off x="1524000" y="4137742"/>
            <a:ext cx="9144000" cy="1655762"/>
          </a:xfrm>
        </p:spPr>
        <p:txBody>
          <a:bodyPr>
            <a:normAutofit/>
          </a:bodyPr>
          <a:lstStyle/>
          <a:p>
            <a:pPr>
              <a:buSzPct val="100000"/>
            </a:pPr>
            <a:r>
              <a:rPr lang="en-US" sz="2400" dirty="0"/>
              <a:t>Data analytics is the science of collecting and processing  raw data to improve human decision making </a:t>
            </a:r>
            <a:endParaRPr lang="en-US" sz="2400" dirty="0">
              <a:solidFill>
                <a:srgbClr val="000099"/>
              </a:solidFill>
            </a:endParaRPr>
          </a:p>
          <a:p>
            <a:pPr marL="0" indent="0">
              <a:buSzPct val="100000"/>
              <a:buNone/>
            </a:pPr>
            <a:endParaRPr lang="en-US" sz="2400" dirty="0">
              <a:solidFill>
                <a:srgbClr val="000099"/>
              </a:solidFill>
            </a:endParaRP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11</a:t>
            </a:fld>
            <a:endParaRPr lang="en-US" sz="1200" dirty="0"/>
          </a:p>
        </p:txBody>
      </p:sp>
    </p:spTree>
    <p:extLst>
      <p:ext uri="{BB962C8B-B14F-4D97-AF65-F5344CB8AC3E}">
        <p14:creationId xmlns:p14="http://schemas.microsoft.com/office/powerpoint/2010/main" val="286556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81"/>
          <p:cNvSpPr>
            <a:spLocks noChangeAspect="1"/>
          </p:cNvSpPr>
          <p:nvPr/>
        </p:nvSpPr>
        <p:spPr>
          <a:xfrm>
            <a:off x="6698238" y="1331843"/>
            <a:ext cx="4106176" cy="3971162"/>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63166" y="390727"/>
            <a:ext cx="10515600" cy="1000098"/>
          </a:xfrm>
        </p:spPr>
        <p:txBody>
          <a:bodyPr>
            <a:normAutofit/>
          </a:bodyPr>
          <a:lstStyle/>
          <a:p>
            <a:r>
              <a:rPr lang="en-US" sz="4000" dirty="0"/>
              <a:t>What is Data Analytics</a:t>
            </a:r>
          </a:p>
        </p:txBody>
      </p:sp>
      <p:sp>
        <p:nvSpPr>
          <p:cNvPr id="3" name="Content Placeholder 2"/>
          <p:cNvSpPr>
            <a:spLocks noGrp="1"/>
          </p:cNvSpPr>
          <p:nvPr>
            <p:ph idx="1"/>
          </p:nvPr>
        </p:nvSpPr>
        <p:spPr>
          <a:xfrm>
            <a:off x="989045" y="1235412"/>
            <a:ext cx="5066123" cy="4978775"/>
          </a:xfrm>
        </p:spPr>
        <p:txBody>
          <a:bodyPr>
            <a:normAutofit/>
          </a:bodyPr>
          <a:lstStyle/>
          <a:p>
            <a:pPr marL="0" indent="0">
              <a:buNone/>
            </a:pPr>
            <a:r>
              <a:rPr lang="en-US" sz="2000" dirty="0"/>
              <a:t>Definition:</a:t>
            </a:r>
          </a:p>
          <a:p>
            <a:pPr lvl="1"/>
            <a:r>
              <a:rPr lang="en-US" sz="2000" dirty="0"/>
              <a:t>Data analytics is the science of collecting and processing  raw data in order to improve human decision making  </a:t>
            </a:r>
          </a:p>
          <a:p>
            <a:pPr lvl="1"/>
            <a:r>
              <a:rPr lang="en-US" sz="2000" dirty="0"/>
              <a:t>Data analytics encompasses many types of  data and data analyses </a:t>
            </a:r>
          </a:p>
          <a:p>
            <a:pPr lvl="1"/>
            <a:r>
              <a:rPr lang="en-US" sz="2000" dirty="0"/>
              <a:t>Data analytics can be processed by many different hardware and software techniques</a:t>
            </a:r>
          </a:p>
          <a:p>
            <a:pPr lvl="1"/>
            <a:r>
              <a:rPr lang="en-US" sz="2000" dirty="0"/>
              <a:t>Data analytics support cyber security and autonomous systems  </a:t>
            </a:r>
          </a:p>
          <a:p>
            <a:pPr lvl="1"/>
            <a:r>
              <a:rPr lang="en-US" sz="2000" dirty="0"/>
              <a:t>Data analytics techniques can reveal trends and metrics that would otherwise be lost in the mass of raw data</a:t>
            </a:r>
          </a:p>
        </p:txBody>
      </p:sp>
      <p:sp>
        <p:nvSpPr>
          <p:cNvPr id="5" name="TextBox 4"/>
          <p:cNvSpPr txBox="1"/>
          <p:nvPr/>
        </p:nvSpPr>
        <p:spPr>
          <a:xfrm>
            <a:off x="7658682" y="1925379"/>
            <a:ext cx="982585" cy="400110"/>
          </a:xfrm>
          <a:prstGeom prst="rect">
            <a:avLst/>
          </a:prstGeom>
          <a:noFill/>
        </p:spPr>
        <p:txBody>
          <a:bodyPr wrap="square" rtlCol="0">
            <a:spAutoFit/>
          </a:bodyPr>
          <a:lstStyle/>
          <a:p>
            <a:pPr algn="ctr"/>
            <a:r>
              <a:rPr lang="en-US" sz="1000" dirty="0">
                <a:solidFill>
                  <a:schemeClr val="bg1"/>
                </a:solidFill>
                <a:latin typeface="Arial Black" panose="020B0A04020102020204" pitchFamily="34" charset="0"/>
              </a:rPr>
              <a:t>Data to</a:t>
            </a:r>
          </a:p>
          <a:p>
            <a:pPr algn="ctr"/>
            <a:r>
              <a:rPr lang="en-US" sz="1000" dirty="0">
                <a:solidFill>
                  <a:schemeClr val="bg1"/>
                </a:solidFill>
                <a:latin typeface="Arial Black" panose="020B0A04020102020204" pitchFamily="34" charset="0"/>
              </a:rPr>
              <a:t>Decision </a:t>
            </a:r>
          </a:p>
        </p:txBody>
      </p:sp>
      <p:sp>
        <p:nvSpPr>
          <p:cNvPr id="27" name="TextBox 26"/>
          <p:cNvSpPr txBox="1"/>
          <p:nvPr/>
        </p:nvSpPr>
        <p:spPr>
          <a:xfrm>
            <a:off x="8582818" y="1763353"/>
            <a:ext cx="1306599" cy="553998"/>
          </a:xfrm>
          <a:prstGeom prst="rect">
            <a:avLst/>
          </a:prstGeom>
          <a:noFill/>
        </p:spPr>
        <p:txBody>
          <a:bodyPr wrap="square" rtlCol="0">
            <a:spAutoFit/>
          </a:bodyPr>
          <a:lstStyle/>
          <a:p>
            <a:pPr algn="ctr"/>
            <a:r>
              <a:rPr lang="en-US" sz="1000" dirty="0">
                <a:solidFill>
                  <a:schemeClr val="bg1"/>
                </a:solidFill>
                <a:latin typeface="Arial Black" panose="020B0A04020102020204" pitchFamily="34" charset="0"/>
              </a:rPr>
              <a:t>Agile,</a:t>
            </a:r>
          </a:p>
          <a:p>
            <a:pPr algn="ctr"/>
            <a:r>
              <a:rPr lang="en-US" sz="1000" dirty="0">
                <a:solidFill>
                  <a:schemeClr val="bg1"/>
                </a:solidFill>
                <a:latin typeface="Arial Black" panose="020B0A04020102020204" pitchFamily="34" charset="0"/>
              </a:rPr>
              <a:t> Scalable</a:t>
            </a:r>
          </a:p>
          <a:p>
            <a:pPr algn="ctr"/>
            <a:r>
              <a:rPr lang="en-US" sz="1000" dirty="0">
                <a:solidFill>
                  <a:schemeClr val="bg1"/>
                </a:solidFill>
                <a:latin typeface="Arial Black" panose="020B0A04020102020204" pitchFamily="34" charset="0"/>
              </a:rPr>
              <a:t>Software </a:t>
            </a:r>
            <a:endParaRPr lang="en-US" sz="1000" dirty="0">
              <a:solidFill>
                <a:schemeClr val="bg1"/>
              </a:solidFill>
            </a:endParaRPr>
          </a:p>
        </p:txBody>
      </p:sp>
      <p:sp>
        <p:nvSpPr>
          <p:cNvPr id="28" name="TextBox 27"/>
          <p:cNvSpPr txBox="1"/>
          <p:nvPr/>
        </p:nvSpPr>
        <p:spPr>
          <a:xfrm>
            <a:off x="9438463" y="2614116"/>
            <a:ext cx="1399797" cy="553998"/>
          </a:xfrm>
          <a:prstGeom prst="rect">
            <a:avLst/>
          </a:prstGeom>
          <a:noFill/>
        </p:spPr>
        <p:txBody>
          <a:bodyPr wrap="square" rtlCol="0">
            <a:spAutoFit/>
          </a:bodyPr>
          <a:lstStyle/>
          <a:p>
            <a:pPr algn="ctr"/>
            <a:r>
              <a:rPr lang="en-US" sz="1000" dirty="0">
                <a:solidFill>
                  <a:schemeClr val="bg1"/>
                </a:solidFill>
                <a:latin typeface="Arial Black" panose="020B0A04020102020204" pitchFamily="34" charset="0"/>
              </a:rPr>
              <a:t>Intelligence, Surveillance, Reconnaissance</a:t>
            </a:r>
            <a:endParaRPr lang="en-US" sz="1000" dirty="0">
              <a:solidFill>
                <a:schemeClr val="bg1"/>
              </a:solidFill>
            </a:endParaRPr>
          </a:p>
        </p:txBody>
      </p:sp>
      <p:sp>
        <p:nvSpPr>
          <p:cNvPr id="29" name="TextBox 28"/>
          <p:cNvSpPr txBox="1"/>
          <p:nvPr/>
        </p:nvSpPr>
        <p:spPr>
          <a:xfrm>
            <a:off x="9439368" y="3654002"/>
            <a:ext cx="1306599" cy="400110"/>
          </a:xfrm>
          <a:prstGeom prst="rect">
            <a:avLst/>
          </a:prstGeom>
          <a:noFill/>
        </p:spPr>
        <p:txBody>
          <a:bodyPr wrap="square" rtlCol="0">
            <a:spAutoFit/>
          </a:bodyPr>
          <a:lstStyle/>
          <a:p>
            <a:pPr algn="ctr"/>
            <a:r>
              <a:rPr lang="en-US" sz="1000" dirty="0">
                <a:solidFill>
                  <a:schemeClr val="bg1"/>
                </a:solidFill>
                <a:latin typeface="Arial Black" panose="020B0A04020102020204" pitchFamily="34" charset="0"/>
              </a:rPr>
              <a:t>Computational Social Science</a:t>
            </a:r>
            <a:endParaRPr lang="en-US" sz="1000" dirty="0">
              <a:solidFill>
                <a:schemeClr val="bg1"/>
              </a:solidFill>
            </a:endParaRPr>
          </a:p>
        </p:txBody>
      </p:sp>
      <p:sp>
        <p:nvSpPr>
          <p:cNvPr id="31" name="TextBox 30"/>
          <p:cNvSpPr txBox="1"/>
          <p:nvPr/>
        </p:nvSpPr>
        <p:spPr>
          <a:xfrm>
            <a:off x="8645443" y="4432917"/>
            <a:ext cx="1306599" cy="400110"/>
          </a:xfrm>
          <a:prstGeom prst="rect">
            <a:avLst/>
          </a:prstGeom>
          <a:noFill/>
        </p:spPr>
        <p:txBody>
          <a:bodyPr wrap="square" rtlCol="0">
            <a:spAutoFit/>
          </a:bodyPr>
          <a:lstStyle/>
          <a:p>
            <a:pPr algn="ctr"/>
            <a:r>
              <a:rPr lang="en-US" sz="1000" dirty="0">
                <a:solidFill>
                  <a:schemeClr val="bg1"/>
                </a:solidFill>
                <a:latin typeface="Arial Black" panose="020B0A04020102020204" pitchFamily="34" charset="0"/>
              </a:rPr>
              <a:t>Multi-Intelligence</a:t>
            </a:r>
            <a:endParaRPr lang="en-US" sz="1000" dirty="0">
              <a:solidFill>
                <a:schemeClr val="bg1"/>
              </a:solidFill>
            </a:endParaRPr>
          </a:p>
        </p:txBody>
      </p:sp>
      <p:sp>
        <p:nvSpPr>
          <p:cNvPr id="32" name="TextBox 31"/>
          <p:cNvSpPr txBox="1"/>
          <p:nvPr/>
        </p:nvSpPr>
        <p:spPr>
          <a:xfrm>
            <a:off x="7503174" y="4472450"/>
            <a:ext cx="1306599" cy="400110"/>
          </a:xfrm>
          <a:prstGeom prst="rect">
            <a:avLst/>
          </a:prstGeom>
          <a:noFill/>
        </p:spPr>
        <p:txBody>
          <a:bodyPr wrap="square" rtlCol="0">
            <a:spAutoFit/>
          </a:bodyPr>
          <a:lstStyle/>
          <a:p>
            <a:pPr algn="ctr"/>
            <a:r>
              <a:rPr lang="en-US" sz="1000" dirty="0">
                <a:solidFill>
                  <a:schemeClr val="bg1"/>
                </a:solidFill>
                <a:latin typeface="Arial Black" panose="020B0A04020102020204" pitchFamily="34" charset="0"/>
              </a:rPr>
              <a:t>DevSecOps, Cybersecurity</a:t>
            </a:r>
            <a:endParaRPr lang="en-US" sz="1000" dirty="0">
              <a:solidFill>
                <a:schemeClr val="bg1"/>
              </a:solidFill>
            </a:endParaRPr>
          </a:p>
        </p:txBody>
      </p:sp>
      <p:sp>
        <p:nvSpPr>
          <p:cNvPr id="33" name="TextBox 32"/>
          <p:cNvSpPr txBox="1"/>
          <p:nvPr/>
        </p:nvSpPr>
        <p:spPr>
          <a:xfrm>
            <a:off x="6726571" y="3547032"/>
            <a:ext cx="1306599" cy="553998"/>
          </a:xfrm>
          <a:prstGeom prst="rect">
            <a:avLst/>
          </a:prstGeom>
          <a:noFill/>
        </p:spPr>
        <p:txBody>
          <a:bodyPr wrap="square" rtlCol="0">
            <a:spAutoFit/>
          </a:bodyPr>
          <a:lstStyle/>
          <a:p>
            <a:pPr algn="ctr"/>
            <a:r>
              <a:rPr lang="en-US" sz="1000" dirty="0">
                <a:solidFill>
                  <a:schemeClr val="bg1"/>
                </a:solidFill>
                <a:latin typeface="Arial Black" panose="020B0A04020102020204" pitchFamily="34" charset="0"/>
              </a:rPr>
              <a:t>High Performance Processing</a:t>
            </a:r>
          </a:p>
        </p:txBody>
      </p:sp>
      <p:sp>
        <p:nvSpPr>
          <p:cNvPr id="34" name="TextBox 33"/>
          <p:cNvSpPr txBox="1"/>
          <p:nvPr/>
        </p:nvSpPr>
        <p:spPr>
          <a:xfrm>
            <a:off x="6714372" y="2630216"/>
            <a:ext cx="1306599" cy="400110"/>
          </a:xfrm>
          <a:prstGeom prst="rect">
            <a:avLst/>
          </a:prstGeom>
          <a:noFill/>
        </p:spPr>
        <p:txBody>
          <a:bodyPr wrap="square" rtlCol="0">
            <a:spAutoFit/>
          </a:bodyPr>
          <a:lstStyle/>
          <a:p>
            <a:pPr algn="ctr"/>
            <a:r>
              <a:rPr lang="en-US" sz="1000" dirty="0">
                <a:solidFill>
                  <a:schemeClr val="bg1"/>
                </a:solidFill>
                <a:latin typeface="Arial Black" panose="020B0A04020102020204" pitchFamily="34" charset="0"/>
              </a:rPr>
              <a:t>Programmable Hardware</a:t>
            </a:r>
            <a:endParaRPr lang="en-US" sz="1400" dirty="0">
              <a:solidFill>
                <a:schemeClr val="bg1"/>
              </a:solidFill>
              <a:latin typeface="Calibri" panose="020F0502020204030204"/>
            </a:endParaRPr>
          </a:p>
        </p:txBody>
      </p:sp>
      <p:cxnSp>
        <p:nvCxnSpPr>
          <p:cNvPr id="40" name="Straight Connector 39"/>
          <p:cNvCxnSpPr>
            <a:stCxn id="82" idx="0"/>
            <a:endCxn id="42" idx="0"/>
          </p:cNvCxnSpPr>
          <p:nvPr/>
        </p:nvCxnSpPr>
        <p:spPr>
          <a:xfrm>
            <a:off x="8751326" y="1331843"/>
            <a:ext cx="0" cy="112210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a:xfrm>
            <a:off x="7910078" y="2453943"/>
            <a:ext cx="1682496" cy="1762289"/>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Data Analytics</a:t>
            </a:r>
          </a:p>
        </p:txBody>
      </p:sp>
      <p:cxnSp>
        <p:nvCxnSpPr>
          <p:cNvPr id="46" name="Straight Connector 45"/>
          <p:cNvCxnSpPr>
            <a:stCxn id="42" idx="3"/>
            <a:endCxn id="82" idx="3"/>
          </p:cNvCxnSpPr>
          <p:nvPr/>
        </p:nvCxnSpPr>
        <p:spPr>
          <a:xfrm flipH="1">
            <a:off x="7299574" y="3958151"/>
            <a:ext cx="856900" cy="763291"/>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2" idx="1"/>
          </p:cNvCxnSpPr>
          <p:nvPr/>
        </p:nvCxnSpPr>
        <p:spPr>
          <a:xfrm>
            <a:off x="7299574" y="1913406"/>
            <a:ext cx="843900" cy="865993"/>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5"/>
            <a:endCxn id="82" idx="5"/>
          </p:cNvCxnSpPr>
          <p:nvPr/>
        </p:nvCxnSpPr>
        <p:spPr>
          <a:xfrm>
            <a:off x="9346178" y="3958151"/>
            <a:ext cx="856900" cy="763291"/>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2" idx="7"/>
            <a:endCxn id="42" idx="7"/>
          </p:cNvCxnSpPr>
          <p:nvPr/>
        </p:nvCxnSpPr>
        <p:spPr>
          <a:xfrm flipH="1">
            <a:off x="9346178" y="1913406"/>
            <a:ext cx="856900" cy="79861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82" idx="6"/>
          </p:cNvCxnSpPr>
          <p:nvPr/>
        </p:nvCxnSpPr>
        <p:spPr>
          <a:xfrm flipH="1">
            <a:off x="9592574" y="3317424"/>
            <a:ext cx="121184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2" idx="2"/>
            <a:endCxn id="42" idx="2"/>
          </p:cNvCxnSpPr>
          <p:nvPr/>
        </p:nvCxnSpPr>
        <p:spPr>
          <a:xfrm>
            <a:off x="6698238" y="3317424"/>
            <a:ext cx="1211840" cy="17664"/>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2" idx="4"/>
            <a:endCxn id="82" idx="4"/>
          </p:cNvCxnSpPr>
          <p:nvPr/>
        </p:nvCxnSpPr>
        <p:spPr>
          <a:xfrm>
            <a:off x="8751326" y="4216232"/>
            <a:ext cx="0" cy="1086773"/>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Slide Number Placeholder 20"/>
          <p:cNvSpPr txBox="1">
            <a:spLocks/>
          </p:cNvSpPr>
          <p:nvPr/>
        </p:nvSpPr>
        <p:spPr>
          <a:xfrm>
            <a:off x="10247242" y="6356351"/>
            <a:ext cx="358845"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12</a:t>
            </a:fld>
            <a:endParaRPr lang="en-US" sz="1200" dirty="0"/>
          </a:p>
        </p:txBody>
      </p:sp>
    </p:spTree>
    <p:extLst>
      <p:ext uri="{BB962C8B-B14F-4D97-AF65-F5344CB8AC3E}">
        <p14:creationId xmlns:p14="http://schemas.microsoft.com/office/powerpoint/2010/main" val="407759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204461" y="795342"/>
            <a:ext cx="5215689" cy="5345697"/>
            <a:chOff x="1741028" y="1013660"/>
            <a:chExt cx="5521639" cy="5163888"/>
          </a:xfrm>
          <a:solidFill>
            <a:srgbClr val="3333FF"/>
          </a:solidFill>
        </p:grpSpPr>
        <p:sp>
          <p:nvSpPr>
            <p:cNvPr id="7" name="Oval 6"/>
            <p:cNvSpPr/>
            <p:nvPr/>
          </p:nvSpPr>
          <p:spPr bwMode="auto">
            <a:xfrm>
              <a:off x="3827469" y="1013660"/>
              <a:ext cx="1358450" cy="1229639"/>
            </a:xfrm>
            <a:prstGeom prst="ellipse">
              <a:avLst/>
            </a:prstGeom>
            <a:grpFill/>
            <a:ln w="12700" algn="ctr">
              <a:noFill/>
              <a:miter lim="800000"/>
              <a:headEnd/>
              <a:tailEnd/>
            </a:ln>
          </p:spPr>
          <p:txBody>
            <a:bodyPr vert="horz" wrap="none" rtlCol="0" anchor="ctr" anchorCtr="1"/>
            <a:lstStyle/>
            <a:p>
              <a:pPr algn="ctr"/>
              <a:r>
                <a:rPr lang="en-US" sz="1050" dirty="0">
                  <a:solidFill>
                    <a:schemeClr val="bg1"/>
                  </a:solidFill>
                  <a:latin typeface="Arial Black" panose="020B0A04020102020204" pitchFamily="34" charset="0"/>
                </a:rPr>
                <a:t>High Volume</a:t>
              </a:r>
            </a:p>
          </p:txBody>
        </p:sp>
        <p:sp>
          <p:nvSpPr>
            <p:cNvPr id="5" name="Oval 4"/>
            <p:cNvSpPr/>
            <p:nvPr/>
          </p:nvSpPr>
          <p:spPr bwMode="auto">
            <a:xfrm>
              <a:off x="1741028" y="3032768"/>
              <a:ext cx="1385249" cy="1233905"/>
            </a:xfrm>
            <a:prstGeom prst="ellipse">
              <a:avLst/>
            </a:prstGeom>
            <a:grpFill/>
            <a:ln w="12700" algn="ctr">
              <a:noFill/>
              <a:miter lim="800000"/>
              <a:headEnd/>
              <a:tailEnd/>
            </a:ln>
          </p:spPr>
          <p:txBody>
            <a:bodyPr vert="horz" wrap="none" rtlCol="0" anchor="ctr" anchorCtr="1"/>
            <a:lstStyle/>
            <a:p>
              <a:pPr algn="ctr"/>
              <a:r>
                <a:rPr lang="en-US" sz="1050" dirty="0">
                  <a:solidFill>
                    <a:schemeClr val="bg1"/>
                  </a:solidFill>
                  <a:latin typeface="Arial Black" panose="020B0A04020102020204" pitchFamily="34" charset="0"/>
                </a:rPr>
                <a:t>Probabilities </a:t>
              </a:r>
            </a:p>
          </p:txBody>
        </p:sp>
        <p:sp>
          <p:nvSpPr>
            <p:cNvPr id="6" name="Oval 5"/>
            <p:cNvSpPr/>
            <p:nvPr/>
          </p:nvSpPr>
          <p:spPr bwMode="auto">
            <a:xfrm>
              <a:off x="2258294" y="1646832"/>
              <a:ext cx="1385249" cy="1230803"/>
            </a:xfrm>
            <a:prstGeom prst="ellipse">
              <a:avLst/>
            </a:prstGeom>
            <a:grpFill/>
            <a:ln w="12700" algn="ctr">
              <a:noFill/>
              <a:miter lim="800000"/>
              <a:headEnd/>
              <a:tailEnd/>
            </a:ln>
          </p:spPr>
          <p:txBody>
            <a:bodyPr vert="horz" wrap="none" rtlCol="0" anchor="ctr" anchorCtr="1"/>
            <a:lstStyle/>
            <a:p>
              <a:pPr algn="ctr"/>
              <a:r>
                <a:rPr lang="en-US" sz="1050" dirty="0">
                  <a:solidFill>
                    <a:schemeClr val="bg1"/>
                  </a:solidFill>
                  <a:latin typeface="Arial Black" panose="020B0A04020102020204" pitchFamily="34" charset="0"/>
                </a:rPr>
                <a:t>Correlations</a:t>
              </a:r>
              <a:endParaRPr lang="en-US" sz="1600" dirty="0">
                <a:solidFill>
                  <a:schemeClr val="bg1"/>
                </a:solidFill>
                <a:latin typeface="Calibri" panose="020F0502020204030204"/>
              </a:endParaRPr>
            </a:p>
          </p:txBody>
        </p:sp>
        <p:sp>
          <p:nvSpPr>
            <p:cNvPr id="8" name="Oval 7"/>
            <p:cNvSpPr/>
            <p:nvPr/>
          </p:nvSpPr>
          <p:spPr bwMode="auto">
            <a:xfrm>
              <a:off x="5904218" y="3038294"/>
              <a:ext cx="1358449" cy="1222854"/>
            </a:xfrm>
            <a:prstGeom prst="ellipse">
              <a:avLst/>
            </a:prstGeom>
            <a:grpFill/>
            <a:ln w="12700" algn="ctr">
              <a:noFill/>
              <a:miter lim="800000"/>
              <a:headEnd/>
              <a:tailEnd/>
            </a:ln>
          </p:spPr>
          <p:txBody>
            <a:bodyPr vert="horz" wrap="none" rtlCol="0" anchor="ctr" anchorCtr="1"/>
            <a:lstStyle/>
            <a:p>
              <a:pPr algn="r"/>
              <a:r>
                <a:rPr lang="en-US" sz="1050" dirty="0">
                  <a:solidFill>
                    <a:schemeClr val="bg1"/>
                  </a:solidFill>
                  <a:latin typeface="Arial Black" panose="020B0A04020102020204" pitchFamily="34" charset="0"/>
                </a:rPr>
                <a:t>High Variety </a:t>
              </a:r>
            </a:p>
          </p:txBody>
        </p:sp>
        <p:sp>
          <p:nvSpPr>
            <p:cNvPr id="9" name="Oval 8"/>
            <p:cNvSpPr/>
            <p:nvPr/>
          </p:nvSpPr>
          <p:spPr bwMode="auto">
            <a:xfrm>
              <a:off x="2236731" y="4443794"/>
              <a:ext cx="1385250" cy="1233905"/>
            </a:xfrm>
            <a:prstGeom prst="ellipse">
              <a:avLst/>
            </a:prstGeom>
            <a:grpFill/>
            <a:ln w="12700" algn="ctr">
              <a:noFill/>
              <a:miter lim="800000"/>
              <a:headEnd/>
              <a:tailEnd/>
            </a:ln>
          </p:spPr>
          <p:txBody>
            <a:bodyPr vert="horz" wrap="none" rtlCol="0" anchor="ctr" anchorCtr="1"/>
            <a:lstStyle/>
            <a:p>
              <a:r>
                <a:rPr lang="en-US" sz="1050" dirty="0">
                  <a:solidFill>
                    <a:schemeClr val="bg1"/>
                  </a:solidFill>
                  <a:latin typeface="Arial Black" panose="020B0A04020102020204" pitchFamily="34" charset="0"/>
                </a:rPr>
                <a:t>Dirty Data</a:t>
              </a:r>
            </a:p>
          </p:txBody>
        </p:sp>
        <p:sp>
          <p:nvSpPr>
            <p:cNvPr id="10" name="Oval 9"/>
            <p:cNvSpPr/>
            <p:nvPr/>
          </p:nvSpPr>
          <p:spPr bwMode="auto">
            <a:xfrm>
              <a:off x="5487822" y="4491057"/>
              <a:ext cx="1367193" cy="1222854"/>
            </a:xfrm>
            <a:prstGeom prst="ellipse">
              <a:avLst/>
            </a:prstGeom>
            <a:grpFill/>
            <a:ln w="12700" algn="ctr">
              <a:noFill/>
              <a:miter lim="800000"/>
              <a:headEnd/>
              <a:tailEnd/>
            </a:ln>
          </p:spPr>
          <p:txBody>
            <a:bodyPr vert="horz" wrap="none" rtlCol="0" anchor="ctr" anchorCtr="1"/>
            <a:lstStyle/>
            <a:p>
              <a:pPr algn="ctr"/>
              <a:r>
                <a:rPr lang="en-US" sz="1050" dirty="0">
                  <a:solidFill>
                    <a:schemeClr val="bg1"/>
                  </a:solidFill>
                  <a:latin typeface="Arial Black" panose="020B0A04020102020204" pitchFamily="34" charset="0"/>
                </a:rPr>
                <a:t>Massive </a:t>
              </a:r>
            </a:p>
            <a:p>
              <a:pPr algn="ctr"/>
              <a:r>
                <a:rPr lang="en-US" sz="1050" dirty="0">
                  <a:solidFill>
                    <a:schemeClr val="bg1"/>
                  </a:solidFill>
                  <a:latin typeface="Arial Black" panose="020B0A04020102020204" pitchFamily="34" charset="0"/>
                </a:rPr>
                <a:t>Amounts of </a:t>
              </a:r>
            </a:p>
            <a:p>
              <a:pPr algn="ctr"/>
              <a:r>
                <a:rPr lang="en-US" sz="1050" dirty="0">
                  <a:solidFill>
                    <a:schemeClr val="bg1"/>
                  </a:solidFill>
                  <a:latin typeface="Arial Black" panose="020B0A04020102020204" pitchFamily="34" charset="0"/>
                </a:rPr>
                <a:t>Data over Small </a:t>
              </a:r>
            </a:p>
            <a:p>
              <a:pPr algn="ctr"/>
              <a:r>
                <a:rPr lang="en-US" sz="1050" dirty="0">
                  <a:solidFill>
                    <a:schemeClr val="bg1"/>
                  </a:solidFill>
                  <a:latin typeface="Arial Black" panose="020B0A04020102020204" pitchFamily="34" charset="0"/>
                </a:rPr>
                <a:t>Amounts</a:t>
              </a:r>
            </a:p>
          </p:txBody>
        </p:sp>
        <p:cxnSp>
          <p:nvCxnSpPr>
            <p:cNvPr id="20" name="Straight Connector 19"/>
            <p:cNvCxnSpPr>
              <a:stCxn id="6" idx="5"/>
              <a:endCxn id="11" idx="1"/>
            </p:cNvCxnSpPr>
            <p:nvPr/>
          </p:nvCxnSpPr>
          <p:spPr>
            <a:xfrm>
              <a:off x="3440678" y="2697388"/>
              <a:ext cx="454452" cy="38737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2"/>
              <a:endCxn id="11" idx="6"/>
            </p:cNvCxnSpPr>
            <p:nvPr/>
          </p:nvCxnSpPr>
          <p:spPr>
            <a:xfrm flipH="1">
              <a:off x="5371577" y="3649721"/>
              <a:ext cx="532641"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0"/>
              <a:endCxn id="7" idx="4"/>
            </p:cNvCxnSpPr>
            <p:nvPr/>
          </p:nvCxnSpPr>
          <p:spPr>
            <a:xfrm flipH="1" flipV="1">
              <a:off x="4506694" y="2243299"/>
              <a:ext cx="1" cy="607453"/>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6"/>
              <a:endCxn id="11" idx="2"/>
            </p:cNvCxnSpPr>
            <p:nvPr/>
          </p:nvCxnSpPr>
          <p:spPr>
            <a:xfrm>
              <a:off x="3126277" y="3649721"/>
              <a:ext cx="515535"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3641812" y="2850752"/>
              <a:ext cx="1729765" cy="1597938"/>
            </a:xfrm>
            <a:prstGeom prst="ellipse">
              <a:avLst/>
            </a:prstGeom>
            <a:solidFill>
              <a:srgbClr val="0000CC"/>
            </a:solidFill>
            <a:ln w="12700" algn="ctr">
              <a:noFill/>
              <a:miter lim="800000"/>
              <a:headEnd/>
              <a:tailEnd/>
            </a:ln>
          </p:spPr>
          <p:txBody>
            <a:bodyPr vert="horz" wrap="none" rtlCol="0" anchor="ctr" anchorCtr="1"/>
            <a:lstStyle/>
            <a:p>
              <a:pPr algn="ctr"/>
              <a:r>
                <a:rPr lang="en-US" dirty="0">
                  <a:solidFill>
                    <a:schemeClr val="bg1"/>
                  </a:solidFill>
                  <a:cs typeface="Levenim MT" panose="02010502060101010101" pitchFamily="2" charset="-79"/>
                </a:rPr>
                <a:t>Big Data</a:t>
              </a:r>
            </a:p>
            <a:p>
              <a:pPr algn="ctr"/>
              <a:r>
                <a:rPr lang="en-US" dirty="0">
                  <a:solidFill>
                    <a:schemeClr val="bg1"/>
                  </a:solidFill>
                  <a:cs typeface="Levenim MT" panose="02010502060101010101" pitchFamily="2" charset="-79"/>
                </a:rPr>
                <a:t>Analytics</a:t>
              </a:r>
            </a:p>
          </p:txBody>
        </p:sp>
        <p:cxnSp>
          <p:nvCxnSpPr>
            <p:cNvPr id="43" name="Straight Connector 42"/>
            <p:cNvCxnSpPr>
              <a:stCxn id="10" idx="1"/>
              <a:endCxn id="11" idx="5"/>
            </p:cNvCxnSpPr>
            <p:nvPr/>
          </p:nvCxnSpPr>
          <p:spPr>
            <a:xfrm flipH="1" flipV="1">
              <a:off x="5118259" y="4214677"/>
              <a:ext cx="569784" cy="455463"/>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9" idx="7"/>
              <a:endCxn id="11" idx="3"/>
            </p:cNvCxnSpPr>
            <p:nvPr/>
          </p:nvCxnSpPr>
          <p:spPr>
            <a:xfrm flipV="1">
              <a:off x="3419116" y="4214677"/>
              <a:ext cx="476014" cy="409818"/>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bwMode="auto">
            <a:xfrm>
              <a:off x="3823098" y="4954694"/>
              <a:ext cx="1367193" cy="1222854"/>
            </a:xfrm>
            <a:prstGeom prst="ellipse">
              <a:avLst/>
            </a:prstGeom>
            <a:grpFill/>
            <a:ln w="12700" algn="ctr">
              <a:noFill/>
              <a:miter lim="800000"/>
              <a:headEnd/>
              <a:tailEnd/>
            </a:ln>
          </p:spPr>
          <p:txBody>
            <a:bodyPr vert="horz" wrap="none" rtlCol="0" anchor="ctr" anchorCtr="1"/>
            <a:lstStyle/>
            <a:p>
              <a:r>
                <a:rPr lang="en-US" sz="1050" dirty="0">
                  <a:solidFill>
                    <a:schemeClr val="bg1"/>
                  </a:solidFill>
                  <a:latin typeface="Arial Black" panose="020B0A04020102020204" pitchFamily="34" charset="0"/>
                </a:rPr>
                <a:t>Messy Data</a:t>
              </a:r>
            </a:p>
          </p:txBody>
        </p:sp>
        <p:cxnSp>
          <p:nvCxnSpPr>
            <p:cNvPr id="75" name="Straight Connector 74"/>
            <p:cNvCxnSpPr>
              <a:stCxn id="38" idx="0"/>
              <a:endCxn id="11" idx="4"/>
            </p:cNvCxnSpPr>
            <p:nvPr/>
          </p:nvCxnSpPr>
          <p:spPr>
            <a:xfrm flipV="1">
              <a:off x="4506695" y="4448690"/>
              <a:ext cx="0" cy="50600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bwMode="auto">
            <a:xfrm>
              <a:off x="5333921" y="1618569"/>
              <a:ext cx="1367193" cy="1222854"/>
            </a:xfrm>
            <a:prstGeom prst="ellipse">
              <a:avLst/>
            </a:prstGeom>
            <a:grpFill/>
            <a:ln w="12700" algn="ctr">
              <a:noFill/>
              <a:miter lim="800000"/>
              <a:headEnd/>
              <a:tailEnd/>
            </a:ln>
          </p:spPr>
          <p:txBody>
            <a:bodyPr vert="horz" wrap="none" rtlCol="0" anchor="ctr" anchorCtr="1"/>
            <a:lstStyle/>
            <a:p>
              <a:pPr algn="ctr"/>
              <a:r>
                <a:rPr lang="en-US" sz="1050" dirty="0">
                  <a:solidFill>
                    <a:schemeClr val="bg1"/>
                  </a:solidFill>
                  <a:latin typeface="Arial Black" panose="020B0A04020102020204" pitchFamily="34" charset="0"/>
                </a:rPr>
                <a:t>High Velocity</a:t>
              </a:r>
            </a:p>
          </p:txBody>
        </p:sp>
        <p:cxnSp>
          <p:nvCxnSpPr>
            <p:cNvPr id="86" name="Straight Connector 85"/>
            <p:cNvCxnSpPr>
              <a:stCxn id="11" idx="7"/>
              <a:endCxn id="83" idx="3"/>
            </p:cNvCxnSpPr>
            <p:nvPr/>
          </p:nvCxnSpPr>
          <p:spPr>
            <a:xfrm flipV="1">
              <a:off x="5118259" y="2662340"/>
              <a:ext cx="415883" cy="422425"/>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quarter" idx="13"/>
          </p:nvPr>
        </p:nvSpPr>
        <p:spPr>
          <a:xfrm>
            <a:off x="696433" y="1143000"/>
            <a:ext cx="5330546" cy="5376446"/>
          </a:xfrm>
        </p:spPr>
        <p:txBody>
          <a:bodyPr>
            <a:normAutofit fontScale="85000" lnSpcReduction="20000"/>
          </a:bodyPr>
          <a:lstStyle/>
          <a:p>
            <a:r>
              <a:rPr lang="en-US" sz="2000" dirty="0"/>
              <a:t>Big Data are:</a:t>
            </a:r>
          </a:p>
          <a:p>
            <a:pPr lvl="1"/>
            <a:r>
              <a:rPr lang="en-US" sz="2000" dirty="0"/>
              <a:t>High-volume</a:t>
            </a:r>
          </a:p>
          <a:p>
            <a:pPr lvl="1"/>
            <a:r>
              <a:rPr lang="en-US" sz="2000" dirty="0"/>
              <a:t>High-velocity</a:t>
            </a:r>
          </a:p>
          <a:p>
            <a:pPr lvl="2"/>
            <a:r>
              <a:rPr lang="en-US" sz="2000" dirty="0"/>
              <a:t>Velocity: speed with which data are generated </a:t>
            </a:r>
          </a:p>
          <a:p>
            <a:pPr lvl="2"/>
            <a:r>
              <a:rPr lang="en-US" sz="2000" dirty="0"/>
              <a:t>High-velocity: data generated at a fast pace that requires distinct (distributed) processing techniques </a:t>
            </a:r>
          </a:p>
          <a:p>
            <a:pPr lvl="2"/>
            <a:r>
              <a:rPr lang="en-US" sz="2000" dirty="0"/>
              <a:t>Examples: Twitter messages and Facebook posts</a:t>
            </a:r>
          </a:p>
          <a:p>
            <a:pPr lvl="1"/>
            <a:r>
              <a:rPr lang="en-US" sz="2000" dirty="0"/>
              <a:t>High-variety information assets</a:t>
            </a:r>
          </a:p>
          <a:p>
            <a:r>
              <a:rPr lang="en-US" sz="2000" dirty="0"/>
              <a:t>Big Data require changes in how we approach data:</a:t>
            </a:r>
          </a:p>
          <a:p>
            <a:pPr lvl="1"/>
            <a:r>
              <a:rPr lang="en-US" sz="2000" dirty="0"/>
              <a:t>Massive data volumes over small amounts &amp; sampling</a:t>
            </a:r>
          </a:p>
          <a:p>
            <a:pPr lvl="1"/>
            <a:r>
              <a:rPr lang="en-US" sz="2000" dirty="0"/>
              <a:t>Favor use of lots of data, even if messy and dirty, over small amounts of clean and accurate data</a:t>
            </a:r>
          </a:p>
          <a:p>
            <a:pPr lvl="1"/>
            <a:r>
              <a:rPr lang="en-US" sz="2000" dirty="0"/>
              <a:t>Focus on probabilities and correlations over causality and certainty</a:t>
            </a:r>
          </a:p>
          <a:p>
            <a:r>
              <a:rPr lang="en-US" sz="2000" dirty="0"/>
              <a:t>Big Data require new forms of processing to enable enhanced human decision making, insight, and discovery</a:t>
            </a:r>
          </a:p>
          <a:p>
            <a:pPr lvl="1"/>
            <a:endParaRPr lang="en-US" sz="2000" dirty="0"/>
          </a:p>
          <a:p>
            <a:endParaRPr lang="en-US" dirty="0"/>
          </a:p>
        </p:txBody>
      </p:sp>
      <p:sp>
        <p:nvSpPr>
          <p:cNvPr id="4" name="Title 3"/>
          <p:cNvSpPr>
            <a:spLocks noGrp="1"/>
          </p:cNvSpPr>
          <p:nvPr>
            <p:ph type="title"/>
          </p:nvPr>
        </p:nvSpPr>
        <p:spPr>
          <a:xfrm>
            <a:off x="364203" y="544108"/>
            <a:ext cx="10811256" cy="676653"/>
          </a:xfrm>
        </p:spPr>
        <p:txBody>
          <a:bodyPr>
            <a:normAutofit/>
          </a:bodyPr>
          <a:lstStyle/>
          <a:p>
            <a:r>
              <a:rPr lang="en-US" sz="4000" dirty="0"/>
              <a:t>What are Big Data?</a:t>
            </a:r>
          </a:p>
        </p:txBody>
      </p:sp>
      <p:sp>
        <p:nvSpPr>
          <p:cNvPr id="33"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13</a:t>
            </a:fld>
            <a:endParaRPr lang="en-US" sz="1200" dirty="0"/>
          </a:p>
        </p:txBody>
      </p:sp>
      <p:sp>
        <p:nvSpPr>
          <p:cNvPr id="30" name="TextBox 29"/>
          <p:cNvSpPr txBox="1"/>
          <p:nvPr/>
        </p:nvSpPr>
        <p:spPr>
          <a:xfrm>
            <a:off x="2839528" y="6150114"/>
            <a:ext cx="6512944" cy="369332"/>
          </a:xfrm>
          <a:prstGeom prst="rect">
            <a:avLst/>
          </a:prstGeom>
          <a:noFill/>
        </p:spPr>
        <p:txBody>
          <a:bodyPr wrap="square" rtlCol="0">
            <a:spAutoFit/>
          </a:bodyPr>
          <a:lstStyle/>
          <a:p>
            <a:r>
              <a:rPr lang="en-US" sz="900" dirty="0">
                <a:solidFill>
                  <a:prstClr val="black"/>
                </a:solidFill>
                <a:cs typeface="Arial" pitchFamily="34" charset="0"/>
              </a:rPr>
              <a:t>*Cukier, Kenneth, and Viktor Mayer-Schoenberger. “The Rise of Big Data: How It's Changing the Way We Think About the World,” Foreign Affairs, vol. 92, no. 3, 2013, pp. 28–40. JSTOR, www.jstor.org/stable/23526834. Accessed 7 July 2021.</a:t>
            </a:r>
            <a:endParaRPr lang="en-US" sz="800" dirty="0">
              <a:solidFill>
                <a:prstClr val="black"/>
              </a:solidFill>
              <a:cs typeface="Arial" pitchFamily="34" charset="0"/>
            </a:endParaRPr>
          </a:p>
        </p:txBody>
      </p:sp>
    </p:spTree>
    <p:extLst>
      <p:ext uri="{BB962C8B-B14F-4D97-AF65-F5344CB8AC3E}">
        <p14:creationId xmlns:p14="http://schemas.microsoft.com/office/powerpoint/2010/main" val="20245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45" y="459404"/>
            <a:ext cx="10515600" cy="900285"/>
          </a:xfrm>
        </p:spPr>
        <p:txBody>
          <a:bodyPr>
            <a:noAutofit/>
          </a:bodyPr>
          <a:lstStyle/>
          <a:p>
            <a:pPr fontAlgn="ctr"/>
            <a:r>
              <a:rPr lang="en-US" sz="4000" dirty="0">
                <a:cs typeface="Levenim MT" panose="02010502060101010101" pitchFamily="2" charset="-79"/>
              </a:rPr>
              <a:t>The 4th Paradigm of Science</a:t>
            </a:r>
          </a:p>
        </p:txBody>
      </p:sp>
      <p:sp>
        <p:nvSpPr>
          <p:cNvPr id="3" name="Content Placeholder 2"/>
          <p:cNvSpPr>
            <a:spLocks noGrp="1"/>
          </p:cNvSpPr>
          <p:nvPr>
            <p:ph idx="1"/>
          </p:nvPr>
        </p:nvSpPr>
        <p:spPr>
          <a:xfrm>
            <a:off x="826590" y="1265410"/>
            <a:ext cx="10515600" cy="4351338"/>
          </a:xfrm>
        </p:spPr>
        <p:txBody>
          <a:bodyPr/>
          <a:lstStyle/>
          <a:p>
            <a:r>
              <a:rPr lang="en-US" sz="2800" dirty="0">
                <a:cs typeface="Calibri" panose="020F0502020204030204" pitchFamily="34" charset="0"/>
              </a:rPr>
              <a:t>“Quantity has its own quality”</a:t>
            </a:r>
          </a:p>
          <a:p>
            <a:r>
              <a:rPr lang="en-US" sz="2800" dirty="0">
                <a:cs typeface="Calibri" panose="020F0502020204030204" pitchFamily="34" charset="0"/>
              </a:rPr>
              <a:t>The 4</a:t>
            </a:r>
            <a:r>
              <a:rPr lang="en-US" sz="2800" baseline="30000" dirty="0">
                <a:cs typeface="Calibri" panose="020F0502020204030204" pitchFamily="34" charset="0"/>
              </a:rPr>
              <a:t>th</a:t>
            </a:r>
            <a:r>
              <a:rPr lang="en-US" sz="2800" dirty="0">
                <a:cs typeface="Calibri" panose="020F0502020204030204" pitchFamily="34" charset="0"/>
              </a:rPr>
              <a:t> Paradigm of Science</a:t>
            </a:r>
          </a:p>
          <a:p>
            <a:pPr lvl="1"/>
            <a:r>
              <a:rPr lang="en-US" sz="2800" dirty="0">
                <a:cs typeface="Calibri" panose="020F0502020204030204" pitchFamily="34" charset="0"/>
              </a:rPr>
              <a:t>Manipulate, explore, and mine </a:t>
            </a:r>
            <a:r>
              <a:rPr lang="en-US" sz="2800" b="1" i="1" dirty="0">
                <a:cs typeface="Calibri" panose="020F0502020204030204" pitchFamily="34" charset="0"/>
              </a:rPr>
              <a:t>massive</a:t>
            </a:r>
            <a:r>
              <a:rPr lang="en-US" sz="2800" dirty="0">
                <a:cs typeface="Calibri" panose="020F0502020204030204" pitchFamily="34" charset="0"/>
              </a:rPr>
              <a:t> data sets</a:t>
            </a:r>
          </a:p>
          <a:p>
            <a:r>
              <a:rPr lang="en-US" sz="2800" dirty="0">
                <a:cs typeface="Calibri" panose="020F0502020204030204" pitchFamily="34" charset="0"/>
              </a:rPr>
              <a:t>More data beats more effective algorithms</a:t>
            </a:r>
          </a:p>
          <a:p>
            <a:r>
              <a:rPr lang="en-US" sz="2800" dirty="0">
                <a:cs typeface="Calibri" panose="020F0502020204030204" pitchFamily="34" charset="0"/>
              </a:rPr>
              <a:t>More data leads to better accuracy </a:t>
            </a:r>
          </a:p>
          <a:p>
            <a:pPr lvl="1"/>
            <a:r>
              <a:rPr lang="en-US" sz="2800" dirty="0">
                <a:cs typeface="Calibri" panose="020F0502020204030204" pitchFamily="34" charset="0"/>
              </a:rPr>
              <a:t>linear to the log of the data size</a:t>
            </a:r>
          </a:p>
          <a:p>
            <a:r>
              <a:rPr lang="en-US" sz="2800" dirty="0">
                <a:cs typeface="Calibri" panose="020F0502020204030204" pitchFamily="34" charset="0"/>
              </a:rPr>
              <a:t>At a large enough data size, the accuracy of different algorithms converge</a:t>
            </a:r>
          </a:p>
          <a:p>
            <a:endParaRPr lang="en-US" sz="2800" dirty="0"/>
          </a:p>
        </p:txBody>
      </p:sp>
      <p:sp>
        <p:nvSpPr>
          <p:cNvPr id="6" name="TextBox 5"/>
          <p:cNvSpPr txBox="1"/>
          <p:nvPr/>
        </p:nvSpPr>
        <p:spPr>
          <a:xfrm>
            <a:off x="1653521" y="6192421"/>
            <a:ext cx="9087744" cy="230832"/>
          </a:xfrm>
          <a:prstGeom prst="rect">
            <a:avLst/>
          </a:prstGeom>
          <a:noFill/>
        </p:spPr>
        <p:txBody>
          <a:bodyPr wrap="none" rtlCol="0">
            <a:spAutoFit/>
          </a:bodyPr>
          <a:lstStyle/>
          <a:p>
            <a:r>
              <a:rPr lang="en-US" sz="900" dirty="0">
                <a:solidFill>
                  <a:prstClr val="black"/>
                </a:solidFill>
                <a:latin typeface="Arial Narrow" panose="020B0606020202030204" pitchFamily="34" charset="0"/>
                <a:cs typeface="Arial" pitchFamily="34" charset="0"/>
              </a:rPr>
              <a:t>* J. Lin and C. Dyer, </a:t>
            </a:r>
            <a:r>
              <a:rPr lang="en-US" sz="900" i="1" dirty="0">
                <a:solidFill>
                  <a:prstClr val="black"/>
                </a:solidFill>
                <a:latin typeface="Arial Narrow" panose="020B0606020202030204" pitchFamily="34" charset="0"/>
                <a:cs typeface="Arial" pitchFamily="34" charset="0"/>
              </a:rPr>
              <a:t>Data-Intensive Text Processing with MapReduce (Synthesis Lectures on Human Language Technologies) , </a:t>
            </a:r>
            <a:r>
              <a:rPr lang="en-US" sz="900" dirty="0">
                <a:solidFill>
                  <a:prstClr val="black"/>
                </a:solidFill>
                <a:latin typeface="Arial Narrow" panose="020B0606020202030204" pitchFamily="34" charset="0"/>
                <a:cs typeface="Arial" pitchFamily="34" charset="0"/>
              </a:rPr>
              <a:t>Morgan and Claypool Publishers; 1st edition (April 30, 2010), SBN-10 ‏ : ‎ 1608453421</a:t>
            </a:r>
          </a:p>
        </p:txBody>
      </p:sp>
      <p:grpSp>
        <p:nvGrpSpPr>
          <p:cNvPr id="15" name="Group 14"/>
          <p:cNvGrpSpPr/>
          <p:nvPr/>
        </p:nvGrpSpPr>
        <p:grpSpPr>
          <a:xfrm>
            <a:off x="3501611" y="4625151"/>
            <a:ext cx="6159223" cy="1472753"/>
            <a:chOff x="1143261" y="4602725"/>
            <a:chExt cx="6261617" cy="1351723"/>
          </a:xfrm>
        </p:grpSpPr>
        <p:sp>
          <p:nvSpPr>
            <p:cNvPr id="7" name="Oval 6"/>
            <p:cNvSpPr/>
            <p:nvPr/>
          </p:nvSpPr>
          <p:spPr bwMode="auto">
            <a:xfrm>
              <a:off x="1143261" y="4906075"/>
              <a:ext cx="851175" cy="763570"/>
            </a:xfrm>
            <a:prstGeom prst="ellipse">
              <a:avLst/>
            </a:prstGeom>
            <a:solidFill>
              <a:srgbClr val="0070C0"/>
            </a:solidFill>
            <a:ln w="12700" algn="ctr">
              <a:noFill/>
              <a:miter lim="800000"/>
              <a:headEnd/>
              <a:tailEnd/>
            </a:ln>
          </p:spPr>
          <p:txBody>
            <a:bodyPr wrap="none" rtlCol="0" anchor="ctr"/>
            <a:lstStyle/>
            <a:p>
              <a:pPr algn="ctr"/>
              <a:r>
                <a:rPr lang="en-US" sz="1400" b="1" dirty="0">
                  <a:solidFill>
                    <a:schemeClr val="bg1"/>
                  </a:solidFill>
                  <a:latin typeface="Calibri" panose="020F0502020204030204"/>
                </a:rPr>
                <a:t>Simple</a:t>
              </a:r>
            </a:p>
            <a:p>
              <a:pPr algn="ctr"/>
              <a:r>
                <a:rPr lang="en-US" sz="1400" b="1" dirty="0">
                  <a:solidFill>
                    <a:schemeClr val="bg1"/>
                  </a:solidFill>
                  <a:latin typeface="Calibri" panose="020F0502020204030204"/>
                </a:rPr>
                <a:t>algorithm</a:t>
              </a:r>
            </a:p>
          </p:txBody>
        </p:sp>
        <p:sp>
          <p:nvSpPr>
            <p:cNvPr id="8" name="Oval 7"/>
            <p:cNvSpPr/>
            <p:nvPr/>
          </p:nvSpPr>
          <p:spPr bwMode="auto">
            <a:xfrm>
              <a:off x="2414983" y="4602725"/>
              <a:ext cx="1493520" cy="1351723"/>
            </a:xfrm>
            <a:prstGeom prst="ellipse">
              <a:avLst/>
            </a:prstGeom>
            <a:solidFill>
              <a:srgbClr val="0070C0"/>
            </a:solidFill>
            <a:ln w="12700" algn="ctr">
              <a:noFill/>
              <a:miter lim="800000"/>
              <a:headEnd/>
              <a:tailEnd/>
            </a:ln>
          </p:spPr>
          <p:txBody>
            <a:bodyPr wrap="none" rtlCol="0" anchor="ctr"/>
            <a:lstStyle/>
            <a:p>
              <a:pPr algn="ctr"/>
              <a:r>
                <a:rPr lang="en-US" sz="1400" b="1" dirty="0">
                  <a:solidFill>
                    <a:schemeClr val="bg1"/>
                  </a:solidFill>
                  <a:latin typeface="Calibri" panose="020F0502020204030204"/>
                </a:rPr>
                <a:t>Large</a:t>
              </a:r>
            </a:p>
            <a:p>
              <a:pPr algn="ctr"/>
              <a:r>
                <a:rPr lang="en-US" sz="1400" b="1" dirty="0">
                  <a:solidFill>
                    <a:schemeClr val="bg1"/>
                  </a:solidFill>
                  <a:latin typeface="Calibri" panose="020F0502020204030204"/>
                </a:rPr>
                <a:t>Data</a:t>
              </a:r>
            </a:p>
          </p:txBody>
        </p:sp>
        <p:sp>
          <p:nvSpPr>
            <p:cNvPr id="9" name="TextBox 8"/>
            <p:cNvSpPr txBox="1"/>
            <p:nvPr/>
          </p:nvSpPr>
          <p:spPr>
            <a:xfrm>
              <a:off x="2050781" y="5047753"/>
              <a:ext cx="401221" cy="480222"/>
            </a:xfrm>
            <a:prstGeom prst="rect">
              <a:avLst/>
            </a:prstGeom>
            <a:noFill/>
          </p:spPr>
          <p:txBody>
            <a:bodyPr wrap="none" rtlCol="0">
              <a:spAutoFit/>
            </a:bodyPr>
            <a:lstStyle/>
            <a:p>
              <a:r>
                <a:rPr lang="en-US" sz="2800" b="1" dirty="0">
                  <a:latin typeface="Arial" pitchFamily="34" charset="0"/>
                  <a:cs typeface="Arial" pitchFamily="34" charset="0"/>
                </a:rPr>
                <a:t>+</a:t>
              </a:r>
            </a:p>
          </p:txBody>
        </p:sp>
        <p:sp>
          <p:nvSpPr>
            <p:cNvPr id="10" name="TextBox 9"/>
            <p:cNvSpPr txBox="1"/>
            <p:nvPr/>
          </p:nvSpPr>
          <p:spPr>
            <a:xfrm>
              <a:off x="4351548" y="5057028"/>
              <a:ext cx="399590" cy="480222"/>
            </a:xfrm>
            <a:prstGeom prst="rect">
              <a:avLst/>
            </a:prstGeom>
            <a:noFill/>
          </p:spPr>
          <p:txBody>
            <a:bodyPr wrap="none" rtlCol="0">
              <a:spAutoFit/>
            </a:bodyPr>
            <a:lstStyle/>
            <a:p>
              <a:r>
                <a:rPr lang="en-US" sz="2800" b="1" dirty="0">
                  <a:latin typeface="Levenim MT" panose="02010502060101010101" pitchFamily="2" charset="-79"/>
                  <a:cs typeface="Levenim MT" panose="02010502060101010101" pitchFamily="2" charset="-79"/>
                </a:rPr>
                <a:t>&gt;</a:t>
              </a:r>
            </a:p>
          </p:txBody>
        </p:sp>
        <p:sp>
          <p:nvSpPr>
            <p:cNvPr id="11" name="Oval 10"/>
            <p:cNvSpPr/>
            <p:nvPr/>
          </p:nvSpPr>
          <p:spPr bwMode="auto">
            <a:xfrm>
              <a:off x="5180226" y="4755123"/>
              <a:ext cx="1121134" cy="1065475"/>
            </a:xfrm>
            <a:prstGeom prst="ellipse">
              <a:avLst/>
            </a:prstGeom>
            <a:solidFill>
              <a:srgbClr val="0070C0"/>
            </a:solidFill>
            <a:ln w="12700" algn="ctr">
              <a:noFill/>
              <a:miter lim="800000"/>
              <a:headEnd/>
              <a:tailEnd/>
            </a:ln>
          </p:spPr>
          <p:txBody>
            <a:bodyPr wrap="none" rtlCol="0" anchor="ctr"/>
            <a:lstStyle/>
            <a:p>
              <a:pPr algn="ctr"/>
              <a:r>
                <a:rPr lang="en-US" sz="1400" b="1" dirty="0">
                  <a:solidFill>
                    <a:schemeClr val="bg1"/>
                  </a:solidFill>
                  <a:latin typeface="Calibri" panose="020F0502020204030204"/>
                </a:rPr>
                <a:t>Sophisticated</a:t>
              </a:r>
            </a:p>
            <a:p>
              <a:pPr algn="ctr"/>
              <a:r>
                <a:rPr lang="en-US" sz="1400" b="1" dirty="0">
                  <a:solidFill>
                    <a:schemeClr val="bg1"/>
                  </a:solidFill>
                  <a:latin typeface="Calibri" panose="020F0502020204030204"/>
                </a:rPr>
                <a:t>Algorithm</a:t>
              </a:r>
            </a:p>
          </p:txBody>
        </p:sp>
        <p:sp>
          <p:nvSpPr>
            <p:cNvPr id="12" name="Oval 11"/>
            <p:cNvSpPr/>
            <p:nvPr/>
          </p:nvSpPr>
          <p:spPr bwMode="auto">
            <a:xfrm>
              <a:off x="6663361" y="4938813"/>
              <a:ext cx="741517" cy="698093"/>
            </a:xfrm>
            <a:prstGeom prst="ellipse">
              <a:avLst/>
            </a:prstGeom>
            <a:solidFill>
              <a:srgbClr val="0070C0"/>
            </a:solidFill>
            <a:ln w="12700" algn="ctr">
              <a:noFill/>
              <a:miter lim="800000"/>
              <a:headEnd/>
              <a:tailEnd/>
            </a:ln>
          </p:spPr>
          <p:txBody>
            <a:bodyPr wrap="none" rtlCol="0" anchor="ctr"/>
            <a:lstStyle/>
            <a:p>
              <a:pPr algn="ctr"/>
              <a:r>
                <a:rPr lang="en-US" sz="1400" b="1" dirty="0">
                  <a:solidFill>
                    <a:schemeClr val="bg1"/>
                  </a:solidFill>
                  <a:latin typeface="Calibri" panose="020F0502020204030204"/>
                </a:rPr>
                <a:t>Small</a:t>
              </a:r>
            </a:p>
            <a:p>
              <a:pPr algn="ctr"/>
              <a:r>
                <a:rPr lang="en-US" sz="1400" b="1" dirty="0">
                  <a:solidFill>
                    <a:schemeClr val="bg1"/>
                  </a:solidFill>
                  <a:latin typeface="Calibri" panose="020F0502020204030204"/>
                </a:rPr>
                <a:t>Data</a:t>
              </a:r>
            </a:p>
          </p:txBody>
        </p:sp>
        <p:sp>
          <p:nvSpPr>
            <p:cNvPr id="13" name="TextBox 12"/>
            <p:cNvSpPr txBox="1"/>
            <p:nvPr/>
          </p:nvSpPr>
          <p:spPr>
            <a:xfrm>
              <a:off x="6275807" y="5057028"/>
              <a:ext cx="401221" cy="480222"/>
            </a:xfrm>
            <a:prstGeom prst="rect">
              <a:avLst/>
            </a:prstGeom>
            <a:noFill/>
          </p:spPr>
          <p:txBody>
            <a:bodyPr wrap="none" rtlCol="0">
              <a:spAutoFit/>
            </a:bodyPr>
            <a:lstStyle/>
            <a:p>
              <a:r>
                <a:rPr lang="en-US" sz="2800" b="1" dirty="0">
                  <a:latin typeface="Arial" pitchFamily="34" charset="0"/>
                  <a:cs typeface="Arial" pitchFamily="34" charset="0"/>
                </a:rPr>
                <a:t>+</a:t>
              </a:r>
            </a:p>
          </p:txBody>
        </p:sp>
      </p:grpSp>
      <p:sp>
        <p:nvSpPr>
          <p:cNvPr id="18"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14</a:t>
            </a:fld>
            <a:endParaRPr lang="en-US" sz="1200" dirty="0"/>
          </a:p>
        </p:txBody>
      </p:sp>
    </p:spTree>
    <p:extLst>
      <p:ext uri="{BB962C8B-B14F-4D97-AF65-F5344CB8AC3E}">
        <p14:creationId xmlns:p14="http://schemas.microsoft.com/office/powerpoint/2010/main" val="79048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44" y="452674"/>
            <a:ext cx="10515600" cy="862007"/>
          </a:xfrm>
        </p:spPr>
        <p:txBody>
          <a:bodyPr>
            <a:normAutofit/>
          </a:bodyPr>
          <a:lstStyle/>
          <a:p>
            <a:r>
              <a:rPr lang="en-US" sz="4000" dirty="0"/>
              <a:t>Data Analyst vs Data Engineer vs Data Scientist </a:t>
            </a:r>
          </a:p>
        </p:txBody>
      </p:sp>
      <p:sp>
        <p:nvSpPr>
          <p:cNvPr id="3" name="Content Placeholder 2"/>
          <p:cNvSpPr>
            <a:spLocks noGrp="1"/>
          </p:cNvSpPr>
          <p:nvPr>
            <p:ph idx="1"/>
          </p:nvPr>
        </p:nvSpPr>
        <p:spPr>
          <a:xfrm>
            <a:off x="315385" y="1167319"/>
            <a:ext cx="5580284" cy="5228265"/>
          </a:xfrm>
        </p:spPr>
        <p:txBody>
          <a:bodyPr>
            <a:normAutofit fontScale="85000" lnSpcReduction="20000"/>
          </a:bodyPr>
          <a:lstStyle/>
          <a:p>
            <a:r>
              <a:rPr lang="en-US" sz="2000" b="1" dirty="0"/>
              <a:t>Data Analyst</a:t>
            </a:r>
          </a:p>
          <a:p>
            <a:pPr lvl="1"/>
            <a:r>
              <a:rPr lang="en-US" sz="2000" dirty="0"/>
              <a:t>Analyses large variety of data to extract information about system, service, or organization performance and presents them in usable/actionable form to support human decision making.   </a:t>
            </a:r>
          </a:p>
          <a:p>
            <a:pPr lvl="1"/>
            <a:r>
              <a:rPr lang="en-US" sz="2000" dirty="0"/>
              <a:t>Example: Someone who helps people understand the results of specific queries.</a:t>
            </a:r>
          </a:p>
          <a:p>
            <a:r>
              <a:rPr lang="en-US" sz="2000" b="1" dirty="0"/>
              <a:t>Data Scientist</a:t>
            </a:r>
          </a:p>
          <a:p>
            <a:pPr lvl="1"/>
            <a:r>
              <a:rPr lang="en-US" sz="2000" dirty="0"/>
              <a:t>Finds and interprets rich data sources, manages large amounts of data, merges data sources, ensures consistency of data-sets, and creates visualizations to assist with human understanding of the data. </a:t>
            </a:r>
          </a:p>
          <a:p>
            <a:pPr lvl="1"/>
            <a:r>
              <a:rPr lang="en-US" sz="2000" dirty="0"/>
              <a:t>Example: Someone who builds mathematical models, presents and communicates data insights and findings to specialists and scientists, and recommends ways to apply the data. </a:t>
            </a:r>
          </a:p>
          <a:p>
            <a:r>
              <a:rPr lang="en-US" sz="2000" b="1" dirty="0"/>
              <a:t>Data Engineer</a:t>
            </a:r>
          </a:p>
          <a:p>
            <a:pPr lvl="1"/>
            <a:r>
              <a:rPr lang="en-US" sz="2000" dirty="0"/>
              <a:t>Focuses on coding, cleaning up data sets, and implementing requests that come from data scientists. </a:t>
            </a:r>
          </a:p>
          <a:p>
            <a:pPr lvl="1"/>
            <a:r>
              <a:rPr lang="en-US" sz="2000" dirty="0"/>
              <a:t>Knows and applies a broad variety of programming languages. </a:t>
            </a:r>
          </a:p>
          <a:p>
            <a:pPr lvl="1"/>
            <a:r>
              <a:rPr lang="en-US" sz="2000" dirty="0"/>
              <a:t>Example: Someone who takes the predictive model from the data scientist and implements it in code. </a:t>
            </a:r>
          </a:p>
        </p:txBody>
      </p:sp>
      <p:sp>
        <p:nvSpPr>
          <p:cNvPr id="24" name="TextBox 23"/>
          <p:cNvSpPr txBox="1"/>
          <p:nvPr/>
        </p:nvSpPr>
        <p:spPr>
          <a:xfrm>
            <a:off x="1888433" y="6227687"/>
            <a:ext cx="9748510" cy="369332"/>
          </a:xfrm>
          <a:prstGeom prst="rect">
            <a:avLst/>
          </a:prstGeom>
          <a:noFill/>
        </p:spPr>
        <p:txBody>
          <a:bodyPr wrap="square" rtlCol="0">
            <a:spAutoFit/>
          </a:bodyPr>
          <a:lstStyle/>
          <a:p>
            <a:r>
              <a:rPr lang="en-US" sz="900" dirty="0"/>
              <a:t>* J. Saltz and N. Grady, “The Ambiguity of Data Science Team Roles and the Need for a Data Science Workforce Framework,” 2017 IEEE International Conference on Big Data (BIGDATA), </a:t>
            </a:r>
          </a:p>
          <a:p>
            <a:r>
              <a:rPr lang="en-US" sz="900" dirty="0"/>
              <a:t>11-14 Dec. 2017,  978-1-5386-2715-0/17/$31.00 ©2017 IEEE. </a:t>
            </a:r>
          </a:p>
        </p:txBody>
      </p:sp>
      <p:grpSp>
        <p:nvGrpSpPr>
          <p:cNvPr id="4" name="Group 3"/>
          <p:cNvGrpSpPr/>
          <p:nvPr/>
        </p:nvGrpSpPr>
        <p:grpSpPr>
          <a:xfrm>
            <a:off x="6060078" y="1260836"/>
            <a:ext cx="5774104" cy="4621779"/>
            <a:chOff x="6060078" y="1260836"/>
            <a:chExt cx="5774104" cy="4621779"/>
          </a:xfrm>
        </p:grpSpPr>
        <p:sp>
          <p:nvSpPr>
            <p:cNvPr id="26" name="Oval 25"/>
            <p:cNvSpPr/>
            <p:nvPr/>
          </p:nvSpPr>
          <p:spPr>
            <a:xfrm>
              <a:off x="6060078" y="1260836"/>
              <a:ext cx="3512317" cy="3053816"/>
            </a:xfrm>
            <a:prstGeom prst="ellipse">
              <a:avLst/>
            </a:prstGeom>
            <a:solidFill>
              <a:srgbClr val="F695A0">
                <a:alpha val="50196"/>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8339173" y="1260836"/>
              <a:ext cx="3495009" cy="3114960"/>
            </a:xfrm>
            <a:prstGeom prst="ellipse">
              <a:avLst/>
            </a:prstGeom>
            <a:solidFill>
              <a:srgbClr val="87BF83">
                <a:alpha val="50196"/>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153629" y="2705005"/>
              <a:ext cx="3636251" cy="3177610"/>
            </a:xfrm>
            <a:prstGeom prst="ellipse">
              <a:avLst/>
            </a:prstGeom>
            <a:solidFill>
              <a:srgbClr val="B0CAD7">
                <a:alpha val="49020"/>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7002248" y="1555732"/>
              <a:ext cx="1582704" cy="369332"/>
            </a:xfrm>
            <a:prstGeom prst="rect">
              <a:avLst/>
            </a:prstGeom>
            <a:noFill/>
          </p:spPr>
          <p:txBody>
            <a:bodyPr wrap="square" rtlCol="0">
              <a:spAutoFit/>
            </a:bodyPr>
            <a:lstStyle/>
            <a:p>
              <a:r>
                <a:rPr lang="en-US" sz="1800" dirty="0"/>
                <a:t>Data Analyst</a:t>
              </a:r>
              <a:endParaRPr lang="en-US" sz="1400" dirty="0"/>
            </a:p>
          </p:txBody>
        </p:sp>
        <p:sp>
          <p:nvSpPr>
            <p:cNvPr id="30" name="TextBox 29"/>
            <p:cNvSpPr txBox="1"/>
            <p:nvPr/>
          </p:nvSpPr>
          <p:spPr>
            <a:xfrm>
              <a:off x="9348711" y="1555732"/>
              <a:ext cx="1724737" cy="369332"/>
            </a:xfrm>
            <a:prstGeom prst="rect">
              <a:avLst/>
            </a:prstGeom>
            <a:noFill/>
          </p:spPr>
          <p:txBody>
            <a:bodyPr wrap="square" rtlCol="0">
              <a:spAutoFit/>
            </a:bodyPr>
            <a:lstStyle/>
            <a:p>
              <a:r>
                <a:rPr lang="en-US" sz="1800" dirty="0"/>
                <a:t>Data Scientist</a:t>
              </a:r>
            </a:p>
          </p:txBody>
        </p:sp>
        <p:sp>
          <p:nvSpPr>
            <p:cNvPr id="31" name="TextBox 30"/>
            <p:cNvSpPr txBox="1"/>
            <p:nvPr/>
          </p:nvSpPr>
          <p:spPr>
            <a:xfrm>
              <a:off x="8248606" y="4508051"/>
              <a:ext cx="1710403" cy="1015663"/>
            </a:xfrm>
            <a:prstGeom prst="rect">
              <a:avLst/>
            </a:prstGeom>
            <a:noFill/>
          </p:spPr>
          <p:txBody>
            <a:bodyPr wrap="square" rtlCol="0">
              <a:spAutoFit/>
            </a:bodyPr>
            <a:lstStyle/>
            <a:p>
              <a:r>
                <a:rPr lang="en-US" sz="1800" dirty="0"/>
                <a:t>Data Engineer</a:t>
              </a:r>
            </a:p>
            <a:p>
              <a:pPr marL="285750" indent="-285750">
                <a:buFont typeface="Arial" panose="020B0604020202020204" pitchFamily="34" charset="0"/>
                <a:buChar char="•"/>
              </a:pPr>
              <a:r>
                <a:rPr lang="en-US" sz="1400" dirty="0"/>
                <a:t>Tools</a:t>
              </a:r>
            </a:p>
            <a:p>
              <a:pPr marL="285750" indent="-285750">
                <a:buFont typeface="Arial" panose="020B0604020202020204" pitchFamily="34" charset="0"/>
                <a:buChar char="•"/>
              </a:pPr>
              <a:r>
                <a:rPr lang="en-US" sz="1400" dirty="0"/>
                <a:t>Data at Scale</a:t>
              </a:r>
            </a:p>
            <a:p>
              <a:pPr marL="285750" indent="-285750">
                <a:buFont typeface="Arial" panose="020B0604020202020204" pitchFamily="34" charset="0"/>
                <a:buChar char="•"/>
              </a:pPr>
              <a:r>
                <a:rPr lang="en-US" sz="1400" dirty="0"/>
                <a:t>SW</a:t>
              </a:r>
            </a:p>
          </p:txBody>
        </p:sp>
        <p:sp>
          <p:nvSpPr>
            <p:cNvPr id="33" name="TextBox 32"/>
            <p:cNvSpPr txBox="1"/>
            <p:nvPr/>
          </p:nvSpPr>
          <p:spPr>
            <a:xfrm>
              <a:off x="8329222" y="2816501"/>
              <a:ext cx="1264533" cy="738664"/>
            </a:xfrm>
            <a:prstGeom prst="rect">
              <a:avLst/>
            </a:prstGeom>
            <a:noFill/>
          </p:spPr>
          <p:txBody>
            <a:bodyPr wrap="square" rtlCol="0">
              <a:spAutoFit/>
            </a:bodyPr>
            <a:lstStyle/>
            <a:p>
              <a:pPr algn="ctr"/>
              <a:r>
                <a:rPr lang="en-US" sz="1400" dirty="0"/>
                <a:t>Performance Assessment </a:t>
              </a:r>
            </a:p>
            <a:p>
              <a:pPr algn="ctr"/>
              <a:r>
                <a:rPr lang="en-US" sz="1400" dirty="0"/>
                <a:t>Math</a:t>
              </a:r>
            </a:p>
          </p:txBody>
        </p:sp>
        <p:sp>
          <p:nvSpPr>
            <p:cNvPr id="34" name="Rectangle 33"/>
            <p:cNvSpPr/>
            <p:nvPr/>
          </p:nvSpPr>
          <p:spPr>
            <a:xfrm>
              <a:off x="8392194" y="2225926"/>
              <a:ext cx="1207597" cy="738664"/>
            </a:xfrm>
            <a:prstGeom prst="rect">
              <a:avLst/>
            </a:prstGeom>
          </p:spPr>
          <p:txBody>
            <a:bodyPr wrap="square">
              <a:spAutoFit/>
            </a:bodyPr>
            <a:lstStyle/>
            <a:p>
              <a:pPr algn="ctr"/>
              <a:r>
                <a:rPr lang="en-US" sz="1400" dirty="0"/>
                <a:t>Data Cleaning</a:t>
              </a:r>
            </a:p>
            <a:p>
              <a:pPr algn="ctr"/>
              <a:r>
                <a:rPr lang="en-US" sz="1400" dirty="0"/>
                <a:t>Visualization</a:t>
              </a:r>
            </a:p>
          </p:txBody>
        </p:sp>
        <p:sp>
          <p:nvSpPr>
            <p:cNvPr id="35" name="Rectangle 34"/>
            <p:cNvSpPr/>
            <p:nvPr/>
          </p:nvSpPr>
          <p:spPr>
            <a:xfrm>
              <a:off x="7534688" y="3562097"/>
              <a:ext cx="1075587" cy="523220"/>
            </a:xfrm>
            <a:prstGeom prst="rect">
              <a:avLst/>
            </a:prstGeom>
          </p:spPr>
          <p:txBody>
            <a:bodyPr wrap="square">
              <a:spAutoFit/>
            </a:bodyPr>
            <a:lstStyle/>
            <a:p>
              <a:r>
                <a:rPr lang="en-US" sz="1400" dirty="0">
                  <a:solidFill>
                    <a:srgbClr val="444444"/>
                  </a:solidFill>
                  <a:latin typeface="Georgia" panose="02040502050405020303" pitchFamily="18" charset="0"/>
                </a:rPr>
                <a:t>Data modeling</a:t>
              </a:r>
              <a:endParaRPr lang="en-US" sz="1400" dirty="0"/>
            </a:p>
          </p:txBody>
        </p:sp>
        <p:sp>
          <p:nvSpPr>
            <p:cNvPr id="36" name="Rectangle 35"/>
            <p:cNvSpPr/>
            <p:nvPr/>
          </p:nvSpPr>
          <p:spPr>
            <a:xfrm>
              <a:off x="9533445" y="3454375"/>
              <a:ext cx="1092026" cy="738664"/>
            </a:xfrm>
            <a:prstGeom prst="rect">
              <a:avLst/>
            </a:prstGeom>
          </p:spPr>
          <p:txBody>
            <a:bodyPr wrap="square">
              <a:spAutoFit/>
            </a:bodyPr>
            <a:lstStyle/>
            <a:p>
              <a:r>
                <a:rPr lang="en-US" sz="1400" dirty="0"/>
                <a:t>Complex Data at Scale</a:t>
              </a:r>
            </a:p>
          </p:txBody>
        </p:sp>
        <p:sp>
          <p:nvSpPr>
            <p:cNvPr id="37" name="TextBox 36"/>
            <p:cNvSpPr txBox="1"/>
            <p:nvPr/>
          </p:nvSpPr>
          <p:spPr>
            <a:xfrm>
              <a:off x="6116882" y="2408754"/>
              <a:ext cx="241123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Communicate Results</a:t>
              </a:r>
            </a:p>
            <a:p>
              <a:pPr marL="285750" indent="-285750">
                <a:buFont typeface="Arial" panose="020B0604020202020204" pitchFamily="34" charset="0"/>
                <a:buChar char="•"/>
              </a:pPr>
              <a:r>
                <a:rPr lang="en-US" sz="1400" dirty="0">
                  <a:solidFill>
                    <a:srgbClr val="444444"/>
                  </a:solidFill>
                </a:rPr>
                <a:t>Data conversion</a:t>
              </a:r>
              <a:endParaRPr lang="en-US" sz="1400" dirty="0"/>
            </a:p>
          </p:txBody>
        </p:sp>
        <p:sp>
          <p:nvSpPr>
            <p:cNvPr id="38" name="TextBox 37"/>
            <p:cNvSpPr txBox="1"/>
            <p:nvPr/>
          </p:nvSpPr>
          <p:spPr>
            <a:xfrm>
              <a:off x="9812071" y="2408754"/>
              <a:ext cx="195799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Statistics</a:t>
              </a:r>
            </a:p>
            <a:p>
              <a:pPr marL="285750" indent="-285750">
                <a:buFont typeface="Arial" panose="020B0604020202020204" pitchFamily="34" charset="0"/>
                <a:buChar char="•"/>
              </a:pPr>
              <a:r>
                <a:rPr lang="en-US" sz="1400" dirty="0"/>
                <a:t>Machine Learning</a:t>
              </a:r>
            </a:p>
          </p:txBody>
        </p:sp>
      </p:grpSp>
      <p:sp>
        <p:nvSpPr>
          <p:cNvPr id="45" name="Slide Number Placeholder 20"/>
          <p:cNvSpPr txBox="1">
            <a:spLocks/>
          </p:cNvSpPr>
          <p:nvPr/>
        </p:nvSpPr>
        <p:spPr>
          <a:xfrm>
            <a:off x="10093223" y="6479993"/>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15</a:t>
            </a:fld>
            <a:endParaRPr lang="en-US" sz="1200" dirty="0"/>
          </a:p>
        </p:txBody>
      </p:sp>
    </p:spTree>
    <p:extLst>
      <p:ext uri="{BB962C8B-B14F-4D97-AF65-F5344CB8AC3E}">
        <p14:creationId xmlns:p14="http://schemas.microsoft.com/office/powerpoint/2010/main" val="343352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46" y="452676"/>
            <a:ext cx="10515600" cy="848894"/>
          </a:xfrm>
        </p:spPr>
        <p:txBody>
          <a:bodyPr>
            <a:normAutofit/>
          </a:bodyPr>
          <a:lstStyle/>
          <a:p>
            <a:r>
              <a:rPr lang="en-US" sz="4000" dirty="0">
                <a:cs typeface="Levenim MT" panose="02010502060101010101" pitchFamily="2" charset="-79"/>
              </a:rPr>
              <a:t>Data Analytics Systems Architecture Drivers</a:t>
            </a:r>
            <a:endParaRPr lang="en-US" sz="4000" dirty="0"/>
          </a:p>
        </p:txBody>
      </p:sp>
      <p:grpSp>
        <p:nvGrpSpPr>
          <p:cNvPr id="9" name="Group 8"/>
          <p:cNvGrpSpPr/>
          <p:nvPr/>
        </p:nvGrpSpPr>
        <p:grpSpPr>
          <a:xfrm>
            <a:off x="6642258" y="2371467"/>
            <a:ext cx="5302691" cy="2800578"/>
            <a:chOff x="241457" y="1809086"/>
            <a:chExt cx="5302691" cy="2800578"/>
          </a:xfrm>
        </p:grpSpPr>
        <p:sp>
          <p:nvSpPr>
            <p:cNvPr id="22" name="Rectangle 21"/>
            <p:cNvSpPr/>
            <p:nvPr/>
          </p:nvSpPr>
          <p:spPr bwMode="auto">
            <a:xfrm>
              <a:off x="241457" y="3473415"/>
              <a:ext cx="1509806" cy="1109709"/>
            </a:xfrm>
            <a:prstGeom prst="rect">
              <a:avLst/>
            </a:prstGeom>
            <a:solidFill>
              <a:schemeClr val="tx2">
                <a:lumMod val="40000"/>
                <a:lumOff val="60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r>
                <a:rPr lang="en-US" sz="1800" b="1" dirty="0"/>
                <a:t>Data</a:t>
              </a:r>
            </a:p>
            <a:p>
              <a:r>
                <a:rPr lang="en-US" sz="1800" b="1" dirty="0"/>
                <a:t>Analysis</a:t>
              </a:r>
            </a:p>
          </p:txBody>
        </p:sp>
        <p:sp>
          <p:nvSpPr>
            <p:cNvPr id="11" name="Cloud 10"/>
            <p:cNvSpPr/>
            <p:nvPr/>
          </p:nvSpPr>
          <p:spPr bwMode="auto">
            <a:xfrm>
              <a:off x="402421" y="1809086"/>
              <a:ext cx="4701871" cy="1070143"/>
            </a:xfrm>
            <a:prstGeom prst="cloud">
              <a:avLst/>
            </a:prstGeom>
            <a:solidFill>
              <a:schemeClr val="bg1"/>
            </a:solidFill>
            <a:ln w="12700" algn="ctr">
              <a:solidFill>
                <a:schemeClr val="tx1"/>
              </a:solidFill>
              <a:miter lim="800000"/>
              <a:headEnd/>
              <a:tailEnd/>
            </a:ln>
          </p:spPr>
          <p:txBody>
            <a:bodyPr wrap="none" rtlCol="0" anchor="ctr"/>
            <a:lstStyle/>
            <a:p>
              <a:pPr algn="ctr"/>
              <a:r>
                <a:rPr lang="en-US" sz="2000" b="1" dirty="0">
                  <a:latin typeface="Century Gothic" panose="020B0502020202020204" pitchFamily="34" charset="0"/>
                </a:rPr>
                <a:t>Data-Driven Support for </a:t>
              </a:r>
            </a:p>
            <a:p>
              <a:pPr algn="ctr"/>
              <a:r>
                <a:rPr lang="en-US" sz="2000" b="1" dirty="0">
                  <a:latin typeface="Century Gothic" panose="020B0502020202020204" pitchFamily="34" charset="0"/>
                </a:rPr>
                <a:t>Human Decision Making</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437096" y="2755465"/>
              <a:ext cx="809535" cy="997666"/>
            </a:xfrm>
            <a:prstGeom prst="rect">
              <a:avLst/>
            </a:prstGeom>
          </p:spPr>
        </p:pic>
        <p:sp>
          <p:nvSpPr>
            <p:cNvPr id="4" name="Rectangle 3"/>
            <p:cNvSpPr/>
            <p:nvPr/>
          </p:nvSpPr>
          <p:spPr bwMode="auto">
            <a:xfrm>
              <a:off x="1758787" y="3474296"/>
              <a:ext cx="1509806" cy="1109709"/>
            </a:xfrm>
            <a:prstGeom prst="rect">
              <a:avLst/>
            </a:prstGeom>
            <a:solidFill>
              <a:srgbClr val="92D050"/>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r>
                <a:rPr lang="en-US" sz="1800" b="1" dirty="0"/>
                <a:t>Data</a:t>
              </a:r>
            </a:p>
            <a:p>
              <a:r>
                <a:rPr lang="en-US" sz="1800" b="1" dirty="0"/>
                <a:t>Science</a:t>
              </a:r>
            </a:p>
          </p:txBody>
        </p:sp>
        <p:sp>
          <p:nvSpPr>
            <p:cNvPr id="3" name="Rectangle 2"/>
            <p:cNvSpPr/>
            <p:nvPr/>
          </p:nvSpPr>
          <p:spPr bwMode="auto">
            <a:xfrm>
              <a:off x="3281004" y="3468821"/>
              <a:ext cx="2263144" cy="1140843"/>
            </a:xfrm>
            <a:prstGeom prst="rect">
              <a:avLst/>
            </a:prstGeom>
            <a:solidFill>
              <a:schemeClr val="accent3">
                <a:lumMod val="60000"/>
                <a:lumOff val="40000"/>
              </a:schemeClr>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nchor="t" anchorCtr="0"/>
            <a:lstStyle/>
            <a:p>
              <a:r>
                <a:rPr lang="en-US" sz="1800" b="1" dirty="0"/>
                <a:t>Mass Scale</a:t>
              </a:r>
            </a:p>
            <a:p>
              <a:r>
                <a:rPr lang="en-US" sz="1800" b="1" dirty="0"/>
                <a:t>Data Engineering </a:t>
              </a:r>
            </a:p>
            <a:p>
              <a:r>
                <a:rPr lang="en-US" sz="1800" b="1" dirty="0"/>
                <a:t>&amp; Processing</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9861" y="3637757"/>
              <a:ext cx="784096" cy="39204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9187" y="3506643"/>
              <a:ext cx="521626" cy="52162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571285">
              <a:off x="4985110" y="4062194"/>
              <a:ext cx="478838" cy="478838"/>
            </a:xfrm>
            <a:prstGeom prst="rect">
              <a:avLst/>
            </a:prstGeom>
          </p:spPr>
        </p:pic>
      </p:grpSp>
      <p:sp>
        <p:nvSpPr>
          <p:cNvPr id="21"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16</a:t>
            </a:fld>
            <a:endParaRPr lang="en-US" sz="1200" dirty="0"/>
          </a:p>
        </p:txBody>
      </p:sp>
      <p:graphicFrame>
        <p:nvGraphicFramePr>
          <p:cNvPr id="24" name="Table 23"/>
          <p:cNvGraphicFramePr>
            <a:graphicFrameLocks noGrp="1"/>
          </p:cNvGraphicFramePr>
          <p:nvPr>
            <p:extLst>
              <p:ext uri="{D42A27DB-BD31-4B8C-83A1-F6EECF244321}">
                <p14:modId xmlns:p14="http://schemas.microsoft.com/office/powerpoint/2010/main" val="3634505608"/>
              </p:ext>
            </p:extLst>
          </p:nvPr>
        </p:nvGraphicFramePr>
        <p:xfrm>
          <a:off x="340729" y="1197725"/>
          <a:ext cx="6169965" cy="5303519"/>
        </p:xfrm>
        <a:graphic>
          <a:graphicData uri="http://schemas.openxmlformats.org/drawingml/2006/table">
            <a:tbl>
              <a:tblPr firstRow="1" bandRow="1">
                <a:tableStyleId>{5C22544A-7EE6-4342-B048-85BDC9FD1C3A}</a:tableStyleId>
              </a:tblPr>
              <a:tblGrid>
                <a:gridCol w="1915323">
                  <a:extLst>
                    <a:ext uri="{9D8B030D-6E8A-4147-A177-3AD203B41FA5}">
                      <a16:colId xmlns:a16="http://schemas.microsoft.com/office/drawing/2014/main" val="20000"/>
                    </a:ext>
                  </a:extLst>
                </a:gridCol>
                <a:gridCol w="4254642">
                  <a:extLst>
                    <a:ext uri="{9D8B030D-6E8A-4147-A177-3AD203B41FA5}">
                      <a16:colId xmlns:a16="http://schemas.microsoft.com/office/drawing/2014/main" val="20001"/>
                    </a:ext>
                  </a:extLst>
                </a:gridCol>
              </a:tblGrid>
              <a:tr h="453877">
                <a:tc>
                  <a:txBody>
                    <a:bodyPr/>
                    <a:lstStyle/>
                    <a:p>
                      <a:pPr algn="ctr"/>
                      <a:r>
                        <a:rPr lang="en-US" sz="1600" dirty="0"/>
                        <a:t>ATTRIBUTE</a:t>
                      </a:r>
                    </a:p>
                  </a:txBody>
                  <a:tcPr/>
                </a:tc>
                <a:tc>
                  <a:txBody>
                    <a:bodyPr/>
                    <a:lstStyle/>
                    <a:p>
                      <a:pPr algn="ctr"/>
                      <a:r>
                        <a:rPr lang="en-US" sz="1600" dirty="0"/>
                        <a:t>RATIONALE</a:t>
                      </a:r>
                    </a:p>
                  </a:txBody>
                  <a:tcPr/>
                </a:tc>
                <a:extLst>
                  <a:ext uri="{0D108BD9-81ED-4DB2-BD59-A6C34878D82A}">
                    <a16:rowId xmlns:a16="http://schemas.microsoft.com/office/drawing/2014/main" val="10000"/>
                  </a:ext>
                </a:extLst>
              </a:tr>
              <a:tr h="708794">
                <a:tc>
                  <a:txBody>
                    <a:bodyPr/>
                    <a:lstStyle/>
                    <a:p>
                      <a:r>
                        <a:rPr lang="en-US" sz="1600" dirty="0"/>
                        <a:t>SCALABILITY</a:t>
                      </a:r>
                    </a:p>
                  </a:txBody>
                  <a:tcPr/>
                </a:tc>
                <a:tc>
                  <a:txBody>
                    <a:bodyPr/>
                    <a:lstStyle/>
                    <a:p>
                      <a:r>
                        <a:rPr lang="en-US" sz="1600" dirty="0"/>
                        <a:t>The ability of the system to increase capacity to handle greater amounts of load </a:t>
                      </a:r>
                    </a:p>
                  </a:txBody>
                  <a:tcPr/>
                </a:tc>
                <a:extLst>
                  <a:ext uri="{0D108BD9-81ED-4DB2-BD59-A6C34878D82A}">
                    <a16:rowId xmlns:a16="http://schemas.microsoft.com/office/drawing/2014/main" val="10001"/>
                  </a:ext>
                </a:extLst>
              </a:tr>
              <a:tr h="708794">
                <a:tc>
                  <a:txBody>
                    <a:bodyPr/>
                    <a:lstStyle/>
                    <a:p>
                      <a:r>
                        <a:rPr lang="en-US" sz="1600" dirty="0"/>
                        <a:t>PERFORMANCE</a:t>
                      </a:r>
                    </a:p>
                  </a:txBody>
                  <a:tcPr/>
                </a:tc>
                <a:tc>
                  <a:txBody>
                    <a:bodyPr/>
                    <a:lstStyle/>
                    <a:p>
                      <a:r>
                        <a:rPr lang="en-US" sz="1600" dirty="0"/>
                        <a:t>The ability of the system to provide fast responses and low latency</a:t>
                      </a:r>
                    </a:p>
                  </a:txBody>
                  <a:tcPr/>
                </a:tc>
                <a:extLst>
                  <a:ext uri="{0D108BD9-81ED-4DB2-BD59-A6C34878D82A}">
                    <a16:rowId xmlns:a16="http://schemas.microsoft.com/office/drawing/2014/main" val="10002"/>
                  </a:ext>
                </a:extLst>
              </a:tr>
              <a:tr h="1007233">
                <a:tc>
                  <a:txBody>
                    <a:bodyPr/>
                    <a:lstStyle/>
                    <a:p>
                      <a:r>
                        <a:rPr lang="en-US" sz="1600" dirty="0"/>
                        <a:t>AVAILABILITY</a:t>
                      </a:r>
                    </a:p>
                  </a:txBody>
                  <a:tcPr/>
                </a:tc>
                <a:tc>
                  <a:txBody>
                    <a:bodyPr/>
                    <a:lstStyle/>
                    <a:p>
                      <a:r>
                        <a:rPr lang="en-US" sz="1600" dirty="0"/>
                        <a:t>The ability of the system to have consistently high uptimes, rapid recovery, and graceful degradation</a:t>
                      </a:r>
                    </a:p>
                  </a:txBody>
                  <a:tcPr/>
                </a:tc>
                <a:extLst>
                  <a:ext uri="{0D108BD9-81ED-4DB2-BD59-A6C34878D82A}">
                    <a16:rowId xmlns:a16="http://schemas.microsoft.com/office/drawing/2014/main" val="10003"/>
                  </a:ext>
                </a:extLst>
              </a:tr>
              <a:tr h="708794">
                <a:tc>
                  <a:txBody>
                    <a:bodyPr/>
                    <a:lstStyle/>
                    <a:p>
                      <a:r>
                        <a:rPr lang="en-US" sz="1600" dirty="0"/>
                        <a:t>RELIABILITY</a:t>
                      </a:r>
                    </a:p>
                  </a:txBody>
                  <a:tcPr/>
                </a:tc>
                <a:tc>
                  <a:txBody>
                    <a:bodyPr/>
                    <a:lstStyle/>
                    <a:p>
                      <a:r>
                        <a:rPr lang="en-US" sz="1600" dirty="0"/>
                        <a:t>The ability of the system to consistently return the same data for a request</a:t>
                      </a:r>
                    </a:p>
                  </a:txBody>
                  <a:tcPr/>
                </a:tc>
                <a:extLst>
                  <a:ext uri="{0D108BD9-81ED-4DB2-BD59-A6C34878D82A}">
                    <a16:rowId xmlns:a16="http://schemas.microsoft.com/office/drawing/2014/main" val="10004"/>
                  </a:ext>
                </a:extLst>
              </a:tr>
              <a:tr h="708794">
                <a:tc>
                  <a:txBody>
                    <a:bodyPr/>
                    <a:lstStyle/>
                    <a:p>
                      <a:r>
                        <a:rPr lang="en-US" sz="1600" dirty="0"/>
                        <a:t>MANAGEABILITY</a:t>
                      </a:r>
                    </a:p>
                  </a:txBody>
                  <a:tcPr/>
                </a:tc>
                <a:tc>
                  <a:txBody>
                    <a:bodyPr/>
                    <a:lstStyle/>
                    <a:p>
                      <a:r>
                        <a:rPr lang="en-US" sz="1600" dirty="0"/>
                        <a:t>The ability of the system to scale operations including maintenance and updates</a:t>
                      </a:r>
                    </a:p>
                  </a:txBody>
                  <a:tcPr/>
                </a:tc>
                <a:extLst>
                  <a:ext uri="{0D108BD9-81ED-4DB2-BD59-A6C34878D82A}">
                    <a16:rowId xmlns:a16="http://schemas.microsoft.com/office/drawing/2014/main" val="10005"/>
                  </a:ext>
                </a:extLst>
              </a:tr>
              <a:tr h="1007233">
                <a:tc>
                  <a:txBody>
                    <a:bodyPr/>
                    <a:lstStyle/>
                    <a:p>
                      <a:r>
                        <a:rPr lang="en-US" sz="1600" dirty="0"/>
                        <a:t>COST</a:t>
                      </a:r>
                    </a:p>
                  </a:txBody>
                  <a:tcPr/>
                </a:tc>
                <a:tc>
                  <a:txBody>
                    <a:bodyPr/>
                    <a:lstStyle/>
                    <a:p>
                      <a:r>
                        <a:rPr lang="en-US" sz="1600" dirty="0"/>
                        <a:t>The Total Cost of Ownership (TCO) including hardware, software, deployment, training, operations, etc.</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8996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45" y="76231"/>
            <a:ext cx="10515600" cy="1325563"/>
          </a:xfrm>
        </p:spPr>
        <p:txBody>
          <a:bodyPr>
            <a:normAutofit/>
          </a:bodyPr>
          <a:lstStyle/>
          <a:p>
            <a:r>
              <a:rPr lang="en-US" sz="4000" dirty="0"/>
              <a:t>Architecture Attributes</a:t>
            </a:r>
          </a:p>
        </p:txBody>
      </p:sp>
      <p:graphicFrame>
        <p:nvGraphicFramePr>
          <p:cNvPr id="3" name="Table 2"/>
          <p:cNvGraphicFramePr>
            <a:graphicFrameLocks noGrp="1"/>
          </p:cNvGraphicFramePr>
          <p:nvPr>
            <p:extLst>
              <p:ext uri="{D42A27DB-BD31-4B8C-83A1-F6EECF244321}">
                <p14:modId xmlns:p14="http://schemas.microsoft.com/office/powerpoint/2010/main" val="206279417"/>
              </p:ext>
            </p:extLst>
          </p:nvPr>
        </p:nvGraphicFramePr>
        <p:xfrm>
          <a:off x="563285" y="1059903"/>
          <a:ext cx="5121898" cy="5400040"/>
        </p:xfrm>
        <a:graphic>
          <a:graphicData uri="http://schemas.openxmlformats.org/drawingml/2006/table">
            <a:tbl>
              <a:tblPr firstRow="1" bandRow="1">
                <a:tableStyleId>{5C22544A-7EE6-4342-B048-85BDC9FD1C3A}</a:tableStyleId>
              </a:tblPr>
              <a:tblGrid>
                <a:gridCol w="2031192">
                  <a:extLst>
                    <a:ext uri="{9D8B030D-6E8A-4147-A177-3AD203B41FA5}">
                      <a16:colId xmlns:a16="http://schemas.microsoft.com/office/drawing/2014/main" val="20000"/>
                    </a:ext>
                  </a:extLst>
                </a:gridCol>
                <a:gridCol w="3090706">
                  <a:extLst>
                    <a:ext uri="{9D8B030D-6E8A-4147-A177-3AD203B41FA5}">
                      <a16:colId xmlns:a16="http://schemas.microsoft.com/office/drawing/2014/main" val="20001"/>
                    </a:ext>
                  </a:extLst>
                </a:gridCol>
              </a:tblGrid>
              <a:tr h="370840">
                <a:tc>
                  <a:txBody>
                    <a:bodyPr/>
                    <a:lstStyle/>
                    <a:p>
                      <a:pPr algn="ctr"/>
                      <a:r>
                        <a:rPr lang="en-US" sz="1400" dirty="0"/>
                        <a:t>ATTRIBUTE</a:t>
                      </a:r>
                    </a:p>
                  </a:txBody>
                  <a:tcPr/>
                </a:tc>
                <a:tc>
                  <a:txBody>
                    <a:bodyPr/>
                    <a:lstStyle/>
                    <a:p>
                      <a:pPr algn="ctr"/>
                      <a:r>
                        <a:rPr lang="en-US" sz="1400" dirty="0"/>
                        <a:t>RATIONALE</a:t>
                      </a:r>
                    </a:p>
                  </a:txBody>
                  <a:tcPr/>
                </a:tc>
                <a:extLst>
                  <a:ext uri="{0D108BD9-81ED-4DB2-BD59-A6C34878D82A}">
                    <a16:rowId xmlns:a16="http://schemas.microsoft.com/office/drawing/2014/main" val="10000"/>
                  </a:ext>
                </a:extLst>
              </a:tr>
              <a:tr h="370840">
                <a:tc>
                  <a:txBody>
                    <a:bodyPr/>
                    <a:lstStyle/>
                    <a:p>
                      <a:r>
                        <a:rPr lang="en-US" sz="1400" dirty="0"/>
                        <a:t>FAULT TOLERANCE</a:t>
                      </a:r>
                    </a:p>
                  </a:txBody>
                  <a:tcPr/>
                </a:tc>
                <a:tc>
                  <a:txBody>
                    <a:bodyPr/>
                    <a:lstStyle/>
                    <a:p>
                      <a:r>
                        <a:rPr lang="en-US" sz="1400" dirty="0"/>
                        <a:t>The</a:t>
                      </a:r>
                      <a:r>
                        <a:rPr lang="en-US" sz="1400" baseline="0" dirty="0"/>
                        <a:t> s</a:t>
                      </a:r>
                      <a:r>
                        <a:rPr lang="en-US" sz="1400" dirty="0"/>
                        <a:t>ystem must remain operational in the face of chronic and pervasive failure in hardware, software, networks, wetware (Human error). Downtime is highly destructive to business.</a:t>
                      </a:r>
                    </a:p>
                  </a:txBody>
                  <a:tcPr/>
                </a:tc>
                <a:extLst>
                  <a:ext uri="{0D108BD9-81ED-4DB2-BD59-A6C34878D82A}">
                    <a16:rowId xmlns:a16="http://schemas.microsoft.com/office/drawing/2014/main" val="10001"/>
                  </a:ext>
                </a:extLst>
              </a:tr>
              <a:tr h="370840">
                <a:tc>
                  <a:txBody>
                    <a:bodyPr/>
                    <a:lstStyle/>
                    <a:p>
                      <a:r>
                        <a:rPr lang="en-US" sz="1400" dirty="0"/>
                        <a:t>HORIZONTALLY</a:t>
                      </a:r>
                      <a:r>
                        <a:rPr lang="en-US" sz="1400" baseline="0" dirty="0"/>
                        <a:t> SCALABLE</a:t>
                      </a:r>
                      <a:endParaRPr lang="en-US" sz="1400" dirty="0"/>
                    </a:p>
                  </a:txBody>
                  <a:tcPr/>
                </a:tc>
                <a:tc>
                  <a:txBody>
                    <a:bodyPr/>
                    <a:lstStyle/>
                    <a:p>
                      <a:r>
                        <a:rPr lang="en-US" sz="1400" dirty="0"/>
                        <a:t>Ability to maintain performance by adding resources to the system in the face of increasing data and load.  System must be horizontally scalable across all layers.</a:t>
                      </a:r>
                    </a:p>
                  </a:txBody>
                  <a:tcPr/>
                </a:tc>
                <a:extLst>
                  <a:ext uri="{0D108BD9-81ED-4DB2-BD59-A6C34878D82A}">
                    <a16:rowId xmlns:a16="http://schemas.microsoft.com/office/drawing/2014/main" val="10002"/>
                  </a:ext>
                </a:extLst>
              </a:tr>
              <a:tr h="370840">
                <a:tc>
                  <a:txBody>
                    <a:bodyPr/>
                    <a:lstStyle/>
                    <a:p>
                      <a:r>
                        <a:rPr lang="en-US" sz="1400" dirty="0"/>
                        <a:t>GENERAL</a:t>
                      </a:r>
                    </a:p>
                  </a:txBody>
                  <a:tcPr/>
                </a:tc>
                <a:tc>
                  <a:txBody>
                    <a:bodyPr/>
                    <a:lstStyle/>
                    <a:p>
                      <a:r>
                        <a:rPr lang="en-US" sz="1400" dirty="0"/>
                        <a:t>Supports a wide range of applications across diverse markets and business verticals.</a:t>
                      </a:r>
                    </a:p>
                  </a:txBody>
                  <a:tcPr/>
                </a:tc>
                <a:extLst>
                  <a:ext uri="{0D108BD9-81ED-4DB2-BD59-A6C34878D82A}">
                    <a16:rowId xmlns:a16="http://schemas.microsoft.com/office/drawing/2014/main" val="10003"/>
                  </a:ext>
                </a:extLst>
              </a:tr>
              <a:tr h="370840">
                <a:tc>
                  <a:txBody>
                    <a:bodyPr/>
                    <a:lstStyle/>
                    <a:p>
                      <a:r>
                        <a:rPr lang="en-US" sz="1400" dirty="0"/>
                        <a:t>EXTENSIBLE</a:t>
                      </a:r>
                    </a:p>
                  </a:txBody>
                  <a:tcPr/>
                </a:tc>
                <a:tc>
                  <a:txBody>
                    <a:bodyPr/>
                    <a:lstStyle/>
                    <a:p>
                      <a:r>
                        <a:rPr lang="en-US" sz="1400" dirty="0"/>
                        <a:t>Add functionality at minimal development cost.</a:t>
                      </a:r>
                    </a:p>
                  </a:txBody>
                  <a:tcPr/>
                </a:tc>
                <a:extLst>
                  <a:ext uri="{0D108BD9-81ED-4DB2-BD59-A6C34878D82A}">
                    <a16:rowId xmlns:a16="http://schemas.microsoft.com/office/drawing/2014/main" val="10004"/>
                  </a:ext>
                </a:extLst>
              </a:tr>
              <a:tr h="370840">
                <a:tc>
                  <a:txBody>
                    <a:bodyPr/>
                    <a:lstStyle/>
                    <a:p>
                      <a:r>
                        <a:rPr lang="en-US" sz="1400" dirty="0"/>
                        <a:t>AD</a:t>
                      </a:r>
                      <a:r>
                        <a:rPr lang="en-US" sz="1400" baseline="0" dirty="0"/>
                        <a:t> HOC QUERIES</a:t>
                      </a:r>
                      <a:endParaRPr lang="en-US" sz="1400" dirty="0"/>
                    </a:p>
                  </a:txBody>
                  <a:tcPr/>
                </a:tc>
                <a:tc>
                  <a:txBody>
                    <a:bodyPr/>
                    <a:lstStyle/>
                    <a:p>
                      <a:r>
                        <a:rPr lang="en-US" sz="1400" dirty="0"/>
                        <a:t>Supports queries of the system that are not pre-defined.</a:t>
                      </a:r>
                    </a:p>
                  </a:txBody>
                  <a:tcPr/>
                </a:tc>
                <a:extLst>
                  <a:ext uri="{0D108BD9-81ED-4DB2-BD59-A6C34878D82A}">
                    <a16:rowId xmlns:a16="http://schemas.microsoft.com/office/drawing/2014/main" val="10005"/>
                  </a:ext>
                </a:extLst>
              </a:tr>
              <a:tr h="370840">
                <a:tc>
                  <a:txBody>
                    <a:bodyPr/>
                    <a:lstStyle/>
                    <a:p>
                      <a:r>
                        <a:rPr lang="en-US" sz="1400" baseline="0" dirty="0"/>
                        <a:t>CLOUD VENDOR LOCK-IN AVOIDANCE</a:t>
                      </a:r>
                      <a:endParaRPr lang="en-US" sz="1400" dirty="0"/>
                    </a:p>
                  </a:txBody>
                  <a:tcPr/>
                </a:tc>
                <a:tc>
                  <a:txBody>
                    <a:bodyPr/>
                    <a:lstStyle/>
                    <a:p>
                      <a:r>
                        <a:rPr lang="en-US" sz="1400" dirty="0"/>
                        <a:t>As much as possible, leverage</a:t>
                      </a:r>
                      <a:r>
                        <a:rPr lang="en-US" sz="1400" baseline="0" dirty="0"/>
                        <a:t> Infrastructure as a Service (IaaS) cloud resources over Platform as a Service (PaaS) resources</a:t>
                      </a:r>
                      <a:endParaRPr lang="en-US" sz="1400" dirty="0"/>
                    </a:p>
                  </a:txBody>
                  <a:tcPr/>
                </a:tc>
                <a:extLst>
                  <a:ext uri="{0D108BD9-81ED-4DB2-BD59-A6C34878D82A}">
                    <a16:rowId xmlns:a16="http://schemas.microsoft.com/office/drawing/2014/main" val="10006"/>
                  </a:ext>
                </a:extLst>
              </a:tr>
            </a:tbl>
          </a:graphicData>
        </a:graphic>
      </p:graphicFrame>
      <p:sp>
        <p:nvSpPr>
          <p:cNvPr id="8"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17</a:t>
            </a:fld>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2838674417"/>
              </p:ext>
            </p:extLst>
          </p:nvPr>
        </p:nvGraphicFramePr>
        <p:xfrm>
          <a:off x="5908983" y="1059903"/>
          <a:ext cx="5373416" cy="4333240"/>
        </p:xfrm>
        <a:graphic>
          <a:graphicData uri="http://schemas.openxmlformats.org/drawingml/2006/table">
            <a:tbl>
              <a:tblPr firstRow="1" bandRow="1">
                <a:tableStyleId>{5C22544A-7EE6-4342-B048-85BDC9FD1C3A}</a:tableStyleId>
              </a:tblPr>
              <a:tblGrid>
                <a:gridCol w="2241047">
                  <a:extLst>
                    <a:ext uri="{9D8B030D-6E8A-4147-A177-3AD203B41FA5}">
                      <a16:colId xmlns:a16="http://schemas.microsoft.com/office/drawing/2014/main" val="20000"/>
                    </a:ext>
                  </a:extLst>
                </a:gridCol>
                <a:gridCol w="3132369">
                  <a:extLst>
                    <a:ext uri="{9D8B030D-6E8A-4147-A177-3AD203B41FA5}">
                      <a16:colId xmlns:a16="http://schemas.microsoft.com/office/drawing/2014/main" val="20001"/>
                    </a:ext>
                  </a:extLst>
                </a:gridCol>
              </a:tblGrid>
              <a:tr h="370840">
                <a:tc>
                  <a:txBody>
                    <a:bodyPr/>
                    <a:lstStyle/>
                    <a:p>
                      <a:pPr algn="ctr"/>
                      <a:r>
                        <a:rPr lang="en-US" sz="1400" dirty="0"/>
                        <a:t>ATTRIBUTE</a:t>
                      </a:r>
                    </a:p>
                  </a:txBody>
                  <a:tcPr/>
                </a:tc>
                <a:tc>
                  <a:txBody>
                    <a:bodyPr/>
                    <a:lstStyle/>
                    <a:p>
                      <a:pPr algn="ctr"/>
                      <a:r>
                        <a:rPr lang="en-US" sz="1400" dirty="0"/>
                        <a:t>RATIONALE</a:t>
                      </a:r>
                    </a:p>
                  </a:txBody>
                  <a:tcPr/>
                </a:tc>
                <a:extLst>
                  <a:ext uri="{0D108BD9-81ED-4DB2-BD59-A6C34878D82A}">
                    <a16:rowId xmlns:a16="http://schemas.microsoft.com/office/drawing/2014/main" val="10000"/>
                  </a:ext>
                </a:extLst>
              </a:tr>
              <a:tr h="370840">
                <a:tc>
                  <a:txBody>
                    <a:bodyPr/>
                    <a:lstStyle/>
                    <a:p>
                      <a:r>
                        <a:rPr lang="en-US" sz="1400" dirty="0"/>
                        <a:t>MINIMAL MAINTENANCE</a:t>
                      </a:r>
                    </a:p>
                  </a:txBody>
                  <a:tcPr/>
                </a:tc>
                <a:tc>
                  <a:txBody>
                    <a:bodyPr/>
                    <a:lstStyle/>
                    <a:p>
                      <a:r>
                        <a:rPr lang="en-US" sz="1400" dirty="0"/>
                        <a:t>Minimize implementation and accidental complexity (vs. essential complexity).</a:t>
                      </a:r>
                    </a:p>
                  </a:txBody>
                  <a:tcPr/>
                </a:tc>
                <a:extLst>
                  <a:ext uri="{0D108BD9-81ED-4DB2-BD59-A6C34878D82A}">
                    <a16:rowId xmlns:a16="http://schemas.microsoft.com/office/drawing/2014/main" val="10001"/>
                  </a:ext>
                </a:extLst>
              </a:tr>
              <a:tr h="370840">
                <a:tc>
                  <a:txBody>
                    <a:bodyPr/>
                    <a:lstStyle/>
                    <a:p>
                      <a:r>
                        <a:rPr lang="en-US" sz="1400" dirty="0"/>
                        <a:t>DEBUGGABLE</a:t>
                      </a:r>
                    </a:p>
                  </a:txBody>
                  <a:tcPr/>
                </a:tc>
                <a:tc>
                  <a:txBody>
                    <a:bodyPr/>
                    <a:lstStyle/>
                    <a:p>
                      <a:r>
                        <a:rPr lang="en-US" sz="1400" dirty="0"/>
                        <a:t>Ability to trace for each value in the system exactly what caused it to have that value.</a:t>
                      </a:r>
                    </a:p>
                  </a:txBody>
                  <a:tcPr/>
                </a:tc>
                <a:extLst>
                  <a:ext uri="{0D108BD9-81ED-4DB2-BD59-A6C34878D82A}">
                    <a16:rowId xmlns:a16="http://schemas.microsoft.com/office/drawing/2014/main" val="10002"/>
                  </a:ext>
                </a:extLst>
              </a:tr>
              <a:tr h="458680">
                <a:tc>
                  <a:txBody>
                    <a:bodyPr/>
                    <a:lstStyle/>
                    <a:p>
                      <a:r>
                        <a:rPr lang="en-US" sz="1400" dirty="0"/>
                        <a:t>RECOMPUTABLE</a:t>
                      </a:r>
                      <a:r>
                        <a:rPr lang="en-US" sz="1400" baseline="0" dirty="0"/>
                        <a:t> &amp; </a:t>
                      </a:r>
                      <a:r>
                        <a:rPr lang="en-US" sz="1400" dirty="0"/>
                        <a:t>REPROCESSABLE</a:t>
                      </a:r>
                    </a:p>
                  </a:txBody>
                  <a:tcPr/>
                </a:tc>
                <a:tc>
                  <a:txBody>
                    <a:bodyPr/>
                    <a:lstStyle/>
                    <a:p>
                      <a:r>
                        <a:rPr lang="en-US" sz="1400" dirty="0"/>
                        <a:t>Raw data inputs can be reprocessed to recompute outputs.</a:t>
                      </a:r>
                    </a:p>
                  </a:txBody>
                  <a:tcPr/>
                </a:tc>
                <a:extLst>
                  <a:ext uri="{0D108BD9-81ED-4DB2-BD59-A6C34878D82A}">
                    <a16:rowId xmlns:a16="http://schemas.microsoft.com/office/drawing/2014/main" val="10003"/>
                  </a:ext>
                </a:extLst>
              </a:tr>
              <a:tr h="458680">
                <a:tc>
                  <a:txBody>
                    <a:bodyPr/>
                    <a:lstStyle/>
                    <a:p>
                      <a:r>
                        <a:rPr lang="en-US" sz="1400" dirty="0"/>
                        <a:t>IMMUTABLE,</a:t>
                      </a:r>
                      <a:r>
                        <a:rPr lang="en-US" sz="1400" baseline="0" dirty="0"/>
                        <a:t> TIME-STAMPED DATA</a:t>
                      </a:r>
                      <a:endParaRPr lang="en-US" sz="1400" dirty="0"/>
                    </a:p>
                  </a:txBody>
                  <a:tcPr/>
                </a:tc>
                <a:tc>
                  <a:txBody>
                    <a:bodyPr/>
                    <a:lstStyle/>
                    <a:p>
                      <a:r>
                        <a:rPr lang="en-US" sz="1400" dirty="0"/>
                        <a:t>Immutable &amp; Timestamped Data Inputs </a:t>
                      </a:r>
                    </a:p>
                  </a:txBody>
                  <a:tcPr/>
                </a:tc>
                <a:extLst>
                  <a:ext uri="{0D108BD9-81ED-4DB2-BD59-A6C34878D82A}">
                    <a16:rowId xmlns:a16="http://schemas.microsoft.com/office/drawing/2014/main" val="10004"/>
                  </a:ext>
                </a:extLst>
              </a:tr>
              <a:tr h="370840">
                <a:tc>
                  <a:txBody>
                    <a:bodyPr/>
                    <a:lstStyle/>
                    <a:p>
                      <a:r>
                        <a:rPr lang="en-US" sz="1400" dirty="0"/>
                        <a:t>COMPLETE</a:t>
                      </a:r>
                      <a:r>
                        <a:rPr lang="en-US" sz="1400" baseline="0" dirty="0"/>
                        <a:t> and RELIABLE DATA FLOW</a:t>
                      </a:r>
                      <a:endParaRPr lang="en-US" sz="1400" dirty="0"/>
                    </a:p>
                  </a:txBody>
                  <a:tcPr/>
                </a:tc>
                <a:tc>
                  <a:txBody>
                    <a:bodyPr/>
                    <a:lstStyle/>
                    <a:p>
                      <a:r>
                        <a:rPr lang="en-US" sz="1400" dirty="0"/>
                        <a:t>Making all the data that an organization has available in all its services and systems </a:t>
                      </a:r>
                    </a:p>
                  </a:txBody>
                  <a:tcPr/>
                </a:tc>
                <a:extLst>
                  <a:ext uri="{0D108BD9-81ED-4DB2-BD59-A6C34878D82A}">
                    <a16:rowId xmlns:a16="http://schemas.microsoft.com/office/drawing/2014/main" val="10005"/>
                  </a:ext>
                </a:extLst>
              </a:tr>
              <a:tr h="370840">
                <a:tc>
                  <a:txBody>
                    <a:bodyPr/>
                    <a:lstStyle/>
                    <a:p>
                      <a:r>
                        <a:rPr lang="en-US" sz="1400" dirty="0"/>
                        <a:t>CO-LOCATED</a:t>
                      </a:r>
                      <a:r>
                        <a:rPr lang="en-US" sz="1400" baseline="0" dirty="0"/>
                        <a:t> COMPUTE and STORAGE</a:t>
                      </a:r>
                      <a:endParaRPr lang="en-US" sz="1400" dirty="0"/>
                    </a:p>
                  </a:txBody>
                  <a:tcPr/>
                </a:tc>
                <a:tc>
                  <a:txBody>
                    <a:bodyPr/>
                    <a:lstStyle/>
                    <a:p>
                      <a:r>
                        <a:rPr lang="en-US" sz="1400" dirty="0"/>
                        <a:t>Combine storage &amp; compute for increased agility, increased performance, &amp; reduced costs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662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51" y="458273"/>
            <a:ext cx="11430000" cy="685800"/>
          </a:xfrm>
        </p:spPr>
        <p:txBody>
          <a:bodyPr>
            <a:noAutofit/>
          </a:bodyPr>
          <a:lstStyle/>
          <a:p>
            <a:r>
              <a:rPr lang="en-US" sz="3600" dirty="0"/>
              <a:t>Architectural Design Constraint Factors for Big Data Systems</a:t>
            </a:r>
          </a:p>
        </p:txBody>
      </p:sp>
      <p:graphicFrame>
        <p:nvGraphicFramePr>
          <p:cNvPr id="4" name="Table 3"/>
          <p:cNvGraphicFramePr>
            <a:graphicFrameLocks noGrp="1"/>
          </p:cNvGraphicFramePr>
          <p:nvPr>
            <p:extLst>
              <p:ext uri="{D42A27DB-BD31-4B8C-83A1-F6EECF244321}">
                <p14:modId xmlns:p14="http://schemas.microsoft.com/office/powerpoint/2010/main" val="2991229201"/>
              </p:ext>
            </p:extLst>
          </p:nvPr>
        </p:nvGraphicFramePr>
        <p:xfrm>
          <a:off x="1211907" y="1226207"/>
          <a:ext cx="7656335" cy="4541520"/>
        </p:xfrm>
        <a:graphic>
          <a:graphicData uri="http://schemas.openxmlformats.org/drawingml/2006/table">
            <a:tbl>
              <a:tblPr firstRow="1" bandRow="1">
                <a:tableStyleId>{5C22544A-7EE6-4342-B048-85BDC9FD1C3A}</a:tableStyleId>
              </a:tblPr>
              <a:tblGrid>
                <a:gridCol w="2552112">
                  <a:extLst>
                    <a:ext uri="{9D8B030D-6E8A-4147-A177-3AD203B41FA5}">
                      <a16:colId xmlns:a16="http://schemas.microsoft.com/office/drawing/2014/main" val="20000"/>
                    </a:ext>
                  </a:extLst>
                </a:gridCol>
                <a:gridCol w="5104223">
                  <a:extLst>
                    <a:ext uri="{9D8B030D-6E8A-4147-A177-3AD203B41FA5}">
                      <a16:colId xmlns:a16="http://schemas.microsoft.com/office/drawing/2014/main" val="20001"/>
                    </a:ext>
                  </a:extLst>
                </a:gridCol>
              </a:tblGrid>
              <a:tr h="370840">
                <a:tc>
                  <a:txBody>
                    <a:bodyPr/>
                    <a:lstStyle/>
                    <a:p>
                      <a:r>
                        <a:rPr lang="en-US" sz="1400" dirty="0"/>
                        <a:t>Constraint</a:t>
                      </a:r>
                    </a:p>
                  </a:txBody>
                  <a:tcPr/>
                </a:tc>
                <a:tc>
                  <a:txBody>
                    <a:bodyPr/>
                    <a:lstStyle/>
                    <a:p>
                      <a:r>
                        <a:rPr lang="en-US" sz="1400" dirty="0"/>
                        <a:t>Description</a:t>
                      </a:r>
                    </a:p>
                  </a:txBody>
                  <a:tcPr/>
                </a:tc>
                <a:extLst>
                  <a:ext uri="{0D108BD9-81ED-4DB2-BD59-A6C34878D82A}">
                    <a16:rowId xmlns:a16="http://schemas.microsoft.com/office/drawing/2014/main" val="10000"/>
                  </a:ext>
                </a:extLst>
              </a:tr>
              <a:tr h="370840">
                <a:tc>
                  <a:txBody>
                    <a:bodyPr/>
                    <a:lstStyle/>
                    <a:p>
                      <a:pPr algn="ctr"/>
                      <a:r>
                        <a:rPr lang="en-US" sz="1800" b="1" dirty="0">
                          <a:latin typeface="Century Gothic" panose="020B0502020202020204" pitchFamily="34" charset="0"/>
                          <a:cs typeface="Calibri" panose="020F0502020204030204" pitchFamily="34" charset="0"/>
                        </a:rPr>
                        <a:t>WORKING</a:t>
                      </a:r>
                      <a:r>
                        <a:rPr lang="en-US" sz="1800" b="1" baseline="0" dirty="0">
                          <a:latin typeface="Century Gothic" panose="020B0502020202020204" pitchFamily="34" charset="0"/>
                          <a:cs typeface="Calibri" panose="020F0502020204030204" pitchFamily="34" charset="0"/>
                        </a:rPr>
                        <a:t> </a:t>
                      </a:r>
                      <a:r>
                        <a:rPr lang="en-US" sz="1800" b="1" dirty="0">
                          <a:latin typeface="Century Gothic" panose="020B0502020202020204" pitchFamily="34" charset="0"/>
                          <a:cs typeface="Calibri" panose="020F0502020204030204" pitchFamily="34" charset="0"/>
                        </a:rPr>
                        <a:t>SET SIZE</a:t>
                      </a:r>
                    </a:p>
                  </a:txBody>
                  <a:tcPr/>
                </a:tc>
                <a:tc>
                  <a:txBody>
                    <a:bodyPr/>
                    <a:lstStyle/>
                    <a:p>
                      <a:r>
                        <a:rPr lang="en-US" sz="1400" dirty="0">
                          <a:latin typeface="Calibri" panose="020F0502020204030204" pitchFamily="34" charset="0"/>
                          <a:cs typeface="Calibri" panose="020F0502020204030204" pitchFamily="34" charset="0"/>
                        </a:rPr>
                        <a:t>The set of data a system needs to address during normal operation.</a:t>
                      </a:r>
                    </a:p>
                  </a:txBody>
                  <a:tcPr/>
                </a:tc>
                <a:extLst>
                  <a:ext uri="{0D108BD9-81ED-4DB2-BD59-A6C34878D82A}">
                    <a16:rowId xmlns:a16="http://schemas.microsoft.com/office/drawing/2014/main" val="10001"/>
                  </a:ext>
                </a:extLst>
              </a:tr>
              <a:tr h="370840">
                <a:tc>
                  <a:txBody>
                    <a:bodyPr/>
                    <a:lstStyle/>
                    <a:p>
                      <a:pPr algn="ctr"/>
                      <a:r>
                        <a:rPr lang="en-US" sz="1800" b="1" kern="1200" dirty="0">
                          <a:solidFill>
                            <a:schemeClr val="dk1"/>
                          </a:solidFill>
                          <a:effectLst/>
                          <a:latin typeface="Century Gothic" panose="020B0502020202020204" pitchFamily="34" charset="0"/>
                          <a:ea typeface="+mn-ea"/>
                          <a:cs typeface="Calibri" panose="020F0502020204030204" pitchFamily="34" charset="0"/>
                        </a:rPr>
                        <a:t>AVERAGE</a:t>
                      </a:r>
                      <a:r>
                        <a:rPr lang="en-US" sz="1800" b="1" kern="1200" baseline="0" dirty="0">
                          <a:solidFill>
                            <a:schemeClr val="dk1"/>
                          </a:solidFill>
                          <a:effectLst/>
                          <a:latin typeface="Century Gothic" panose="020B0502020202020204" pitchFamily="34" charset="0"/>
                          <a:ea typeface="+mn-ea"/>
                          <a:cs typeface="Calibri" panose="020F0502020204030204" pitchFamily="34" charset="0"/>
                        </a:rPr>
                        <a:t> </a:t>
                      </a:r>
                      <a:r>
                        <a:rPr lang="en-US" sz="1800" b="1" kern="1200" dirty="0">
                          <a:solidFill>
                            <a:schemeClr val="dk1"/>
                          </a:solidFill>
                          <a:effectLst/>
                          <a:latin typeface="Century Gothic" panose="020B0502020202020204" pitchFamily="34" charset="0"/>
                          <a:ea typeface="+mn-ea"/>
                          <a:cs typeface="Calibri" panose="020F0502020204030204" pitchFamily="34" charset="0"/>
                        </a:rPr>
                        <a:t>TRANSACTION SIZE</a:t>
                      </a:r>
                      <a:endParaRPr lang="en-US" sz="1800" b="1" dirty="0">
                        <a:latin typeface="Century Gothic" panose="020B0502020202020204" pitchFamily="34" charset="0"/>
                        <a:cs typeface="Calibri" panose="020F0502020204030204" pitchFamily="34" charset="0"/>
                      </a:endParaRPr>
                    </a:p>
                  </a:txBody>
                  <a:tcPr/>
                </a:tc>
                <a:tc>
                  <a:txBody>
                    <a:bodyPr/>
                    <a:lstStyle/>
                    <a:p>
                      <a:r>
                        <a:rPr lang="en-US" sz="1400" dirty="0">
                          <a:latin typeface="Calibri" panose="020F0502020204030204" pitchFamily="34" charset="0"/>
                          <a:cs typeface="Calibri" panose="020F0502020204030204" pitchFamily="34" charset="0"/>
                        </a:rPr>
                        <a:t>T</a:t>
                      </a:r>
                      <a:r>
                        <a:rPr lang="en-US" sz="1400" kern="1200" dirty="0">
                          <a:solidFill>
                            <a:schemeClr val="dk1"/>
                          </a:solidFill>
                          <a:effectLst/>
                          <a:latin typeface="Calibri" panose="020F0502020204030204" pitchFamily="34" charset="0"/>
                          <a:ea typeface="+mn-ea"/>
                          <a:cs typeface="Calibri" panose="020F0502020204030204" pitchFamily="34" charset="0"/>
                        </a:rPr>
                        <a:t>he working set of a single transaction performed by the system</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r>
                        <a:rPr lang="en-US" sz="1800" b="1" dirty="0">
                          <a:latin typeface="Century Gothic" panose="020B0502020202020204" pitchFamily="34" charset="0"/>
                          <a:cs typeface="Calibri" panose="020F0502020204030204" pitchFamily="34" charset="0"/>
                        </a:rPr>
                        <a:t>REQUEST RATE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How many transactions are expected per hour / minute / second?</a:t>
                      </a:r>
                    </a:p>
                  </a:txBody>
                  <a:tcPr/>
                </a:tc>
                <a:extLst>
                  <a:ext uri="{0D108BD9-81ED-4DB2-BD59-A6C34878D82A}">
                    <a16:rowId xmlns:a16="http://schemas.microsoft.com/office/drawing/2014/main" val="10003"/>
                  </a:ext>
                </a:extLst>
              </a:tr>
              <a:tr h="370840">
                <a:tc>
                  <a:txBody>
                    <a:bodyPr/>
                    <a:lstStyle/>
                    <a:p>
                      <a:pPr algn="ctr"/>
                      <a:r>
                        <a:rPr lang="en-US" sz="1800" b="1" dirty="0">
                          <a:latin typeface="Century Gothic" panose="020B0502020202020204" pitchFamily="34" charset="0"/>
                          <a:cs typeface="Calibri" panose="020F0502020204030204" pitchFamily="34" charset="0"/>
                        </a:rPr>
                        <a:t>UPDATE RATE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This is a measure of how often data is added, deleted, and edited</a:t>
                      </a:r>
                    </a:p>
                  </a:txBody>
                  <a:tcPr/>
                </a:tc>
                <a:extLst>
                  <a:ext uri="{0D108BD9-81ED-4DB2-BD59-A6C34878D82A}">
                    <a16:rowId xmlns:a16="http://schemas.microsoft.com/office/drawing/2014/main" val="10004"/>
                  </a:ext>
                </a:extLst>
              </a:tr>
              <a:tr h="370840">
                <a:tc>
                  <a:txBody>
                    <a:bodyPr/>
                    <a:lstStyle/>
                    <a:p>
                      <a:pPr algn="ctr"/>
                      <a:r>
                        <a:rPr lang="en-US" sz="1800" b="1" dirty="0">
                          <a:latin typeface="Century Gothic" panose="020B0502020202020204" pitchFamily="34" charset="0"/>
                          <a:cs typeface="Calibri" panose="020F0502020204030204" pitchFamily="34" charset="0"/>
                        </a:rPr>
                        <a:t>CONSISTENCY</a:t>
                      </a:r>
                    </a:p>
                  </a:txBody>
                  <a:tcPr/>
                </a:tc>
                <a:tc>
                  <a:txBody>
                    <a:bodyPr/>
                    <a:lstStyle/>
                    <a:p>
                      <a:r>
                        <a:rPr lang="en-US" sz="1400" dirty="0">
                          <a:latin typeface="Calibri" panose="020F0502020204030204" pitchFamily="34" charset="0"/>
                          <a:cs typeface="Calibri" panose="020F0502020204030204" pitchFamily="34" charset="0"/>
                        </a:rPr>
                        <a:t>How quickly does an update have to spread through the system? </a:t>
                      </a:r>
                    </a:p>
                  </a:txBody>
                  <a:tcPr/>
                </a:tc>
                <a:extLst>
                  <a:ext uri="{0D108BD9-81ED-4DB2-BD59-A6C34878D82A}">
                    <a16:rowId xmlns:a16="http://schemas.microsoft.com/office/drawing/2014/main" val="10005"/>
                  </a:ext>
                </a:extLst>
              </a:tr>
              <a:tr h="370840">
                <a:tc>
                  <a:txBody>
                    <a:bodyPr/>
                    <a:lstStyle/>
                    <a:p>
                      <a:pPr algn="ctr"/>
                      <a:r>
                        <a:rPr lang="en-US" sz="1800" b="1" dirty="0">
                          <a:latin typeface="Century Gothic" panose="020B0502020202020204" pitchFamily="34" charset="0"/>
                          <a:cs typeface="Calibri" panose="020F0502020204030204" pitchFamily="34" charset="0"/>
                        </a:rPr>
                        <a:t>LOCALITY</a:t>
                      </a:r>
                    </a:p>
                  </a:txBody>
                  <a:tcPr/>
                </a:tc>
                <a:tc>
                  <a:txBody>
                    <a:bodyPr/>
                    <a:lstStyle/>
                    <a:p>
                      <a:r>
                        <a:rPr lang="en-US" sz="1400" dirty="0">
                          <a:latin typeface="Calibri" panose="020F0502020204030204" pitchFamily="34" charset="0"/>
                          <a:cs typeface="Calibri" panose="020F0502020204030204" pitchFamily="34" charset="0"/>
                        </a:rPr>
                        <a:t>What portion of the working set does one request need access to? How is that portion defined? What is the overlap between requests? </a:t>
                      </a:r>
                    </a:p>
                  </a:txBody>
                  <a:tcPr/>
                </a:tc>
                <a:extLst>
                  <a:ext uri="{0D108BD9-81ED-4DB2-BD59-A6C34878D82A}">
                    <a16:rowId xmlns:a16="http://schemas.microsoft.com/office/drawing/2014/main" val="10006"/>
                  </a:ext>
                </a:extLst>
              </a:tr>
              <a:tr h="370840">
                <a:tc>
                  <a:txBody>
                    <a:bodyPr/>
                    <a:lstStyle/>
                    <a:p>
                      <a:pPr algn="ctr"/>
                      <a:r>
                        <a:rPr lang="en-US" sz="1800" b="1" kern="1200" dirty="0">
                          <a:solidFill>
                            <a:schemeClr val="dk1"/>
                          </a:solidFill>
                          <a:latin typeface="Century Gothic" panose="020B0502020202020204" pitchFamily="34" charset="0"/>
                          <a:ea typeface="+mn-ea"/>
                          <a:cs typeface="Calibri" panose="020F0502020204030204" pitchFamily="34" charset="0"/>
                        </a:rPr>
                        <a:t>COMPUTATION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What math do you need to run on the data? Can it be pre-computed and cached? Are you doing intersections of large arrays? Are you bringing the computation to the data, or the other way around? Why?</a:t>
                      </a:r>
                    </a:p>
                  </a:txBody>
                  <a:tcPr/>
                </a:tc>
                <a:extLst>
                  <a:ext uri="{0D108BD9-81ED-4DB2-BD59-A6C34878D82A}">
                    <a16:rowId xmlns:a16="http://schemas.microsoft.com/office/drawing/2014/main" val="10007"/>
                  </a:ext>
                </a:extLst>
              </a:tr>
              <a:tr h="370840">
                <a:tc>
                  <a:txBody>
                    <a:bodyPr/>
                    <a:lstStyle/>
                    <a:p>
                      <a:pPr algn="ctr"/>
                      <a:r>
                        <a:rPr lang="en-US" sz="1800" b="1" dirty="0">
                          <a:latin typeface="Century Gothic" panose="020B0502020202020204" pitchFamily="34" charset="0"/>
                          <a:cs typeface="Calibri" panose="020F0502020204030204" pitchFamily="34" charset="0"/>
                        </a:rPr>
                        <a:t>LATENCY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How quickly are transactions supposed to return success or failure?</a:t>
                      </a: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155844" y="5899815"/>
            <a:ext cx="5844870" cy="253916"/>
          </a:xfrm>
          <a:prstGeom prst="rect">
            <a:avLst/>
          </a:prstGeom>
          <a:noFill/>
        </p:spPr>
        <p:txBody>
          <a:bodyPr wrap="none" rtlCol="0">
            <a:spAutoFit/>
          </a:bodyPr>
          <a:lstStyle/>
          <a:p>
            <a:r>
              <a:rPr lang="en-US" sz="1050" dirty="0">
                <a:solidFill>
                  <a:srgbClr val="000000"/>
                </a:solidFill>
                <a:latin typeface="Calibri" panose="020F0502020204030204" pitchFamily="34" charset="0"/>
                <a:cs typeface="Calibri" panose="020F0502020204030204" pitchFamily="34" charset="0"/>
              </a:rPr>
              <a:t>InfoQ: Carlos Bueno, </a:t>
            </a:r>
            <a:r>
              <a:rPr lang="en-US" sz="1050" dirty="0">
                <a:latin typeface="Calibri" panose="020F0502020204030204" pitchFamily="34" charset="0"/>
                <a:cs typeface="Calibri" panose="020F0502020204030204" pitchFamily="34" charset="0"/>
                <a:hlinkClick r:id="rId3"/>
              </a:rPr>
              <a:t>Shaping Big Data Through Constraints Analysis (infoq.com)</a:t>
            </a:r>
            <a:r>
              <a:rPr lang="en-US" sz="1050" dirty="0">
                <a:latin typeface="Calibri" panose="020F0502020204030204" pitchFamily="34" charset="0"/>
                <a:cs typeface="Calibri" panose="020F0502020204030204" pitchFamily="34" charset="0"/>
              </a:rPr>
              <a:t>, accessed June 6, 2021.</a:t>
            </a:r>
            <a:endParaRPr lang="en-US" sz="1050" dirty="0">
              <a:solidFill>
                <a:srgbClr val="000000"/>
              </a:solidFill>
              <a:latin typeface="Calibri" panose="020F0502020204030204" pitchFamily="34" charset="0"/>
              <a:cs typeface="Calibri" panose="020F0502020204030204" pitchFamily="34" charset="0"/>
            </a:endParaRPr>
          </a:p>
        </p:txBody>
      </p:sp>
      <p:sp>
        <p:nvSpPr>
          <p:cNvPr id="6"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18</a:t>
            </a:fld>
            <a:endParaRPr lang="en-US" sz="1200" dirty="0"/>
          </a:p>
        </p:txBody>
      </p:sp>
    </p:spTree>
    <p:extLst>
      <p:ext uri="{BB962C8B-B14F-4D97-AF65-F5344CB8AC3E}">
        <p14:creationId xmlns:p14="http://schemas.microsoft.com/office/powerpoint/2010/main" val="291228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3525" y="1278739"/>
            <a:ext cx="2897523" cy="223899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8095" y="1388449"/>
            <a:ext cx="2217215" cy="52658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824" y="5215451"/>
            <a:ext cx="2798078" cy="715064"/>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9803" y="2846320"/>
            <a:ext cx="2806134" cy="907107"/>
          </a:xfrm>
          <a:prstGeom prst="rect">
            <a:avLst/>
          </a:prstGeom>
        </p:spPr>
      </p:pic>
      <p:pic>
        <p:nvPicPr>
          <p:cNvPr id="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11522" y="5756951"/>
            <a:ext cx="1064794" cy="33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51459" y="2800075"/>
            <a:ext cx="779343" cy="779343"/>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20186" y="3863107"/>
            <a:ext cx="1024777" cy="943874"/>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94773" y="3902769"/>
            <a:ext cx="1524000" cy="358140"/>
          </a:xfrm>
          <a:prstGeom prst="rect">
            <a:avLst/>
          </a:prstGeom>
        </p:spPr>
      </p:pic>
      <p:pic>
        <p:nvPicPr>
          <p:cNvPr id="12" name="Picture 2" descr="C:\Users\dpnelson\Desktop\Analytics TC\Images\Spark-logo-192x100px.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887394" y="2409069"/>
            <a:ext cx="2354747" cy="12264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827933" y="4580661"/>
            <a:ext cx="2552625" cy="1341764"/>
          </a:xfrm>
          <a:prstGeom prst="rect">
            <a:avLst/>
          </a:prstGeom>
        </p:spPr>
      </p:pic>
      <p:pic>
        <p:nvPicPr>
          <p:cNvPr id="14" name="Picture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57936" y="1916716"/>
            <a:ext cx="937435" cy="392867"/>
          </a:xfrm>
          <a:prstGeom prst="rect">
            <a:avLst/>
          </a:prstGeom>
        </p:spPr>
      </p:pic>
      <p:pic>
        <p:nvPicPr>
          <p:cNvPr id="15" name="Picture 1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345246" y="1350223"/>
            <a:ext cx="1627596" cy="1184373"/>
          </a:xfrm>
          <a:prstGeom prst="rect">
            <a:avLst/>
          </a:prstGeom>
        </p:spPr>
      </p:pic>
      <p:pic>
        <p:nvPicPr>
          <p:cNvPr id="16" name="Picture 1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64824" y="2060902"/>
            <a:ext cx="1575456" cy="605551"/>
          </a:xfrm>
          <a:prstGeom prst="rect">
            <a:avLst/>
          </a:prstGeom>
        </p:spPr>
      </p:pic>
      <p:pic>
        <p:nvPicPr>
          <p:cNvPr id="17" name="Picture 1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461970" y="3863108"/>
            <a:ext cx="1604565" cy="677655"/>
          </a:xfrm>
          <a:prstGeom prst="rect">
            <a:avLst/>
          </a:prstGeom>
        </p:spPr>
      </p:pic>
      <p:pic>
        <p:nvPicPr>
          <p:cNvPr id="18" name="Picture 1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21324" y="4385290"/>
            <a:ext cx="1683157" cy="310944"/>
          </a:xfrm>
          <a:prstGeom prst="rect">
            <a:avLst/>
          </a:prstGeom>
        </p:spPr>
      </p:pic>
      <p:pic>
        <p:nvPicPr>
          <p:cNvPr id="19" name="Picture 1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957320" y="1350222"/>
            <a:ext cx="1215009" cy="493970"/>
          </a:xfrm>
          <a:prstGeom prst="rect">
            <a:avLst/>
          </a:prstGeom>
        </p:spPr>
      </p:pic>
      <p:pic>
        <p:nvPicPr>
          <p:cNvPr id="2" name="Picture 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197049" y="4335045"/>
            <a:ext cx="1750783" cy="802177"/>
          </a:xfrm>
          <a:prstGeom prst="rect">
            <a:avLst/>
          </a:prstGeom>
        </p:spPr>
      </p:pic>
      <p:pic>
        <p:nvPicPr>
          <p:cNvPr id="22" name="Picture 2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556925" y="5204199"/>
            <a:ext cx="669012" cy="368784"/>
          </a:xfrm>
          <a:prstGeom prst="rect">
            <a:avLst/>
          </a:prstGeom>
        </p:spPr>
      </p:pic>
      <p:pic>
        <p:nvPicPr>
          <p:cNvPr id="23" name="Picture 2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615700" y="3439852"/>
            <a:ext cx="1347114" cy="925835"/>
          </a:xfrm>
          <a:prstGeom prst="rect">
            <a:avLst/>
          </a:prstGeom>
        </p:spPr>
      </p:pic>
      <p:pic>
        <p:nvPicPr>
          <p:cNvPr id="24" name="Picture 23"/>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866616" y="5045439"/>
            <a:ext cx="1330433" cy="885076"/>
          </a:xfrm>
          <a:prstGeom prst="rect">
            <a:avLst/>
          </a:prstGeom>
        </p:spPr>
      </p:pic>
      <p:sp>
        <p:nvSpPr>
          <p:cNvPr id="28" name="Title 27"/>
          <p:cNvSpPr>
            <a:spLocks noGrp="1"/>
          </p:cNvSpPr>
          <p:nvPr>
            <p:ph type="title"/>
          </p:nvPr>
        </p:nvSpPr>
        <p:spPr>
          <a:xfrm>
            <a:off x="364204" y="459875"/>
            <a:ext cx="10811256" cy="407238"/>
          </a:xfrm>
        </p:spPr>
        <p:txBody>
          <a:bodyPr>
            <a:normAutofit fontScale="90000"/>
          </a:bodyPr>
          <a:lstStyle/>
          <a:p>
            <a:r>
              <a:rPr lang="en-US" dirty="0"/>
              <a:t>Data Analytics Models</a:t>
            </a:r>
          </a:p>
        </p:txBody>
      </p:sp>
      <p:sp>
        <p:nvSpPr>
          <p:cNvPr id="29"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19</a:t>
            </a:fld>
            <a:endParaRPr lang="en-US" sz="1200" dirty="0"/>
          </a:p>
        </p:txBody>
      </p:sp>
    </p:spTree>
    <p:extLst>
      <p:ext uri="{BB962C8B-B14F-4D97-AF65-F5344CB8AC3E}">
        <p14:creationId xmlns:p14="http://schemas.microsoft.com/office/powerpoint/2010/main" val="44577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System Engineering </a:t>
            </a:r>
          </a:p>
        </p:txBody>
      </p:sp>
      <p:sp>
        <p:nvSpPr>
          <p:cNvPr id="4" name="Content Placeholder 3"/>
          <p:cNvSpPr>
            <a:spLocks noGrp="1"/>
          </p:cNvSpPr>
          <p:nvPr>
            <p:ph idx="1"/>
          </p:nvPr>
        </p:nvSpPr>
        <p:spPr/>
        <p:txBody>
          <a:bodyPr>
            <a:normAutofit/>
          </a:bodyPr>
          <a:lstStyle/>
          <a:p>
            <a:r>
              <a:rPr lang="en-US" dirty="0"/>
              <a:t>Emergent Complex Systems</a:t>
            </a:r>
          </a:p>
          <a:p>
            <a:pPr lvl="1"/>
            <a:r>
              <a:rPr lang="en-US" dirty="0"/>
              <a:t>Systems Engineering provides a framework within which:</a:t>
            </a:r>
          </a:p>
          <a:p>
            <a:pPr marL="1371600" lvl="2" indent="-457200">
              <a:buFont typeface="+mj-lt"/>
              <a:buAutoNum type="arabicPeriod"/>
            </a:pPr>
            <a:r>
              <a:rPr lang="en-US" dirty="0"/>
              <a:t>To derive the specification, requirements, design, and development of Complex Systems </a:t>
            </a:r>
          </a:p>
          <a:p>
            <a:pPr marL="1371600" lvl="2" indent="-457200">
              <a:buFont typeface="+mj-lt"/>
              <a:buAutoNum type="arabicPeriod"/>
            </a:pPr>
            <a:r>
              <a:rPr lang="en-US" dirty="0"/>
              <a:t>To adapt to the dynamic nature of Emergent Behavior within Complex Systems</a:t>
            </a:r>
          </a:p>
          <a:p>
            <a:r>
              <a:rPr lang="en-US" dirty="0"/>
              <a:t>Data Science</a:t>
            </a:r>
          </a:p>
          <a:p>
            <a:pPr lvl="1"/>
            <a:r>
              <a:rPr lang="en-US" dirty="0"/>
              <a:t>The science of analyzing raw data (data analytics)</a:t>
            </a:r>
          </a:p>
          <a:p>
            <a:pPr marL="1371600" lvl="2" indent="-457200">
              <a:buFont typeface="+mj-lt"/>
              <a:buAutoNum type="arabicPeriod"/>
            </a:pPr>
            <a:r>
              <a:rPr lang="en-US" dirty="0"/>
              <a:t>Focused on deriving  conclusions about the information derived from the results  </a:t>
            </a:r>
          </a:p>
          <a:p>
            <a:pPr lvl="1"/>
            <a:r>
              <a:rPr lang="en-US" dirty="0"/>
              <a:t>Systems Engineering supports the application of data analytics to assist with complexities of  human decision making </a:t>
            </a: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2</a:t>
            </a:fld>
            <a:endParaRPr lang="en-US" sz="1200" dirty="0"/>
          </a:p>
        </p:txBody>
      </p:sp>
    </p:spTree>
    <p:extLst>
      <p:ext uri="{BB962C8B-B14F-4D97-AF65-F5344CB8AC3E}">
        <p14:creationId xmlns:p14="http://schemas.microsoft.com/office/powerpoint/2010/main" val="91031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482" y="1173633"/>
            <a:ext cx="9320463" cy="4400510"/>
          </a:xfrm>
        </p:spPr>
        <p:txBody>
          <a:bodyPr>
            <a:noAutofit/>
          </a:bodyPr>
          <a:lstStyle/>
          <a:p>
            <a:pPr marL="0" indent="0">
              <a:buNone/>
            </a:pPr>
            <a:r>
              <a:rPr lang="en-US" sz="3200" dirty="0"/>
              <a:t>Data analytics is broken down into four basic types:</a:t>
            </a:r>
          </a:p>
          <a:p>
            <a:pPr marL="562356" lvl="1" indent="-342900">
              <a:buFont typeface="+mj-lt"/>
              <a:buAutoNum type="arabicPeriod"/>
            </a:pPr>
            <a:r>
              <a:rPr lang="en-US" sz="3200" dirty="0"/>
              <a:t>Descriptive analytics describes what has happened over a given time period; </a:t>
            </a:r>
          </a:p>
          <a:p>
            <a:pPr marL="562356" lvl="1" indent="-342900">
              <a:buFont typeface="+mj-lt"/>
              <a:buAutoNum type="arabicPeriod"/>
            </a:pPr>
            <a:r>
              <a:rPr lang="en-US" sz="3200" dirty="0"/>
              <a:t>Diagnostic analytics focuses on why something happened; </a:t>
            </a:r>
          </a:p>
          <a:p>
            <a:pPr marL="562356" lvl="1" indent="-342900">
              <a:buFont typeface="+mj-lt"/>
              <a:buAutoNum type="arabicPeriod"/>
            </a:pPr>
            <a:r>
              <a:rPr lang="en-US" sz="3200" dirty="0"/>
              <a:t>Predictive analytics describes what is likely going to happen in the near term; </a:t>
            </a:r>
          </a:p>
          <a:p>
            <a:pPr marL="562356" lvl="1" indent="-342900">
              <a:buFont typeface="+mj-lt"/>
              <a:buAutoNum type="arabicPeriod"/>
            </a:pPr>
            <a:r>
              <a:rPr lang="en-US" sz="3200" dirty="0"/>
              <a:t>Prescriptive analytics suggests a course of action. </a:t>
            </a:r>
          </a:p>
          <a:p>
            <a:pPr marL="562356" lvl="1" indent="-342900">
              <a:buFont typeface="+mj-lt"/>
              <a:buAutoNum type="arabicPeriod"/>
            </a:pPr>
            <a:endParaRPr lang="en-US" sz="3200" dirty="0"/>
          </a:p>
          <a:p>
            <a:pPr marL="621792" lvl="3" indent="0">
              <a:buNone/>
            </a:pPr>
            <a:endParaRPr lang="en-US" sz="1050" dirty="0">
              <a:solidFill>
                <a:prstClr val="black"/>
              </a:solidFill>
            </a:endParaRPr>
          </a:p>
          <a:p>
            <a:pPr marL="621792" lvl="3" indent="0">
              <a:buNone/>
            </a:pPr>
            <a:r>
              <a:rPr lang="en-US" sz="1050" dirty="0">
                <a:solidFill>
                  <a:prstClr val="black"/>
                </a:solidFill>
              </a:rPr>
              <a:t>*”Descriptive, Predictive &amp; Prescriptive Analytics: What are the differences?” UNSW Sydney Online, 29 JANUARY 2020, https://studyonline.unsw.edu.au/blog/descriptive-predictive-prescriptive-analytics accessed June 25, 2021. </a:t>
            </a:r>
            <a:endParaRPr lang="en-US" sz="3200" dirty="0"/>
          </a:p>
          <a:p>
            <a:pPr marL="621792" lvl="3" indent="0">
              <a:buNone/>
            </a:pPr>
            <a:endParaRPr lang="en-US" sz="3200" dirty="0"/>
          </a:p>
        </p:txBody>
      </p:sp>
      <p:sp>
        <p:nvSpPr>
          <p:cNvPr id="4" name="Slide Number Placeholder 3"/>
          <p:cNvSpPr>
            <a:spLocks noGrp="1"/>
          </p:cNvSpPr>
          <p:nvPr>
            <p:ph type="sldNum" sz="quarter" idx="4294967295"/>
          </p:nvPr>
        </p:nvSpPr>
        <p:spPr/>
        <p:txBody>
          <a:bodyPr/>
          <a:lstStyle/>
          <a:p>
            <a:fld id="{8D57DBB9-07C6-49AB-BFD5-E737C7E241F6}" type="slidenum">
              <a:rPr lang="en-US" smtClean="0"/>
              <a:pPr/>
              <a:t>20</a:t>
            </a:fld>
            <a:endParaRPr lang="en-US" dirty="0"/>
          </a:p>
        </p:txBody>
      </p:sp>
      <p:sp>
        <p:nvSpPr>
          <p:cNvPr id="5" name="Rectangle 4">
            <a:extLst>
              <a:ext uri="{FF2B5EF4-FFF2-40B4-BE49-F238E27FC236}">
                <a16:creationId xmlns:a16="http://schemas.microsoft.com/office/drawing/2014/main" id="{BBD9FB26-F7A8-6A49-905E-4BB70741603F}"/>
              </a:ext>
            </a:extLst>
          </p:cNvPr>
          <p:cNvSpPr/>
          <p:nvPr/>
        </p:nvSpPr>
        <p:spPr>
          <a:xfrm>
            <a:off x="360874" y="452496"/>
            <a:ext cx="4906408" cy="707886"/>
          </a:xfrm>
          <a:prstGeom prst="rect">
            <a:avLst/>
          </a:prstGeom>
        </p:spPr>
        <p:txBody>
          <a:bodyPr wrap="none">
            <a:spAutoFit/>
          </a:bodyPr>
          <a:lstStyle/>
          <a:p>
            <a:r>
              <a:rPr lang="en-US" sz="4000" dirty="0">
                <a:solidFill>
                  <a:srgbClr val="0C7AB2"/>
                </a:solidFill>
                <a:latin typeface="Calibri Light" panose="020F0302020204030204"/>
                <a:ea typeface="+mj-ea"/>
                <a:cs typeface="+mj-cs"/>
              </a:rPr>
              <a:t>Types of Data Analytics</a:t>
            </a:r>
            <a:endParaRPr lang="en-US" dirty="0"/>
          </a:p>
        </p:txBody>
      </p:sp>
    </p:spTree>
    <p:extLst>
      <p:ext uri="{BB962C8B-B14F-4D97-AF65-F5344CB8AC3E}">
        <p14:creationId xmlns:p14="http://schemas.microsoft.com/office/powerpoint/2010/main" val="66871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6319160" y="991518"/>
            <a:ext cx="5713009" cy="5807462"/>
          </a:xfrm>
          <a:prstGeom prst="rect">
            <a:avLst/>
          </a:prstGeom>
        </p:spPr>
        <p:txBody>
          <a:bodyPr vert="horz" lIns="0" tIns="0" rIns="0" bIns="0" rtlCol="0">
            <a:noAutofit/>
          </a:bodyPr>
          <a:lst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ct val="100000"/>
              <a:buFont typeface="+mj-lt"/>
              <a:buAutoNum type="arabicPeriod"/>
            </a:pPr>
            <a:r>
              <a:rPr lang="en-US" sz="1800" b="1" dirty="0"/>
              <a:t>Descriptive analytics describes what has happened over a given period of time</a:t>
            </a:r>
          </a:p>
          <a:p>
            <a:pPr lvl="1"/>
            <a:r>
              <a:rPr lang="en-US" sz="1800" dirty="0"/>
              <a:t>Historical data is collected, organized and then presented in a way that is easily understood. </a:t>
            </a:r>
          </a:p>
          <a:p>
            <a:pPr lvl="1"/>
            <a:r>
              <a:rPr lang="en-US" sz="1800" dirty="0"/>
              <a:t>Focused only on what has already happened and not on what draws inferences or predictions from its findings. </a:t>
            </a:r>
          </a:p>
          <a:p>
            <a:pPr lvl="1"/>
            <a:r>
              <a:rPr lang="en-US" sz="1800" dirty="0"/>
              <a:t>Foundational starting point used to inform or prepare data for further analysis down the line. </a:t>
            </a:r>
          </a:p>
          <a:p>
            <a:pPr lvl="1"/>
            <a:r>
              <a:rPr lang="en-US" sz="1800" dirty="0"/>
              <a:t>Uses simple math and statistical tools, such as arithmetic, averages and per cent changes</a:t>
            </a:r>
          </a:p>
          <a:p>
            <a:pPr lvl="1"/>
            <a:r>
              <a:rPr lang="en-US" sz="1800" dirty="0"/>
              <a:t>Uses two key methods, </a:t>
            </a:r>
          </a:p>
          <a:p>
            <a:pPr lvl="2"/>
            <a:r>
              <a:rPr lang="en-US" sz="1800" dirty="0"/>
              <a:t>Data aggregation: the process of collecting and organizing data to create manageable data sets. </a:t>
            </a:r>
          </a:p>
          <a:p>
            <a:pPr lvl="2"/>
            <a:r>
              <a:rPr lang="en-US" sz="1800" dirty="0"/>
              <a:t>Data mining (also known as data discovery): the process of  discovering historical data</a:t>
            </a:r>
          </a:p>
          <a:p>
            <a:pPr lvl="3"/>
            <a:r>
              <a:rPr lang="en-US" sz="1800" dirty="0"/>
              <a:t>Uses data aggregation to identify patterns, trends and meaning and then presents these in an understandable way. </a:t>
            </a:r>
            <a:endParaRPr lang="en-US" sz="1200" dirty="0"/>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861" y="1363842"/>
            <a:ext cx="6237338" cy="3576888"/>
          </a:xfrm>
          <a:prstGeom prst="rect">
            <a:avLst/>
          </a:prstGeom>
        </p:spPr>
      </p:pic>
      <p:sp>
        <p:nvSpPr>
          <p:cNvPr id="7"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21</a:t>
            </a:fld>
            <a:endParaRPr lang="en-US" sz="1200" dirty="0"/>
          </a:p>
        </p:txBody>
      </p:sp>
      <p:sp>
        <p:nvSpPr>
          <p:cNvPr id="4" name="Rectangle 3">
            <a:extLst>
              <a:ext uri="{FF2B5EF4-FFF2-40B4-BE49-F238E27FC236}">
                <a16:creationId xmlns:a16="http://schemas.microsoft.com/office/drawing/2014/main" id="{DC29BE59-BB9A-E140-A820-E561BFF6CE4E}"/>
              </a:ext>
            </a:extLst>
          </p:cNvPr>
          <p:cNvSpPr/>
          <p:nvPr/>
        </p:nvSpPr>
        <p:spPr>
          <a:xfrm>
            <a:off x="362826" y="442768"/>
            <a:ext cx="8462317" cy="707886"/>
          </a:xfrm>
          <a:prstGeom prst="rect">
            <a:avLst/>
          </a:prstGeom>
        </p:spPr>
        <p:txBody>
          <a:bodyPr wrap="none">
            <a:spAutoFit/>
          </a:bodyPr>
          <a:lstStyle/>
          <a:p>
            <a:r>
              <a:rPr lang="en-US" sz="4000" dirty="0">
                <a:solidFill>
                  <a:srgbClr val="0C7AB2"/>
                </a:solidFill>
                <a:latin typeface="Calibri Light" panose="020F0302020204030204"/>
                <a:ea typeface="+mj-ea"/>
                <a:cs typeface="+mj-cs"/>
              </a:rPr>
              <a:t>Application of Descriptive Data Analytics</a:t>
            </a:r>
            <a:endParaRPr lang="en-US" sz="4000" dirty="0"/>
          </a:p>
        </p:txBody>
      </p:sp>
      <p:sp>
        <p:nvSpPr>
          <p:cNvPr id="2" name="TextBox 1">
            <a:extLst>
              <a:ext uri="{FF2B5EF4-FFF2-40B4-BE49-F238E27FC236}">
                <a16:creationId xmlns:a16="http://schemas.microsoft.com/office/drawing/2014/main" id="{182450A9-1775-ED69-5B45-20F3F59525BC}"/>
              </a:ext>
            </a:extLst>
          </p:cNvPr>
          <p:cNvSpPr txBox="1"/>
          <p:nvPr/>
        </p:nvSpPr>
        <p:spPr>
          <a:xfrm>
            <a:off x="159900" y="4971356"/>
            <a:ext cx="6159260" cy="1384995"/>
          </a:xfrm>
          <a:prstGeom prst="rect">
            <a:avLst/>
          </a:prstGeom>
          <a:noFill/>
        </p:spPr>
        <p:txBody>
          <a:bodyPr wrap="square" rtlCol="0">
            <a:spAutoFit/>
          </a:bodyPr>
          <a:lstStyle/>
          <a:p>
            <a:pPr algn="ctr"/>
            <a:r>
              <a:rPr lang="en-US" sz="1400" b="1" dirty="0"/>
              <a:t>Descriptive Analytics Example</a:t>
            </a:r>
          </a:p>
          <a:p>
            <a:r>
              <a:rPr lang="en-US" sz="1400" dirty="0"/>
              <a:t>This figure provides a systems-level view showing the components and interfaces within and between the nodes of an enterprise communications system. This system  enhances information sharing within the enterprise and enables monitoring and analysis.</a:t>
            </a:r>
          </a:p>
          <a:p>
            <a:r>
              <a:rPr lang="en-US" sz="1400" dirty="0"/>
              <a:t> </a:t>
            </a:r>
          </a:p>
        </p:txBody>
      </p:sp>
    </p:spTree>
    <p:extLst>
      <p:ext uri="{BB962C8B-B14F-4D97-AF65-F5344CB8AC3E}">
        <p14:creationId xmlns:p14="http://schemas.microsoft.com/office/powerpoint/2010/main" val="3502968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45" y="460012"/>
            <a:ext cx="10515600" cy="871728"/>
          </a:xfrm>
        </p:spPr>
        <p:txBody>
          <a:bodyPr>
            <a:normAutofit/>
          </a:bodyPr>
          <a:lstStyle/>
          <a:p>
            <a:r>
              <a:rPr lang="en-US" sz="4000" dirty="0"/>
              <a:t>Application of Diagnostic Data Analytics</a:t>
            </a:r>
          </a:p>
        </p:txBody>
      </p:sp>
      <p:sp>
        <p:nvSpPr>
          <p:cNvPr id="3" name="Content Placeholder 2"/>
          <p:cNvSpPr>
            <a:spLocks noGrp="1"/>
          </p:cNvSpPr>
          <p:nvPr>
            <p:ph idx="1"/>
          </p:nvPr>
        </p:nvSpPr>
        <p:spPr>
          <a:xfrm>
            <a:off x="325012" y="1344375"/>
            <a:ext cx="5308038" cy="4924877"/>
          </a:xfrm>
        </p:spPr>
        <p:txBody>
          <a:bodyPr>
            <a:normAutofit fontScale="92500" lnSpcReduction="20000"/>
          </a:bodyPr>
          <a:lstStyle/>
          <a:p>
            <a:pPr marL="342900" indent="-342900">
              <a:buSzPct val="90000"/>
              <a:buFont typeface="+mj-lt"/>
              <a:buAutoNum type="arabicPeriod" startAt="2"/>
            </a:pPr>
            <a:r>
              <a:rPr lang="en-US" dirty="0"/>
              <a:t>Diagnostic analytics focuses on why something happened</a:t>
            </a:r>
          </a:p>
          <a:p>
            <a:pPr lvl="2"/>
            <a:r>
              <a:rPr lang="en-US" dirty="0"/>
              <a:t>Takes descriptive data to answer the question: Why did this happen? </a:t>
            </a:r>
          </a:p>
          <a:p>
            <a:pPr lvl="2"/>
            <a:r>
              <a:rPr lang="en-US" dirty="0"/>
              <a:t>Performed using such techniques as data discovery, drill-down, data mining, and correlations. </a:t>
            </a:r>
          </a:p>
          <a:p>
            <a:pPr lvl="3"/>
            <a:r>
              <a:rPr lang="en-US" dirty="0"/>
              <a:t>For discovery, analysts identify the data sources that help interpret results </a:t>
            </a:r>
          </a:p>
          <a:p>
            <a:pPr lvl="3"/>
            <a:r>
              <a:rPr lang="en-US" dirty="0"/>
              <a:t>Drilling down focuses on a particular characteristic of the data  </a:t>
            </a:r>
          </a:p>
          <a:p>
            <a:pPr lvl="3"/>
            <a:r>
              <a:rPr lang="en-US" dirty="0"/>
              <a:t>Data mining is an automated process to get information from a massive set of raw data </a:t>
            </a:r>
          </a:p>
          <a:p>
            <a:pPr lvl="3"/>
            <a:r>
              <a:rPr lang="en-US" dirty="0"/>
              <a:t>Consistent correlations in the data helps pinpoint the parameters of the investigation.</a:t>
            </a:r>
          </a:p>
          <a:p>
            <a:pPr lvl="2"/>
            <a:r>
              <a:rPr lang="en-US" dirty="0"/>
              <a:t>Example: Diagnostic analytics would be used to explore the data and make correlations in industries such as healthcare, insurance, and weather. </a:t>
            </a:r>
          </a:p>
        </p:txBody>
      </p:sp>
      <p:sp>
        <p:nvSpPr>
          <p:cNvPr id="4" name="Slide Number Placeholder 3"/>
          <p:cNvSpPr>
            <a:spLocks noGrp="1"/>
          </p:cNvSpPr>
          <p:nvPr>
            <p:ph type="sldNum" sz="quarter" idx="4294967295"/>
          </p:nvPr>
        </p:nvSpPr>
        <p:spPr/>
        <p:txBody>
          <a:bodyPr/>
          <a:lstStyle/>
          <a:p>
            <a:fld id="{8D57DBB9-07C6-49AB-BFD5-E737C7E241F6}" type="slidenum">
              <a:rPr lang="en-US" smtClean="0"/>
              <a:pPr/>
              <a:t>22</a:t>
            </a:fld>
            <a:endParaRPr lang="en-US" dirty="0"/>
          </a:p>
        </p:txBody>
      </p:sp>
      <p:sp>
        <p:nvSpPr>
          <p:cNvPr id="8" name="Content Placeholder 2"/>
          <p:cNvSpPr txBox="1">
            <a:spLocks/>
          </p:cNvSpPr>
          <p:nvPr/>
        </p:nvSpPr>
        <p:spPr>
          <a:xfrm>
            <a:off x="388346" y="6211087"/>
            <a:ext cx="5244703" cy="282275"/>
          </a:xfrm>
          <a:prstGeom prst="rect">
            <a:avLst/>
          </a:prstGeom>
        </p:spPr>
        <p:txBody>
          <a:bodyPr vert="horz" lIns="0" tIns="0" rIns="0" bIns="0" rtlCol="0">
            <a:noAutofit/>
          </a:bodyPr>
          <a:lst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2336" lvl="2" indent="0">
              <a:buFont typeface="Arial" panose="020B0604020202020204" pitchFamily="34" charset="0"/>
              <a:buNone/>
            </a:pPr>
            <a:r>
              <a:rPr lang="en-US" sz="1000" dirty="0"/>
              <a:t>* Diagnostic Analytics, </a:t>
            </a:r>
            <a:r>
              <a:rPr lang="en-US" sz="1000" dirty="0">
                <a:hlinkClick r:id="rId3"/>
              </a:rPr>
              <a:t>https://www.sisense.com/glossary/diagnostic-analytics/</a:t>
            </a:r>
            <a:r>
              <a:rPr lang="en-US" sz="1000" dirty="0"/>
              <a:t>, accessed June 25, 2021, Copyright © 2021 Sisense Inc. </a:t>
            </a:r>
          </a:p>
        </p:txBody>
      </p:sp>
      <p:sp>
        <p:nvSpPr>
          <p:cNvPr id="5" name="TextBox 4"/>
          <p:cNvSpPr txBox="1"/>
          <p:nvPr/>
        </p:nvSpPr>
        <p:spPr>
          <a:xfrm>
            <a:off x="6001603" y="4821127"/>
            <a:ext cx="5719313" cy="1384995"/>
          </a:xfrm>
          <a:prstGeom prst="rect">
            <a:avLst/>
          </a:prstGeom>
          <a:noFill/>
        </p:spPr>
        <p:txBody>
          <a:bodyPr wrap="square" rtlCol="0">
            <a:spAutoFit/>
          </a:bodyPr>
          <a:lstStyle/>
          <a:p>
            <a:pPr algn="ctr"/>
            <a:r>
              <a:rPr lang="en-US" sz="1400" b="1" dirty="0"/>
              <a:t>MiAide Operational View (OV1) </a:t>
            </a:r>
          </a:p>
          <a:p>
            <a:r>
              <a:rPr lang="en-US" sz="1400" dirty="0"/>
              <a:t>MiAide supports all mission phases throughout the complete mission life cycle. i.e., pre-mission, launch and recovery, on-mission, maintenance, and post-mission.  MiAide enables a single operator to execute all mission phases from a single control station, thereby improving both efficiency and consolidating mission resources.</a:t>
            </a:r>
          </a:p>
        </p:txBody>
      </p:sp>
      <p:pic>
        <p:nvPicPr>
          <p:cNvPr id="7" name="Picture 6">
            <a:extLst>
              <a:ext uri="{FF2B5EF4-FFF2-40B4-BE49-F238E27FC236}">
                <a16:creationId xmlns:a16="http://schemas.microsoft.com/office/drawing/2014/main" id="{5BCA1596-5586-7F82-A21A-756A35FA8C60}"/>
              </a:ext>
            </a:extLst>
          </p:cNvPr>
          <p:cNvPicPr>
            <a:picLocks noChangeAspect="1"/>
          </p:cNvPicPr>
          <p:nvPr/>
        </p:nvPicPr>
        <p:blipFill>
          <a:blip r:embed="rId4"/>
          <a:stretch>
            <a:fillRect/>
          </a:stretch>
        </p:blipFill>
        <p:spPr>
          <a:xfrm>
            <a:off x="6001602" y="1506785"/>
            <a:ext cx="5719313" cy="3202815"/>
          </a:xfrm>
          <a:prstGeom prst="rect">
            <a:avLst/>
          </a:prstGeom>
        </p:spPr>
      </p:pic>
    </p:spTree>
    <p:extLst>
      <p:ext uri="{BB962C8B-B14F-4D97-AF65-F5344CB8AC3E}">
        <p14:creationId xmlns:p14="http://schemas.microsoft.com/office/powerpoint/2010/main" val="283186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89" y="452675"/>
            <a:ext cx="10515600" cy="886732"/>
          </a:xfrm>
        </p:spPr>
        <p:txBody>
          <a:bodyPr>
            <a:normAutofit/>
          </a:bodyPr>
          <a:lstStyle/>
          <a:p>
            <a:r>
              <a:rPr lang="en-US" sz="4000" dirty="0"/>
              <a:t>Application of Predictive Data Analytics</a:t>
            </a:r>
          </a:p>
        </p:txBody>
      </p:sp>
      <p:sp>
        <p:nvSpPr>
          <p:cNvPr id="3" name="Content Placeholder 2"/>
          <p:cNvSpPr>
            <a:spLocks noGrp="1"/>
          </p:cNvSpPr>
          <p:nvPr>
            <p:ph idx="1"/>
          </p:nvPr>
        </p:nvSpPr>
        <p:spPr>
          <a:xfrm>
            <a:off x="5826411" y="1055078"/>
            <a:ext cx="5747655" cy="5494417"/>
          </a:xfrm>
        </p:spPr>
        <p:txBody>
          <a:bodyPr>
            <a:normAutofit fontScale="85000" lnSpcReduction="20000"/>
          </a:bodyPr>
          <a:lstStyle/>
          <a:p>
            <a:pPr marL="342900" indent="-342900">
              <a:buFont typeface="+mj-lt"/>
              <a:buAutoNum type="arabicPeriod" startAt="3"/>
            </a:pPr>
            <a:r>
              <a:rPr lang="en-US" dirty="0"/>
              <a:t>Predictive analytics describes what is likely going to happen in the near term;</a:t>
            </a:r>
          </a:p>
          <a:p>
            <a:pPr lvl="2"/>
            <a:r>
              <a:rPr lang="en-US" dirty="0"/>
              <a:t>Focused on predicting and understanding what could happen in the future. </a:t>
            </a:r>
          </a:p>
          <a:p>
            <a:pPr lvl="2"/>
            <a:r>
              <a:rPr lang="en-US" dirty="0"/>
              <a:t>Analyzes past data patterns and trends by looking at historical data and customer insights in order to predict what might happen going forward and,</a:t>
            </a:r>
          </a:p>
          <a:p>
            <a:pPr lvl="2"/>
            <a:r>
              <a:rPr lang="en-US" dirty="0"/>
              <a:t>Informs many aspects of human decision-making</a:t>
            </a:r>
          </a:p>
          <a:p>
            <a:pPr lvl="3"/>
            <a:r>
              <a:rPr lang="en-US" dirty="0"/>
              <a:t>Example: a business, including setting realistic goals, effective planning, managing performance expectations and avoiding risks.</a:t>
            </a:r>
          </a:p>
          <a:p>
            <a:pPr lvl="2"/>
            <a:r>
              <a:rPr lang="en-US" b="1" dirty="0"/>
              <a:t>Predictive analytics is based on probabilities. </a:t>
            </a:r>
          </a:p>
          <a:p>
            <a:pPr lvl="3"/>
            <a:r>
              <a:rPr lang="en-US" dirty="0"/>
              <a:t>Uses a variety of techniques – such as data mining, statistical modelling (mathematical relationships between variables to predict outcomes) and machine learning algorithms (classification, regression and clustering techniques)</a:t>
            </a:r>
          </a:p>
          <a:p>
            <a:pPr lvl="3"/>
            <a:r>
              <a:rPr lang="en-US" dirty="0"/>
              <a:t>Attempts to forecast possible future outcomes and the likelihood of those events. </a:t>
            </a:r>
          </a:p>
          <a:p>
            <a:pPr lvl="2"/>
            <a:r>
              <a:rPr lang="en-US" dirty="0"/>
              <a:t>A newer branch of machine learning is deep learning</a:t>
            </a:r>
          </a:p>
          <a:p>
            <a:pPr lvl="3"/>
            <a:r>
              <a:rPr lang="en-US" dirty="0"/>
              <a:t>Mimics the construction of human neural networks as layers of nodes that learn a specific process area but are networked together into an overall prediction.</a:t>
            </a:r>
          </a:p>
          <a:p>
            <a:pPr lvl="1"/>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112" y="1231033"/>
            <a:ext cx="5109591" cy="3597269"/>
          </a:xfrm>
          <a:prstGeom prst="rect">
            <a:avLst/>
          </a:prstGeom>
        </p:spPr>
      </p:pic>
      <p:sp>
        <p:nvSpPr>
          <p:cNvPr id="8"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23</a:t>
            </a:fld>
            <a:endParaRPr lang="en-US" sz="1200" dirty="0"/>
          </a:p>
        </p:txBody>
      </p:sp>
      <p:sp>
        <p:nvSpPr>
          <p:cNvPr id="4" name="TextBox 3"/>
          <p:cNvSpPr txBox="1"/>
          <p:nvPr/>
        </p:nvSpPr>
        <p:spPr>
          <a:xfrm>
            <a:off x="510112" y="4935021"/>
            <a:ext cx="5640522" cy="1384995"/>
          </a:xfrm>
          <a:prstGeom prst="rect">
            <a:avLst/>
          </a:prstGeom>
          <a:noFill/>
        </p:spPr>
        <p:txBody>
          <a:bodyPr wrap="square" rtlCol="0">
            <a:spAutoFit/>
          </a:bodyPr>
          <a:lstStyle/>
          <a:p>
            <a:pPr algn="ctr"/>
            <a:r>
              <a:rPr lang="en-US" sz="1400" b="1" dirty="0"/>
              <a:t>Predictive Analytics based on the Stochastic Math Model (SMM)</a:t>
            </a:r>
          </a:p>
          <a:p>
            <a:r>
              <a:rPr lang="en-US" sz="1400" dirty="0"/>
              <a:t>SMM computes Probability of Correctness (Pc) with respect to successfully identifying objects of interest from amongst many images.  The structure for SMM  is hierarchical consisting of algorithmic levels of fidelity.  Measures of Effectiveness (i.e. metrics) are assigned to each level. Confidence intervals are then derived by applying Monte Carlo analysis. </a:t>
            </a:r>
          </a:p>
        </p:txBody>
      </p:sp>
    </p:spTree>
    <p:extLst>
      <p:ext uri="{BB962C8B-B14F-4D97-AF65-F5344CB8AC3E}">
        <p14:creationId xmlns:p14="http://schemas.microsoft.com/office/powerpoint/2010/main" val="294255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45" y="452674"/>
            <a:ext cx="10515600" cy="1023043"/>
          </a:xfrm>
        </p:spPr>
        <p:txBody>
          <a:bodyPr/>
          <a:lstStyle/>
          <a:p>
            <a:r>
              <a:rPr lang="en-US" sz="4000" dirty="0"/>
              <a:t>Application of Prescriptive</a:t>
            </a:r>
            <a:r>
              <a:rPr lang="en-US" dirty="0"/>
              <a:t> Data Analytics</a:t>
            </a:r>
          </a:p>
        </p:txBody>
      </p:sp>
      <p:sp>
        <p:nvSpPr>
          <p:cNvPr id="3" name="Content Placeholder 2"/>
          <p:cNvSpPr>
            <a:spLocks noGrp="1"/>
          </p:cNvSpPr>
          <p:nvPr>
            <p:ph idx="1"/>
          </p:nvPr>
        </p:nvSpPr>
        <p:spPr>
          <a:xfrm>
            <a:off x="280883" y="1280389"/>
            <a:ext cx="5145132" cy="5341934"/>
          </a:xfrm>
        </p:spPr>
        <p:txBody>
          <a:bodyPr>
            <a:normAutofit lnSpcReduction="10000"/>
          </a:bodyPr>
          <a:lstStyle/>
          <a:p>
            <a:pPr marL="342900" indent="-342900">
              <a:buFont typeface="+mj-lt"/>
              <a:buAutoNum type="arabicPeriod" startAt="4"/>
            </a:pPr>
            <a:r>
              <a:rPr lang="en-US" sz="1800" b="1" dirty="0"/>
              <a:t>Prescriptive analytics suggests a course of action. </a:t>
            </a:r>
          </a:p>
          <a:p>
            <a:pPr marL="517525" lvl="2" indent="-173038"/>
            <a:r>
              <a:rPr lang="en-US" sz="1800" dirty="0"/>
              <a:t>Helping executives, commanders, managers and operational employees make the best possible decisions based on the data available to them. </a:t>
            </a:r>
          </a:p>
          <a:p>
            <a:pPr marL="517525" lvl="2" indent="-173038"/>
            <a:r>
              <a:rPr lang="en-US" sz="1800" dirty="0"/>
              <a:t>Takes what has been learned through descriptive and predictive analysis and goes a step further by recommending the best possible courses of action for a business or mission.</a:t>
            </a:r>
          </a:p>
          <a:p>
            <a:pPr marL="517525" lvl="2" indent="-173038"/>
            <a:r>
              <a:rPr lang="en-US" sz="1800" dirty="0"/>
              <a:t>This is the most complex stage of the analytics process. </a:t>
            </a:r>
          </a:p>
          <a:p>
            <a:pPr marL="517525" lvl="2" indent="-173038"/>
            <a:r>
              <a:rPr lang="en-US" sz="1800" dirty="0"/>
              <a:t>Techniques and tools – such as rules, statistics and machine learning algorithms – can be applied to available data, including both internal data (from within the business) and external data (such as data derived from social media). </a:t>
            </a:r>
          </a:p>
          <a:p>
            <a:pPr marL="517525" lvl="2" indent="-173038"/>
            <a:r>
              <a:rPr lang="en-US" sz="1800" dirty="0"/>
              <a:t>Use of machine learning improves prescriptive data analytics beyond what a human can do when trying to achieve the same results.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3001" y="1379542"/>
            <a:ext cx="5580516" cy="3072815"/>
          </a:xfrm>
          <a:prstGeom prst="rect">
            <a:avLst/>
          </a:prstGeom>
        </p:spPr>
      </p:pic>
      <p:sp>
        <p:nvSpPr>
          <p:cNvPr id="9"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24</a:t>
            </a:fld>
            <a:endParaRPr lang="en-US" sz="1200" dirty="0"/>
          </a:p>
        </p:txBody>
      </p:sp>
      <p:sp>
        <p:nvSpPr>
          <p:cNvPr id="4" name="TextBox 3"/>
          <p:cNvSpPr txBox="1"/>
          <p:nvPr/>
        </p:nvSpPr>
        <p:spPr>
          <a:xfrm>
            <a:off x="5953001" y="4546125"/>
            <a:ext cx="5580515" cy="1815882"/>
          </a:xfrm>
          <a:prstGeom prst="rect">
            <a:avLst/>
          </a:prstGeom>
          <a:noFill/>
        </p:spPr>
        <p:txBody>
          <a:bodyPr wrap="square" rtlCol="0">
            <a:spAutoFit/>
          </a:bodyPr>
          <a:lstStyle/>
          <a:p>
            <a:pPr algn="ctr"/>
            <a:r>
              <a:rPr lang="en-US" sz="1600" b="1" dirty="0"/>
              <a:t>Decision Matrix </a:t>
            </a:r>
          </a:p>
          <a:p>
            <a:r>
              <a:rPr lang="en-US" sz="1600" dirty="0"/>
              <a:t>This figure presents a decision matrix from which a commander may select the best Course of Action (COA) from amongst alternative COAs.  The three alterative COAs are presented  with respect to how each one meets the Commander’s criteria for selected metrics including Psuccess, Cost, Collateral Damage, and Attribution. </a:t>
            </a:r>
          </a:p>
        </p:txBody>
      </p:sp>
    </p:spTree>
    <p:extLst>
      <p:ext uri="{BB962C8B-B14F-4D97-AF65-F5344CB8AC3E}">
        <p14:creationId xmlns:p14="http://schemas.microsoft.com/office/powerpoint/2010/main" val="598180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880" y="375174"/>
            <a:ext cx="10515600" cy="901700"/>
          </a:xfrm>
        </p:spPr>
        <p:txBody>
          <a:bodyPr/>
          <a:lstStyle/>
          <a:p>
            <a:r>
              <a:rPr lang="en-US" sz="3600" dirty="0"/>
              <a:t>Conclusions and Areas for Future Work</a:t>
            </a:r>
          </a:p>
        </p:txBody>
      </p:sp>
      <p:sp>
        <p:nvSpPr>
          <p:cNvPr id="3" name="Content Placeholder 2"/>
          <p:cNvSpPr>
            <a:spLocks noGrp="1"/>
          </p:cNvSpPr>
          <p:nvPr>
            <p:ph idx="1"/>
          </p:nvPr>
        </p:nvSpPr>
        <p:spPr>
          <a:xfrm>
            <a:off x="315386" y="1145512"/>
            <a:ext cx="11035102" cy="5234902"/>
          </a:xfrm>
        </p:spPr>
        <p:txBody>
          <a:bodyPr>
            <a:normAutofit lnSpcReduction="10000"/>
          </a:bodyPr>
          <a:lstStyle/>
          <a:p>
            <a:r>
              <a:rPr lang="en-US" sz="2000" dirty="0"/>
              <a:t>This presentation discussed how the combination of complex systems engineering and data science can be applied to address  human decision making and the associated complexities of its emergent behavior. </a:t>
            </a:r>
          </a:p>
          <a:p>
            <a:r>
              <a:rPr lang="en-US" sz="2000" dirty="0"/>
              <a:t>To do so, four basic data analytics techniques were discussed along with and their individual and combined contributions to human decision making </a:t>
            </a:r>
          </a:p>
          <a:p>
            <a:pPr lvl="1"/>
            <a:r>
              <a:rPr lang="en-US" sz="2000" dirty="0"/>
              <a:t>Descriptive analytics describes what has happened over a given time period. </a:t>
            </a:r>
          </a:p>
          <a:p>
            <a:pPr lvl="1"/>
            <a:r>
              <a:rPr lang="en-US" sz="2000" dirty="0"/>
              <a:t>Diagnostic analytics focuses on why something happened. </a:t>
            </a:r>
          </a:p>
          <a:p>
            <a:pPr lvl="1"/>
            <a:r>
              <a:rPr lang="en-US" sz="2000" dirty="0"/>
              <a:t>Predictive analytics describes what is likely going to happen in the near term. </a:t>
            </a:r>
          </a:p>
          <a:p>
            <a:pPr lvl="1"/>
            <a:r>
              <a:rPr lang="en-US" sz="2000" dirty="0"/>
              <a:t>Prescriptive analytics suggests a course of action. </a:t>
            </a:r>
          </a:p>
          <a:p>
            <a:r>
              <a:rPr lang="en-US" sz="2100" dirty="0"/>
              <a:t>Specific use cases were presented to showcase the application and value of these techniques for specific commercial and Department of Defense (DoD) systems.</a:t>
            </a:r>
          </a:p>
          <a:p>
            <a:r>
              <a:rPr lang="en-US" sz="2100" dirty="0"/>
              <a:t>Future – Application of Systems Engineering with Data Science has tremendous growth potential </a:t>
            </a:r>
          </a:p>
          <a:p>
            <a:pPr lvl="1"/>
            <a:r>
              <a:rPr lang="en-US" sz="2100" dirty="0"/>
              <a:t>Data Science roles have grown over 650% since 2012.</a:t>
            </a:r>
          </a:p>
          <a:p>
            <a:pPr lvl="1"/>
            <a:r>
              <a:rPr lang="en-US" sz="2100" dirty="0"/>
              <a:t>Job growth is expected to create 11.5M jobs by 2026 (U.S. Bureau of Labor Statistics). </a:t>
            </a:r>
          </a:p>
          <a:p>
            <a:pPr lvl="1"/>
            <a:r>
              <a:rPr lang="en-US" sz="2100" dirty="0"/>
              <a:t>Key areas for growth include support for cloud computing and Joint All Domain Command and Control (JADC2) military defense.</a:t>
            </a:r>
          </a:p>
          <a:p>
            <a:endParaRPr lang="en-US" sz="2000" dirty="0"/>
          </a:p>
        </p:txBody>
      </p:sp>
      <p:sp>
        <p:nvSpPr>
          <p:cNvPr id="11" name="Text Box 5"/>
          <p:cNvSpPr txBox="1">
            <a:spLocks noChangeArrowheads="1"/>
          </p:cNvSpPr>
          <p:nvPr/>
        </p:nvSpPr>
        <p:spPr bwMode="auto">
          <a:xfrm>
            <a:off x="1399142" y="6147413"/>
            <a:ext cx="8630821" cy="533464"/>
          </a:xfrm>
          <a:prstGeom prst="rect">
            <a:avLst/>
          </a:prstGeom>
          <a:solidFill>
            <a:srgbClr val="616365"/>
          </a:solidFill>
          <a:ln>
            <a:noFill/>
          </a:ln>
        </p:spPr>
        <p:txBody>
          <a:bodyPr lIns="0" tIns="0" rIns="0" anchor="ctr"/>
          <a:lstStyle>
            <a:lvl1pPr marL="342900" indent="-342900">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lvl="1" algn="ctr"/>
            <a:r>
              <a:rPr lang="en-US" altLang="en-US" b="1" dirty="0">
                <a:solidFill>
                  <a:schemeClr val="bg1"/>
                </a:solidFill>
                <a:latin typeface="+mn-lt"/>
                <a:cs typeface="Times New Roman" panose="02020603050405020304" pitchFamily="18" charset="0"/>
              </a:rPr>
              <a:t>Application of Systems Engineering with Data Science has tremendous growth potential </a:t>
            </a:r>
          </a:p>
        </p:txBody>
      </p:sp>
      <p:sp>
        <p:nvSpPr>
          <p:cNvPr id="6" name="Slide Number Placeholder 20"/>
          <p:cNvSpPr txBox="1">
            <a:spLocks/>
          </p:cNvSpPr>
          <p:nvPr/>
        </p:nvSpPr>
        <p:spPr>
          <a:xfrm>
            <a:off x="10062520" y="6356351"/>
            <a:ext cx="543569"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25</a:t>
            </a:fld>
            <a:endParaRPr lang="en-US" sz="1200" dirty="0"/>
          </a:p>
        </p:txBody>
      </p:sp>
    </p:spTree>
    <p:extLst>
      <p:ext uri="{BB962C8B-B14F-4D97-AF65-F5344CB8AC3E}">
        <p14:creationId xmlns:p14="http://schemas.microsoft.com/office/powerpoint/2010/main" val="332588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idx="4294967295"/>
          </p:nvPr>
        </p:nvSpPr>
        <p:spPr>
          <a:xfrm>
            <a:off x="2175710" y="2859756"/>
            <a:ext cx="7840580" cy="1138488"/>
          </a:xfrm>
          <a:effectLst>
            <a:outerShdw dist="35921" dir="2700000" algn="ctr" rotWithShape="0">
              <a:schemeClr val="bg1"/>
            </a:outerShdw>
          </a:effectLst>
        </p:spPr>
        <p:txBody>
          <a:bodyPr vert="horz" lIns="92075" tIns="46038" rIns="92075" bIns="46038" rtlCol="0" anchor="t" anchorCtr="0">
            <a:noAutofit/>
          </a:bodyPr>
          <a:lstStyle/>
          <a:p>
            <a:pPr algn="ctr"/>
            <a:r>
              <a:rPr lang="en-US" altLang="en-US" sz="3600" dirty="0"/>
              <a:t>Backup</a:t>
            </a:r>
          </a:p>
        </p:txBody>
      </p:sp>
      <p:sp>
        <p:nvSpPr>
          <p:cNvPr id="9" name="Slide Number Placeholder 20"/>
          <p:cNvSpPr txBox="1">
            <a:spLocks/>
          </p:cNvSpPr>
          <p:nvPr/>
        </p:nvSpPr>
        <p:spPr>
          <a:xfrm>
            <a:off x="10062520" y="6356351"/>
            <a:ext cx="543569"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26</a:t>
            </a:fld>
            <a:endParaRPr lang="en-US" sz="1200" dirty="0"/>
          </a:p>
        </p:txBody>
      </p:sp>
      <p:sp>
        <p:nvSpPr>
          <p:cNvPr id="12" name="Rectangle 2"/>
          <p:cNvSpPr txBox="1">
            <a:spLocks noChangeArrowheads="1"/>
          </p:cNvSpPr>
          <p:nvPr/>
        </p:nvSpPr>
        <p:spPr>
          <a:xfrm>
            <a:off x="2365034" y="754492"/>
            <a:ext cx="7840580" cy="2088983"/>
          </a:xfrm>
          <a:prstGeom prst="rect">
            <a:avLst/>
          </a:prstGeom>
          <a:effectLst>
            <a:outerShdw dist="35921" dir="2700000" algn="ctr" rotWithShape="0">
              <a:schemeClr val="bg1"/>
            </a:outerShdw>
          </a:effectLst>
        </p:spPr>
        <p:txBody>
          <a:bodyPr vert="horz" lIns="92075" tIns="46038" rIns="92075" bIns="46038" rtlCol="0" anchor="t" anchorCtr="0">
            <a:noAutofit/>
          </a:bodyPr>
          <a:lstStyle>
            <a:lvl1pPr marL="0" algn="l" defTabSz="914400" rtl="0" eaLnBrk="1" latinLnBrk="0" hangingPunct="1">
              <a:lnSpc>
                <a:spcPct val="80000"/>
              </a:lnSpc>
              <a:spcBef>
                <a:spcPct val="0"/>
              </a:spcBef>
              <a:buNone/>
              <a:defRPr lang="en-US" sz="3200" b="1" kern="1200" baseline="0" dirty="0">
                <a:solidFill>
                  <a:schemeClr val="tx1"/>
                </a:solidFill>
                <a:latin typeface="Arial" panose="020B0604020202020204" pitchFamily="34" charset="0"/>
                <a:ea typeface="+mj-ea"/>
                <a:cs typeface="Arial" panose="020B0604020202020204" pitchFamily="34" charset="0"/>
              </a:defRPr>
            </a:lvl1pPr>
          </a:lstStyle>
          <a:p>
            <a:pPr algn="ctr"/>
            <a:endParaRPr lang="en-US" altLang="en-US" sz="4000" dirty="0">
              <a:solidFill>
                <a:srgbClr val="000099"/>
              </a:solidFill>
            </a:endParaRPr>
          </a:p>
        </p:txBody>
      </p:sp>
    </p:spTree>
    <p:extLst>
      <p:ext uri="{BB962C8B-B14F-4D97-AF65-F5344CB8AC3E}">
        <p14:creationId xmlns:p14="http://schemas.microsoft.com/office/powerpoint/2010/main" val="159207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31" y="294787"/>
            <a:ext cx="10515600" cy="1325563"/>
          </a:xfrm>
        </p:spPr>
        <p:txBody>
          <a:bodyPr>
            <a:normAutofit/>
          </a:bodyPr>
          <a:lstStyle/>
          <a:p>
            <a:r>
              <a:rPr lang="en-US" sz="4000" dirty="0"/>
              <a:t>Abstract</a:t>
            </a:r>
          </a:p>
        </p:txBody>
      </p:sp>
      <p:sp>
        <p:nvSpPr>
          <p:cNvPr id="3" name="Content Placeholder 2"/>
          <p:cNvSpPr>
            <a:spLocks noGrp="1"/>
          </p:cNvSpPr>
          <p:nvPr>
            <p:ph idx="1"/>
          </p:nvPr>
        </p:nvSpPr>
        <p:spPr>
          <a:xfrm>
            <a:off x="462224" y="1416818"/>
            <a:ext cx="10611060" cy="4939533"/>
          </a:xfrm>
        </p:spPr>
        <p:txBody>
          <a:bodyPr>
            <a:normAutofit/>
          </a:bodyPr>
          <a:lstStyle/>
          <a:p>
            <a:pPr marL="0" indent="0" algn="just">
              <a:spcAft>
                <a:spcPts val="0"/>
              </a:spcAft>
              <a:buNone/>
            </a:pPr>
            <a:r>
              <a:rPr lang="en-US" sz="2000" dirty="0"/>
              <a:t>Systems Engineering plays a key role in addressing the challenges of emergent complex systems. A complex system is one whose structure and behavior is not deducible, nor may it be inferred from the structure and behavior of its component parts. Emergent behavior is a new behavior that develops from the interactions among constituent systems. Complex system engineering provides methods to address these issues. Data Analytics is the science of analyzing raw data  to make conclusions about the information derived from it. Many data analytics methods have been designed to autonomously transform raw data into information for human consumption.  This presentation discusses how the combination of complex systems engineering and data science can be applied to address  human decision making and the associated complexities of its emergent behavior. </a:t>
            </a:r>
          </a:p>
          <a:p>
            <a:pPr marL="0" indent="0" algn="just">
              <a:spcAft>
                <a:spcPts val="0"/>
              </a:spcAft>
              <a:buNone/>
            </a:pPr>
            <a:endParaRPr lang="en-US" sz="2000" dirty="0"/>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27</a:t>
            </a:fld>
            <a:endParaRPr lang="en-US" sz="1200" dirty="0"/>
          </a:p>
        </p:txBody>
      </p:sp>
    </p:spTree>
    <p:extLst>
      <p:ext uri="{BB962C8B-B14F-4D97-AF65-F5344CB8AC3E}">
        <p14:creationId xmlns:p14="http://schemas.microsoft.com/office/powerpoint/2010/main" val="1985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Primary References</a:t>
            </a:r>
          </a:p>
        </p:txBody>
      </p:sp>
      <p:sp>
        <p:nvSpPr>
          <p:cNvPr id="3" name="Content Placeholder 2"/>
          <p:cNvSpPr>
            <a:spLocks noGrp="1"/>
          </p:cNvSpPr>
          <p:nvPr>
            <p:ph idx="1"/>
          </p:nvPr>
        </p:nvSpPr>
        <p:spPr>
          <a:xfrm>
            <a:off x="838200" y="1502355"/>
            <a:ext cx="10515600" cy="4351338"/>
          </a:xfrm>
        </p:spPr>
        <p:txBody>
          <a:bodyPr>
            <a:noAutofit/>
          </a:bodyPr>
          <a:lstStyle/>
          <a:p>
            <a:pPr marL="285750" indent="-285750">
              <a:lnSpc>
                <a:spcPct val="100000"/>
              </a:lnSpc>
              <a:spcBef>
                <a:spcPts val="0"/>
              </a:spcBef>
              <a:buSzPct val="100000"/>
              <a:buFont typeface="+mj-lt"/>
              <a:buAutoNum type="arabicParenR"/>
            </a:pPr>
            <a:r>
              <a:rPr lang="en-US" sz="1100" dirty="0"/>
              <a:t>Norman D.O., Kuras M.L. (2006) Engineering Complex Systems. In: Braha D., Minai A., Bar-Yam Y. (eds) Complex Engineered Systems. Understanding Complex Systems. Springer, Berlin, Heidelberg© Springer 2006, pp 206-245.</a:t>
            </a:r>
          </a:p>
          <a:p>
            <a:pPr marL="285750" indent="-285750">
              <a:lnSpc>
                <a:spcPct val="100000"/>
              </a:lnSpc>
              <a:spcBef>
                <a:spcPts val="0"/>
              </a:spcBef>
              <a:buSzPct val="100000"/>
              <a:buFont typeface="+mj-lt"/>
              <a:buAutoNum type="arabicParenR"/>
            </a:pPr>
            <a:r>
              <a:rPr lang="en-US" sz="1100" dirty="0"/>
              <a:t>Mina A., Braha D., Bar-Yam Y. (2006) Complex Engineered Systems: A New Paradigm. In: Braha D., Minai A., Bar-Yam Y. (eds) Complex Engineered Systems. Understanding Complex Systems. Springer, Berlin, Heidelberg, © Springer 2006, pp. 40-71.</a:t>
            </a:r>
          </a:p>
          <a:p>
            <a:pPr marL="285750" indent="-285750">
              <a:lnSpc>
                <a:spcPct val="100000"/>
              </a:lnSpc>
              <a:spcBef>
                <a:spcPts val="0"/>
              </a:spcBef>
              <a:buSzPct val="100000"/>
              <a:buFont typeface="+mj-lt"/>
              <a:buAutoNum type="arabicParenR"/>
            </a:pPr>
            <a:r>
              <a:rPr lang="en-US" sz="1100" dirty="0"/>
              <a:t>Heylighen, F., C. Joslyn; 2001; “Entropy and Information,” Principia Cybernetica Web, Sep 3,; pespmc1.vub.ac.be/entrinfo.html.</a:t>
            </a:r>
          </a:p>
          <a:p>
            <a:pPr marL="285750" indent="-285750">
              <a:lnSpc>
                <a:spcPct val="100000"/>
              </a:lnSpc>
              <a:spcBef>
                <a:spcPts val="0"/>
              </a:spcBef>
              <a:buSzPct val="100000"/>
              <a:buFont typeface="+mj-lt"/>
              <a:buAutoNum type="arabicParenR"/>
            </a:pPr>
            <a:r>
              <a:rPr lang="en-US" sz="1100" dirty="0"/>
              <a:t>Kauffman S.A; 1993; The Origins of Order: Self-Organization and Selection in Evolution, Oxford University Press, New York.</a:t>
            </a:r>
          </a:p>
          <a:p>
            <a:pPr marL="285750" indent="-285750">
              <a:lnSpc>
                <a:spcPct val="100000"/>
              </a:lnSpc>
              <a:spcBef>
                <a:spcPts val="0"/>
              </a:spcBef>
              <a:buSzPct val="100000"/>
              <a:buFont typeface="+mj-lt"/>
              <a:buAutoNum type="arabicParenR"/>
            </a:pPr>
            <a:r>
              <a:rPr lang="en-US" sz="1100" dirty="0"/>
              <a:t>NIST Special Publication 1500-1 “NIST Big Data Interoperability Framework: Volume 1, Definitions,” Final Version 1, NIST Big Data Public Working Group Definitions and Taxonomies Subgroup, http://dx.doi.org/10.6028/NIST.SP.1500-1, September 2015</a:t>
            </a:r>
          </a:p>
          <a:p>
            <a:pPr marL="285750" indent="-285750">
              <a:lnSpc>
                <a:spcPct val="100000"/>
              </a:lnSpc>
              <a:spcBef>
                <a:spcPts val="0"/>
              </a:spcBef>
              <a:buSzPct val="100000"/>
              <a:buFont typeface="+mj-lt"/>
              <a:buAutoNum type="arabicParenR"/>
            </a:pPr>
            <a:r>
              <a:rPr lang="en-US" sz="1100" dirty="0"/>
              <a:t>J. Ward and A. Barker, “Undefined By Data: A Survey of Big Data Definitions,” School of Computer Science University of St Andrews, UK, arXiv:1309.5821v1 [cs.DB], 20 Sep 2013</a:t>
            </a:r>
          </a:p>
          <a:p>
            <a:pPr marL="285750" indent="-285750">
              <a:lnSpc>
                <a:spcPct val="100000"/>
              </a:lnSpc>
              <a:spcBef>
                <a:spcPts val="0"/>
              </a:spcBef>
              <a:buSzPct val="100000"/>
              <a:buFont typeface="+mj-lt"/>
              <a:buAutoNum type="arabicParenR"/>
            </a:pPr>
            <a:r>
              <a:rPr lang="en-US" sz="1100" dirty="0"/>
              <a:t>P. Hershey and C. Silio, “Surmounting Data Overflow Problems in the Collection of Information for Emerging High-Speed Network Systems.” IEEE Systems Journal, Vol. 4, No. 2, ISJEB2, June 2010, ISSN 1932-8184, pp 147-155.</a:t>
            </a:r>
          </a:p>
          <a:p>
            <a:pPr marL="285750" indent="-285750">
              <a:lnSpc>
                <a:spcPct val="100000"/>
              </a:lnSpc>
              <a:spcBef>
                <a:spcPts val="0"/>
              </a:spcBef>
              <a:buSzPct val="100000"/>
              <a:buFont typeface="+mj-lt"/>
              <a:buAutoNum type="arabicParenR"/>
            </a:pPr>
            <a:r>
              <a:rPr lang="en-US" sz="1100" dirty="0"/>
              <a:t>IBM Systems and Technology Group, “IBM System Storage DS6800,” TSD00605-USEN-03, Aug. 2006, © Copyright IBM Corporation 2006.</a:t>
            </a:r>
          </a:p>
          <a:p>
            <a:pPr marL="285750" indent="-285750">
              <a:lnSpc>
                <a:spcPct val="100000"/>
              </a:lnSpc>
              <a:spcBef>
                <a:spcPts val="0"/>
              </a:spcBef>
              <a:buSzPct val="100000"/>
              <a:buFont typeface="+mj-lt"/>
              <a:buAutoNum type="arabicParenR"/>
            </a:pPr>
            <a:r>
              <a:rPr lang="en-US" sz="1100" dirty="0"/>
              <a:t>P.C. Hershey, “Information collection architecture for performance measurement of computer networks," Ph.D. Dissertation, University of Maryland, College Park, MD, May 1994.</a:t>
            </a:r>
          </a:p>
          <a:p>
            <a:pPr marL="285750" indent="-285750">
              <a:lnSpc>
                <a:spcPct val="100000"/>
              </a:lnSpc>
              <a:spcBef>
                <a:spcPts val="0"/>
              </a:spcBef>
              <a:buSzPct val="100000"/>
              <a:buFont typeface="+mj-lt"/>
              <a:buAutoNum type="arabicParenR"/>
            </a:pPr>
            <a:r>
              <a:rPr lang="en-US" sz="1100" dirty="0"/>
              <a:t>P. Hershey and M Wang, “Composable, Distributed System to Derive Actionable Mission Information from Intelligence, Surveillance, and Reconnaissance (ISR) Data,”</a:t>
            </a:r>
            <a:r>
              <a:rPr lang="en-US" sz="1100" i="1" dirty="0"/>
              <a:t> Proc. of the 2013 IEEE Systems Conference</a:t>
            </a:r>
            <a:r>
              <a:rPr lang="en-US" sz="1100" dirty="0"/>
              <a:t>, Orlando, FL, April 17, 2013.</a:t>
            </a:r>
          </a:p>
          <a:p>
            <a:pPr marL="285750" indent="-285750">
              <a:lnSpc>
                <a:spcPct val="100000"/>
              </a:lnSpc>
              <a:spcBef>
                <a:spcPts val="0"/>
              </a:spcBef>
              <a:buSzPct val="100000"/>
              <a:buFont typeface="+mj-lt"/>
              <a:buAutoNum type="arabicParenR"/>
            </a:pPr>
            <a:r>
              <a:rPr lang="en-US" sz="1100" dirty="0"/>
              <a:t>Lt. Gen. David A. Deptula, Keynote Address, GEOINT 2009, Oct. 2009.</a:t>
            </a:r>
          </a:p>
          <a:p>
            <a:pPr marL="285750" indent="-285750">
              <a:lnSpc>
                <a:spcPct val="100000"/>
              </a:lnSpc>
              <a:spcBef>
                <a:spcPts val="0"/>
              </a:spcBef>
              <a:buSzPct val="100000"/>
              <a:buFont typeface="+mj-lt"/>
              <a:buAutoNum type="arabicParenR"/>
            </a:pPr>
            <a:r>
              <a:rPr lang="en-US" sz="1100" dirty="0"/>
              <a:t>“Pentagon Struggles with Avalanche of Data,” SPACE NEWS, Oct. 19, 2011.</a:t>
            </a:r>
          </a:p>
          <a:p>
            <a:pPr marL="285750" indent="-285750">
              <a:lnSpc>
                <a:spcPct val="100000"/>
              </a:lnSpc>
              <a:spcBef>
                <a:spcPts val="0"/>
              </a:spcBef>
              <a:buSzPct val="100000"/>
              <a:buFont typeface="+mj-lt"/>
              <a:buAutoNum type="arabicParenR"/>
            </a:pPr>
            <a:r>
              <a:rPr lang="en-US" sz="1100" dirty="0"/>
              <a:t>N. Heinze, et al., “Automatic Image Exploitation System for Small UAVs,” Proc. of SPIE, Vol. 6946, 2008. </a:t>
            </a:r>
          </a:p>
          <a:p>
            <a:pPr marL="285750" indent="-285750">
              <a:lnSpc>
                <a:spcPct val="100000"/>
              </a:lnSpc>
              <a:spcBef>
                <a:spcPts val="0"/>
              </a:spcBef>
              <a:buSzPct val="100000"/>
              <a:buFont typeface="+mj-lt"/>
              <a:buAutoNum type="arabicParenR"/>
            </a:pPr>
            <a:r>
              <a:rPr lang="en-US" sz="1100" dirty="0"/>
              <a:t>P. Hershey, M. Wang, and D. Toppin, “System of Systems for Autonomous Mission Decisions,” Proc. of the 2013 IEEE International System of Systems Engineering Conf., Maui, HW, Jun. 5, 2013.</a:t>
            </a:r>
          </a:p>
          <a:p>
            <a:pPr marL="285750" indent="-285750">
              <a:lnSpc>
                <a:spcPct val="100000"/>
              </a:lnSpc>
              <a:spcBef>
                <a:spcPts val="0"/>
              </a:spcBef>
              <a:buSzPct val="100000"/>
              <a:buFont typeface="+mj-lt"/>
              <a:buAutoNum type="arabicParenR"/>
            </a:pPr>
            <a:r>
              <a:rPr lang="en-US" sz="1100" dirty="0"/>
              <a:t>Defense Science Board (DSB) Task Force Report, “The Role of Autonomy in DoD Systems,” Jul. 2012.</a:t>
            </a:r>
          </a:p>
          <a:p>
            <a:pPr marL="285750" indent="-285750">
              <a:lnSpc>
                <a:spcPct val="100000"/>
              </a:lnSpc>
              <a:spcBef>
                <a:spcPts val="0"/>
              </a:spcBef>
              <a:buSzPct val="100000"/>
              <a:buFont typeface="+mj-lt"/>
              <a:buAutoNum type="arabicParenR"/>
            </a:pPr>
            <a:r>
              <a:rPr lang="en-US" sz="1100" dirty="0"/>
              <a:t>Colorado's DigitalGlobe Says It Found 'Objects' in Malaysia Airlines Search - ABC News, accessed March 20, 2014.</a:t>
            </a:r>
          </a:p>
          <a:p>
            <a:pPr marL="285750" indent="-285750">
              <a:lnSpc>
                <a:spcPct val="100000"/>
              </a:lnSpc>
              <a:spcBef>
                <a:spcPts val="0"/>
              </a:spcBef>
              <a:buSzPct val="100000"/>
              <a:buFont typeface="+mj-lt"/>
              <a:buAutoNum type="arabicParenR"/>
            </a:pPr>
            <a:r>
              <a:rPr lang="en-US" sz="1100" dirty="0"/>
              <a:t>Nick Macfie, “6 months since MH370 vanished without a trace, grim reminders of aviation mystery linger,” Reuters, accessed Sept. 5, 2014, 1:40PM.</a:t>
            </a:r>
          </a:p>
          <a:p>
            <a:pPr marL="285750" indent="-285750">
              <a:lnSpc>
                <a:spcPct val="100000"/>
              </a:lnSpc>
              <a:spcBef>
                <a:spcPts val="0"/>
              </a:spcBef>
              <a:buSzPct val="100000"/>
              <a:buFont typeface="+mj-lt"/>
              <a:buAutoNum type="arabicParenR"/>
            </a:pPr>
            <a:r>
              <a:rPr lang="en-US" sz="1100" dirty="0"/>
              <a:t>T. Blaschke, et al., “Geographic Object-Based Image Analysis – Towards a new paradigm,” ISPRS J Photogram Remote Sens. Jan 2014; 87(100): 180–191, doi: 10.1016/j.isprsjprs.2013.09.014.</a:t>
            </a:r>
          </a:p>
          <a:p>
            <a:pPr marL="285750" indent="-285750">
              <a:lnSpc>
                <a:spcPct val="100000"/>
              </a:lnSpc>
              <a:spcBef>
                <a:spcPts val="0"/>
              </a:spcBef>
              <a:buSzPct val="100000"/>
              <a:buFont typeface="+mj-lt"/>
              <a:buAutoNum type="arabicParenR"/>
            </a:pPr>
            <a:r>
              <a:rPr lang="en-US" sz="1100" dirty="0"/>
              <a:t>D. Erhan, et al., “Scalable Object Detection using Deep Neural Networks,” arXiv: 1312.2249v1 [cs.CV], Google, 8 Dec 2013. </a:t>
            </a:r>
          </a:p>
          <a:p>
            <a:pPr marL="285750" indent="-285750">
              <a:lnSpc>
                <a:spcPct val="100000"/>
              </a:lnSpc>
              <a:spcBef>
                <a:spcPts val="0"/>
              </a:spcBef>
              <a:buSzPct val="100000"/>
              <a:buFont typeface="+mj-lt"/>
              <a:buAutoNum type="arabicParenR"/>
            </a:pPr>
            <a:r>
              <a:rPr lang="en-US" sz="1100" dirty="0"/>
              <a:t>M. Pedram, A. Ebrahimi-Moghadam, and S. Shirani. "Subjective and Objective Quality Assessment of Image: A Survey." Majlesi Journal of Electrical Engineering 9.1 (2015): 55.</a:t>
            </a:r>
          </a:p>
        </p:txBody>
      </p:sp>
      <p:sp>
        <p:nvSpPr>
          <p:cNvPr id="4" name="Slide Number Placeholder 20"/>
          <p:cNvSpPr txBox="1">
            <a:spLocks/>
          </p:cNvSpPr>
          <p:nvPr/>
        </p:nvSpPr>
        <p:spPr>
          <a:xfrm>
            <a:off x="10059300" y="6356351"/>
            <a:ext cx="546789"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en-US" sz="1200" dirty="0"/>
              <a:t>13</a:t>
            </a:r>
          </a:p>
        </p:txBody>
      </p:sp>
    </p:spTree>
    <p:extLst>
      <p:ext uri="{BB962C8B-B14F-4D97-AF65-F5344CB8AC3E}">
        <p14:creationId xmlns:p14="http://schemas.microsoft.com/office/powerpoint/2010/main" val="871546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3" y="85689"/>
            <a:ext cx="10515600" cy="1325563"/>
          </a:xfrm>
        </p:spPr>
        <p:txBody>
          <a:bodyPr>
            <a:normAutofit/>
          </a:bodyPr>
          <a:lstStyle/>
          <a:p>
            <a:r>
              <a:rPr lang="en-US" sz="4000" dirty="0"/>
              <a:t>Bio</a:t>
            </a:r>
          </a:p>
        </p:txBody>
      </p:sp>
      <p:sp>
        <p:nvSpPr>
          <p:cNvPr id="3" name="Content Placeholder 2"/>
          <p:cNvSpPr>
            <a:spLocks noGrp="1"/>
          </p:cNvSpPr>
          <p:nvPr>
            <p:ph idx="1"/>
          </p:nvPr>
        </p:nvSpPr>
        <p:spPr>
          <a:xfrm>
            <a:off x="3733094" y="1265499"/>
            <a:ext cx="7143109" cy="4525963"/>
          </a:xfrm>
        </p:spPr>
        <p:txBody>
          <a:bodyPr>
            <a:normAutofit/>
          </a:bodyPr>
          <a:lstStyle/>
          <a:p>
            <a:pPr marL="0" indent="0" algn="just">
              <a:buNone/>
            </a:pPr>
            <a:r>
              <a:rPr lang="en-US" sz="2000" dirty="0"/>
              <a:t>Paul Hershey works for Raytheon Technologies Company, where he is a Principal Engineering Fellow focusing on data analytics, autonomous systems, modeling and simulation, and cyber security. He has been a member of IEEE since 1980 and was elevated to IEEE Fellow in 2021. He received his Ph.D. and M.S. degrees in electrical engineering from the University of Maryland, College Park, MD, USA, and the A.B. degree in mathematics from the College of William and Mary, Williamsburg, VA, USA. Dr. Hershey has published 41 patents (granted) and 75 peer-reviewed technical articles. Previously, he was an adjunct professor at George Washington University where he also served on the Curriculum Advisory Board. He presently serves on technical program committees for the IEEE International Systems Conference and the IEEE International System of Systems Engineering Conference. Dr. Hershey is a Distinguished Lecturer on data analytics for the IEEE Systems Council.</a:t>
            </a:r>
          </a:p>
          <a:p>
            <a:pPr marL="0" indent="0">
              <a:buNone/>
            </a:pPr>
            <a:endParaRPr lang="en-US" sz="2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828" y="1265499"/>
            <a:ext cx="2768036" cy="3003319"/>
          </a:xfrm>
          <a:prstGeom prst="rect">
            <a:avLst/>
          </a:prstGeom>
        </p:spPr>
      </p:pic>
      <p:sp>
        <p:nvSpPr>
          <p:cNvPr id="7"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29</a:t>
            </a:fld>
            <a:endParaRPr lang="en-US" sz="1200" dirty="0"/>
          </a:p>
        </p:txBody>
      </p:sp>
    </p:spTree>
    <p:extLst>
      <p:ext uri="{BB962C8B-B14F-4D97-AF65-F5344CB8AC3E}">
        <p14:creationId xmlns:p14="http://schemas.microsoft.com/office/powerpoint/2010/main" val="1717599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Complex Systems Engineering</a:t>
            </a:r>
          </a:p>
        </p:txBody>
      </p:sp>
      <p:sp>
        <p:nvSpPr>
          <p:cNvPr id="4" name="Content Placeholder 3"/>
          <p:cNvSpPr>
            <a:spLocks noGrp="1"/>
          </p:cNvSpPr>
          <p:nvPr>
            <p:ph type="subTitle" idx="1"/>
          </p:nvPr>
        </p:nvSpPr>
        <p:spPr>
          <a:xfrm>
            <a:off x="1524000" y="3602037"/>
            <a:ext cx="9144000" cy="2269953"/>
          </a:xfrm>
        </p:spPr>
        <p:txBody>
          <a:bodyPr>
            <a:normAutofit/>
          </a:bodyPr>
          <a:lstStyle/>
          <a:p>
            <a:pPr marL="342900" indent="-342900" algn="l">
              <a:buSzPct val="100000"/>
              <a:buFont typeface="Arial" panose="020B0604020202020204" pitchFamily="34" charset="0"/>
              <a:buChar char="•"/>
            </a:pPr>
            <a:r>
              <a:rPr lang="en-US" sz="2400" dirty="0"/>
              <a:t>Used to manage and guide the enterprise.</a:t>
            </a:r>
          </a:p>
          <a:p>
            <a:pPr marL="342900" indent="-342900" algn="l">
              <a:buSzPct val="100000"/>
              <a:buFont typeface="Arial" panose="020B0604020202020204" pitchFamily="34" charset="0"/>
              <a:buChar char="•"/>
            </a:pPr>
            <a:r>
              <a:rPr lang="en-US" sz="2400" dirty="0"/>
              <a:t>Brings together independent, disparate organizations and entities to  provide them with a sense of “pressure” related to complex system issues and challenges and a set of processes to resolve these pressures.</a:t>
            </a:r>
          </a:p>
          <a:p>
            <a:pPr marL="342900" indent="-342900" algn="l">
              <a:buSzPct val="100000"/>
              <a:buFont typeface="Arial" panose="020B0604020202020204" pitchFamily="34" charset="0"/>
              <a:buChar char="•"/>
            </a:pPr>
            <a:endParaRPr lang="en-US" sz="2400" dirty="0">
              <a:solidFill>
                <a:srgbClr val="000099"/>
              </a:solidFill>
            </a:endParaRPr>
          </a:p>
          <a:p>
            <a:pPr marL="0" indent="0">
              <a:buSzPct val="100000"/>
              <a:buNone/>
            </a:pPr>
            <a:endParaRPr lang="en-US" sz="2400" dirty="0">
              <a:solidFill>
                <a:srgbClr val="000099"/>
              </a:solidFill>
            </a:endParaRP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3</a:t>
            </a:fld>
            <a:endParaRPr lang="en-US" sz="1200" dirty="0"/>
          </a:p>
        </p:txBody>
      </p:sp>
      <p:sp>
        <p:nvSpPr>
          <p:cNvPr id="3" name="TextBox 2">
            <a:extLst>
              <a:ext uri="{FF2B5EF4-FFF2-40B4-BE49-F238E27FC236}">
                <a16:creationId xmlns:a16="http://schemas.microsoft.com/office/drawing/2014/main" id="{49310533-35FC-F668-D85A-0ED5C824C698}"/>
              </a:ext>
            </a:extLst>
          </p:cNvPr>
          <p:cNvSpPr txBox="1"/>
          <p:nvPr/>
        </p:nvSpPr>
        <p:spPr>
          <a:xfrm>
            <a:off x="1092204" y="5604032"/>
            <a:ext cx="10628746" cy="535531"/>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Pct val="100000"/>
              <a:buFont typeface="Calibri" panose="020F050202020403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Norman D.O., Kuras M.L. (2006) Engineering Complex Systems. In: Braha D., Minai A., Bar-Yam Y. (eds) Complex Engineered Systems. Understanding Complex Systems. Springer, Berlin, Heidelberg© Springer 2006, pp 206-245.</a:t>
            </a:r>
          </a:p>
        </p:txBody>
      </p:sp>
    </p:spTree>
    <p:extLst>
      <p:ext uri="{BB962C8B-B14F-4D97-AF65-F5344CB8AC3E}">
        <p14:creationId xmlns:p14="http://schemas.microsoft.com/office/powerpoint/2010/main" val="50360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Definitions:</a:t>
            </a:r>
          </a:p>
        </p:txBody>
      </p:sp>
      <p:sp>
        <p:nvSpPr>
          <p:cNvPr id="4" name="Content Placeholder 3"/>
          <p:cNvSpPr>
            <a:spLocks noGrp="1"/>
          </p:cNvSpPr>
          <p:nvPr>
            <p:ph idx="1"/>
          </p:nvPr>
        </p:nvSpPr>
        <p:spPr/>
        <p:txBody>
          <a:bodyPr>
            <a:normAutofit/>
          </a:bodyPr>
          <a:lstStyle/>
          <a:p>
            <a:pPr>
              <a:buSzPct val="100000"/>
            </a:pPr>
            <a:r>
              <a:rPr lang="en-US" dirty="0"/>
              <a:t>“Complex Systems Engineering” includes:</a:t>
            </a:r>
          </a:p>
          <a:p>
            <a:pPr marL="617220" lvl="1" indent="-342900">
              <a:buSzPct val="100000"/>
              <a:buFont typeface="+mj-lt"/>
              <a:buAutoNum type="arabicPeriod"/>
            </a:pPr>
            <a:r>
              <a:rPr lang="en-US" sz="2000" dirty="0"/>
              <a:t>Complexity</a:t>
            </a:r>
          </a:p>
          <a:p>
            <a:pPr marL="617220" lvl="1" indent="-342900">
              <a:buSzPct val="100000"/>
              <a:buFont typeface="+mj-lt"/>
              <a:buAutoNum type="arabicPeriod"/>
            </a:pPr>
            <a:r>
              <a:rPr lang="en-US" sz="2000" dirty="0"/>
              <a:t>Systems</a:t>
            </a:r>
          </a:p>
          <a:p>
            <a:pPr marL="617220" lvl="1" indent="-342900">
              <a:buSzPct val="100000"/>
              <a:buFont typeface="+mj-lt"/>
              <a:buAutoNum type="arabicPeriod"/>
            </a:pPr>
            <a:r>
              <a:rPr lang="en-US" sz="2000" dirty="0"/>
              <a:t>Engineering</a:t>
            </a:r>
          </a:p>
          <a:p>
            <a:pPr lvl="1">
              <a:buClr>
                <a:srgbClr val="002060"/>
              </a:buClr>
              <a:buSzPct val="100000"/>
            </a:pPr>
            <a:endParaRPr lang="en-US" sz="2800" dirty="0"/>
          </a:p>
          <a:p>
            <a:pPr lvl="1">
              <a:buClr>
                <a:srgbClr val="002060"/>
              </a:buClr>
              <a:buSzPct val="100000"/>
            </a:pPr>
            <a:endParaRPr lang="en-US" sz="2800" dirty="0"/>
          </a:p>
          <a:p>
            <a:pPr marL="0" indent="0">
              <a:buSzPct val="100000"/>
              <a:buNone/>
            </a:pPr>
            <a:endParaRPr lang="en-US" dirty="0">
              <a:solidFill>
                <a:srgbClr val="000099"/>
              </a:solidFill>
            </a:endParaRP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4</a:t>
            </a:fld>
            <a:endParaRPr lang="en-US" sz="1200" dirty="0"/>
          </a:p>
        </p:txBody>
      </p:sp>
      <p:sp>
        <p:nvSpPr>
          <p:cNvPr id="3" name="TextBox 2">
            <a:extLst>
              <a:ext uri="{FF2B5EF4-FFF2-40B4-BE49-F238E27FC236}">
                <a16:creationId xmlns:a16="http://schemas.microsoft.com/office/drawing/2014/main" id="{00C508FF-1FE8-D0F6-A643-76F81FE237F4}"/>
              </a:ext>
            </a:extLst>
          </p:cNvPr>
          <p:cNvSpPr txBox="1"/>
          <p:nvPr/>
        </p:nvSpPr>
        <p:spPr>
          <a:xfrm>
            <a:off x="436418" y="3331880"/>
            <a:ext cx="10628746" cy="535531"/>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Pct val="100000"/>
              <a:buFont typeface="Calibri" panose="020F050202020403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Norman D.O., Kuras M.L. (2006) Engineering Complex Systems. In: Braha D., Minai A., Bar-Yam Y. (eds) Complex Engineered Systems. Understanding Complex Systems. Springer, Berlin, Heidelberg© Springer 2006, pp 206-245.</a:t>
            </a:r>
          </a:p>
        </p:txBody>
      </p:sp>
    </p:spTree>
    <p:extLst>
      <p:ext uri="{BB962C8B-B14F-4D97-AF65-F5344CB8AC3E}">
        <p14:creationId xmlns:p14="http://schemas.microsoft.com/office/powerpoint/2010/main" val="184768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Complexity</a:t>
            </a:r>
          </a:p>
        </p:txBody>
      </p:sp>
      <p:sp>
        <p:nvSpPr>
          <p:cNvPr id="4" name="Content Placeholder 3"/>
          <p:cNvSpPr>
            <a:spLocks noGrp="1"/>
          </p:cNvSpPr>
          <p:nvPr>
            <p:ph idx="1"/>
          </p:nvPr>
        </p:nvSpPr>
        <p:spPr/>
        <p:txBody>
          <a:bodyPr>
            <a:normAutofit/>
          </a:bodyPr>
          <a:lstStyle/>
          <a:p>
            <a:pPr>
              <a:buSzPct val="100000"/>
            </a:pPr>
            <a:r>
              <a:rPr lang="en-US" dirty="0"/>
              <a:t>“Complexity” does not mean “difficult to understand”</a:t>
            </a:r>
          </a:p>
          <a:p>
            <a:pPr>
              <a:buSzPct val="100000"/>
            </a:pPr>
            <a:r>
              <a:rPr lang="en-US" dirty="0"/>
              <a:t>Complex: </a:t>
            </a:r>
          </a:p>
          <a:p>
            <a:pPr marL="457200" lvl="1" indent="0">
              <a:buSzPct val="100000"/>
              <a:buNone/>
            </a:pPr>
            <a:r>
              <a:rPr lang="en-US" dirty="0"/>
              <a:t>1.a. Consisting of interconnected or interwoven parts; </a:t>
            </a:r>
            <a:r>
              <a:rPr lang="en-US" b="1" dirty="0"/>
              <a:t>composite</a:t>
            </a:r>
            <a:r>
              <a:rPr lang="en-US" dirty="0"/>
              <a:t>. </a:t>
            </a:r>
          </a:p>
          <a:p>
            <a:pPr marL="457200" lvl="1" indent="0">
              <a:buSzPct val="100000"/>
              <a:buNone/>
            </a:pPr>
            <a:r>
              <a:rPr lang="en-US" dirty="0"/>
              <a:t>1.b. Composed of two or more units</a:t>
            </a:r>
          </a:p>
          <a:p>
            <a:pPr lvl="1">
              <a:buSzPct val="100000"/>
              <a:buFont typeface="Calibri" panose="020F0502020204030204" pitchFamily="34" charset="0"/>
              <a:buChar char="*"/>
            </a:pPr>
            <a:r>
              <a:rPr lang="en-US" sz="1400" dirty="0">
                <a:solidFill>
                  <a:srgbClr val="0070C0"/>
                </a:solidFill>
              </a:rPr>
              <a:t>The American Heritage Dictionary, </a:t>
            </a:r>
            <a:r>
              <a:rPr lang="en-US" sz="1400" dirty="0">
                <a:solidFill>
                  <a:srgbClr val="0070C0"/>
                </a:solidFill>
                <a:hlinkClick r:id="rId3"/>
              </a:rPr>
              <a:t>https://ahdictionary.com/</a:t>
            </a:r>
            <a:r>
              <a:rPr lang="en-US" sz="1400" dirty="0">
                <a:solidFill>
                  <a:srgbClr val="0070C0"/>
                </a:solidFill>
              </a:rPr>
              <a:t>, accessed May 8, 2019.</a:t>
            </a:r>
          </a:p>
          <a:p>
            <a:pPr>
              <a:buSzPct val="100000"/>
            </a:pPr>
            <a:r>
              <a:rPr lang="en-US" dirty="0"/>
              <a:t>Complexity is strongly related to the number of possible states of a collection, or its complete description.</a:t>
            </a:r>
          </a:p>
          <a:p>
            <a:pPr lvl="1">
              <a:buSzPct val="100000"/>
              <a:buFont typeface="Calibri" panose="020F0502020204030204" pitchFamily="34" charset="0"/>
              <a:buChar char="*"/>
            </a:pPr>
            <a:r>
              <a:rPr lang="en-US" sz="1400" dirty="0">
                <a:solidFill>
                  <a:srgbClr val="0070C0"/>
                </a:solidFill>
              </a:rPr>
              <a:t>Mina A., Braha D., Bar-Yam Y. (2006) Complex Engineered Systems: A New Paradigm. In: Braha D., Minai A., Bar-Yam Y. (eds) Complex Engineered Systems. Understanding Complex Systems. Springer, Berlin, Heidelberg, © Springer 2006, pp. 40-71.</a:t>
            </a:r>
          </a:p>
          <a:p>
            <a:pPr>
              <a:buSzPct val="100000"/>
            </a:pPr>
            <a:r>
              <a:rPr lang="en-US" dirty="0"/>
              <a:t>Complexity in terms of behavior and emergence.</a:t>
            </a:r>
          </a:p>
          <a:p>
            <a:pPr lvl="1">
              <a:buSzPct val="100000"/>
              <a:buFont typeface="Calibri" panose="020F0502020204030204" pitchFamily="34" charset="0"/>
              <a:buChar char="*"/>
            </a:pPr>
            <a:r>
              <a:rPr lang="en-US" sz="1300" dirty="0">
                <a:solidFill>
                  <a:srgbClr val="0070C0"/>
                </a:solidFill>
              </a:rPr>
              <a:t>Heylighen, F., C. Joslyn; 2001; “Entropy and Information,” Principia Cybernetica Web, Sep 3,; pespmc1.vub.ac.be/entrinfo.html.</a:t>
            </a: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5</a:t>
            </a:fld>
            <a:endParaRPr lang="en-US" sz="1200" dirty="0"/>
          </a:p>
        </p:txBody>
      </p:sp>
    </p:spTree>
    <p:extLst>
      <p:ext uri="{BB962C8B-B14F-4D97-AF65-F5344CB8AC3E}">
        <p14:creationId xmlns:p14="http://schemas.microsoft.com/office/powerpoint/2010/main" val="25579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a:t>
            </a:r>
          </a:p>
        </p:txBody>
      </p:sp>
      <p:sp>
        <p:nvSpPr>
          <p:cNvPr id="4" name="Content Placeholder 3"/>
          <p:cNvSpPr>
            <a:spLocks noGrp="1"/>
          </p:cNvSpPr>
          <p:nvPr>
            <p:ph idx="1"/>
          </p:nvPr>
        </p:nvSpPr>
        <p:spPr/>
        <p:txBody>
          <a:bodyPr>
            <a:normAutofit/>
          </a:bodyPr>
          <a:lstStyle/>
          <a:p>
            <a:pPr marL="457200" indent="-457200">
              <a:buSzPct val="100000"/>
              <a:buFont typeface="+mj-lt"/>
              <a:buAutoNum type="arabicPeriod"/>
            </a:pPr>
            <a:r>
              <a:rPr lang="en-US" sz="3200" dirty="0"/>
              <a:t>A group of interacting, interrelated, or interdependent elements forming a complex whole</a:t>
            </a:r>
          </a:p>
          <a:p>
            <a:pPr marL="457200" indent="-457200">
              <a:buSzPct val="100000"/>
              <a:buFont typeface="+mj-lt"/>
              <a:buAutoNum type="arabicPeriod"/>
            </a:pPr>
            <a:r>
              <a:rPr lang="en-US" sz="3200" dirty="0"/>
              <a:t>A set of objects or phenomena grouped together for classification or analysis.</a:t>
            </a:r>
          </a:p>
          <a:p>
            <a:pPr lvl="1">
              <a:buSzPct val="100000"/>
              <a:buFont typeface="Calibri" panose="020F0502020204030204" pitchFamily="34" charset="0"/>
              <a:buChar char="*"/>
            </a:pPr>
            <a:r>
              <a:rPr lang="en-US" sz="1800" dirty="0">
                <a:solidFill>
                  <a:srgbClr val="0070C0"/>
                </a:solidFill>
              </a:rPr>
              <a:t>The American Heritage Dictionary, </a:t>
            </a:r>
            <a:r>
              <a:rPr lang="en-US" sz="1800" dirty="0">
                <a:solidFill>
                  <a:srgbClr val="0070C0"/>
                </a:solidFill>
                <a:hlinkClick r:id="rId3"/>
              </a:rPr>
              <a:t>https://ahdictionary.com/</a:t>
            </a:r>
            <a:r>
              <a:rPr lang="en-US" sz="1800" dirty="0">
                <a:solidFill>
                  <a:srgbClr val="0070C0"/>
                </a:solidFill>
              </a:rPr>
              <a:t>, accessed May 8, 2019</a:t>
            </a:r>
            <a:r>
              <a:rPr lang="en-US" sz="1600" dirty="0">
                <a:solidFill>
                  <a:srgbClr val="0070C0"/>
                </a:solidFill>
              </a:rPr>
              <a:t>. </a:t>
            </a:r>
            <a:endParaRPr lang="en-US" sz="1800" dirty="0">
              <a:solidFill>
                <a:srgbClr val="000099"/>
              </a:solidFill>
            </a:endParaRPr>
          </a:p>
          <a:p>
            <a:pPr marL="914400" lvl="1" indent="-457200">
              <a:buSzPct val="100000"/>
              <a:buFont typeface="+mj-lt"/>
              <a:buAutoNum type="arabicPeriod"/>
            </a:pPr>
            <a:endParaRPr lang="en-US" sz="2800" dirty="0">
              <a:solidFill>
                <a:srgbClr val="000099"/>
              </a:solidFill>
            </a:endParaRP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6</a:t>
            </a:fld>
            <a:endParaRPr lang="en-US" sz="1200" dirty="0"/>
          </a:p>
        </p:txBody>
      </p:sp>
    </p:spTree>
    <p:extLst>
      <p:ext uri="{BB962C8B-B14F-4D97-AF65-F5344CB8AC3E}">
        <p14:creationId xmlns:p14="http://schemas.microsoft.com/office/powerpoint/2010/main" val="75301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Complex System</a:t>
            </a:r>
          </a:p>
        </p:txBody>
      </p:sp>
      <p:sp>
        <p:nvSpPr>
          <p:cNvPr id="4" name="Content Placeholder 3"/>
          <p:cNvSpPr>
            <a:spLocks noGrp="1"/>
          </p:cNvSpPr>
          <p:nvPr>
            <p:ph idx="1"/>
          </p:nvPr>
        </p:nvSpPr>
        <p:spPr/>
        <p:txBody>
          <a:bodyPr>
            <a:normAutofit fontScale="92500"/>
          </a:bodyPr>
          <a:lstStyle/>
          <a:p>
            <a:pPr>
              <a:buSzPct val="100000"/>
            </a:pPr>
            <a:r>
              <a:rPr lang="en-US" dirty="0"/>
              <a:t>Complex System is a system:</a:t>
            </a:r>
          </a:p>
          <a:p>
            <a:pPr marL="971550" lvl="1" indent="-514350">
              <a:buSzPct val="100000"/>
              <a:buFont typeface="+mj-lt"/>
              <a:buAutoNum type="arabicPeriod"/>
            </a:pPr>
            <a:r>
              <a:rPr lang="en-US" dirty="0"/>
              <a:t>Whose structure and behavior is not deducible, nor may it be inferred, from the structure and behavior of its component parts;</a:t>
            </a:r>
          </a:p>
          <a:p>
            <a:pPr marL="971550" lvl="1" indent="-514350">
              <a:buSzPct val="100000"/>
              <a:buFont typeface="+mj-lt"/>
              <a:buAutoNum type="arabicPeriod"/>
            </a:pPr>
            <a:r>
              <a:rPr lang="en-US" dirty="0"/>
              <a:t>Whose elements can change in response to imposed “pressures” from neighboring elements (note the reciprocal and transitive implications of this);</a:t>
            </a:r>
          </a:p>
          <a:p>
            <a:pPr marL="971550" lvl="1" indent="-514350">
              <a:buSzPct val="100000"/>
              <a:buFont typeface="+mj-lt"/>
              <a:buAutoNum type="arabicPeriod"/>
            </a:pPr>
            <a:r>
              <a:rPr lang="en-US" dirty="0"/>
              <a:t>Which has a large number of useful potential arrangements of its elements;</a:t>
            </a:r>
          </a:p>
          <a:p>
            <a:pPr marL="971550" lvl="1" indent="-514350">
              <a:buSzPct val="100000"/>
              <a:buFont typeface="+mj-lt"/>
              <a:buAutoNum type="arabicPeriod"/>
            </a:pPr>
            <a:r>
              <a:rPr lang="en-US" dirty="0"/>
              <a:t>That continually increases its own complexity given a steady influx of energy (raw resources);</a:t>
            </a:r>
          </a:p>
          <a:p>
            <a:pPr marL="971550" lvl="1" indent="-514350">
              <a:buSzPct val="100000"/>
              <a:buFont typeface="+mj-lt"/>
              <a:buAutoNum type="arabicPeriod"/>
            </a:pPr>
            <a:r>
              <a:rPr lang="en-US" dirty="0"/>
              <a:t>Characterized by the presence of independent change agents.</a:t>
            </a:r>
          </a:p>
          <a:p>
            <a:pPr marL="685800" marR="0" lvl="1" indent="-228600" algn="l" defTabSz="914400" rtl="0" eaLnBrk="1" fontAlgn="auto" latinLnBrk="0" hangingPunct="1">
              <a:lnSpc>
                <a:spcPct val="90000"/>
              </a:lnSpc>
              <a:spcBef>
                <a:spcPts val="500"/>
              </a:spcBef>
              <a:spcAft>
                <a:spcPts val="0"/>
              </a:spcAft>
              <a:buClrTx/>
              <a:buSzPct val="100000"/>
              <a:buFont typeface="Calibri" panose="020F0502020204030204" pitchFamily="34" charset="0"/>
              <a:buChar char="*"/>
              <a:tabLst/>
              <a:defRPr/>
            </a:pPr>
            <a:r>
              <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rPr>
              <a:t>Norman D.O., Kuras M.L. (2006) Engineering Complex Systems. In: Braha D., Minai A., Bar-Yam Y. (eds) Complex Engineered Systems. Understanding Complex Systems. Springer, Berlin, Heidelberg© Springer 2006, pp 206-245.</a:t>
            </a:r>
          </a:p>
          <a:p>
            <a:pPr marL="685800" marR="0" lvl="1" indent="-228600" algn="l" defTabSz="914400" rtl="0" eaLnBrk="1" fontAlgn="auto" latinLnBrk="0" hangingPunct="1">
              <a:lnSpc>
                <a:spcPct val="90000"/>
              </a:lnSpc>
              <a:spcBef>
                <a:spcPts val="500"/>
              </a:spcBef>
              <a:spcAft>
                <a:spcPts val="0"/>
              </a:spcAft>
              <a:buClrTx/>
              <a:buSzPct val="100000"/>
              <a:buFont typeface="Calibri" panose="020F0502020204030204" pitchFamily="34" charset="0"/>
              <a:buChar char="*"/>
              <a:tabLst/>
              <a:defRPr/>
            </a:pPr>
            <a:r>
              <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rPr>
              <a:t>Mina A., Braha D., Bar-Yam Y. (2006) Complex Engineered Systems: A New Paradigm. In: Braha D., Minai A., Bar-Yam Y. (eds) Complex Engineered Systems. Understanding Complex Systems. Springer, Berlin, Heidelberg, © Springer 2006, pp. 40-71.</a:t>
            </a:r>
          </a:p>
          <a:p>
            <a:pPr marL="685800" marR="0" lvl="1" indent="-228600" algn="l" defTabSz="914400" rtl="0" eaLnBrk="1" fontAlgn="auto" latinLnBrk="0" hangingPunct="1">
              <a:lnSpc>
                <a:spcPct val="90000"/>
              </a:lnSpc>
              <a:spcBef>
                <a:spcPts val="500"/>
              </a:spcBef>
              <a:spcAft>
                <a:spcPts val="0"/>
              </a:spcAft>
              <a:buClrTx/>
              <a:buSzPct val="100000"/>
              <a:buFont typeface="Calibri" panose="020F0502020204030204" pitchFamily="34" charset="0"/>
              <a:buChar char="*"/>
              <a:tabLst/>
              <a:defRPr/>
            </a:pPr>
            <a:r>
              <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rPr>
              <a:t>Heylighen, F., C. Joslyn; 2001; “Entropy and Information,” Principia Cybernetica Web, Sep 3,; pespmc1.vub.ac.be/entrinfo.html.</a:t>
            </a:r>
          </a:p>
          <a:p>
            <a:pPr marL="685800" marR="0" lvl="1" indent="-228600" algn="l" defTabSz="914400" rtl="0" eaLnBrk="1" fontAlgn="auto" latinLnBrk="0" hangingPunct="1">
              <a:lnSpc>
                <a:spcPct val="90000"/>
              </a:lnSpc>
              <a:spcBef>
                <a:spcPts val="500"/>
              </a:spcBef>
              <a:spcAft>
                <a:spcPts val="0"/>
              </a:spcAft>
              <a:buClrTx/>
              <a:buSzPct val="100000"/>
              <a:buFont typeface="Calibri" panose="020F0502020204030204" pitchFamily="34" charset="0"/>
              <a:buChar char="*"/>
              <a:tabLst/>
              <a:defRPr/>
            </a:pPr>
            <a:r>
              <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rPr>
              <a:t>Kauffman S.A; 1993; The Origins of Order: Self-Organization and Selection in Evolution, Oxford University Press, New York.</a:t>
            </a:r>
          </a:p>
          <a:p>
            <a:pPr marL="457200" lvl="1" indent="0">
              <a:buSzPct val="100000"/>
              <a:buNone/>
            </a:pPr>
            <a:endParaRPr lang="en-US" dirty="0">
              <a:solidFill>
                <a:srgbClr val="000099"/>
              </a:solidFill>
            </a:endParaRP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7</a:t>
            </a:fld>
            <a:endParaRPr lang="en-US" sz="1200" dirty="0"/>
          </a:p>
        </p:txBody>
      </p:sp>
    </p:spTree>
    <p:extLst>
      <p:ext uri="{BB962C8B-B14F-4D97-AF65-F5344CB8AC3E}">
        <p14:creationId xmlns:p14="http://schemas.microsoft.com/office/powerpoint/2010/main" val="354595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17343"/>
            <a:ext cx="10515600" cy="1325563"/>
          </a:xfrm>
        </p:spPr>
        <p:txBody>
          <a:bodyPr>
            <a:normAutofit fontScale="90000"/>
          </a:bodyPr>
          <a:lstStyle/>
          <a:p>
            <a:r>
              <a:rPr lang="en-US" dirty="0"/>
              <a:t>Issues Addressed by </a:t>
            </a:r>
            <a:br>
              <a:rPr lang="en-US" dirty="0"/>
            </a:br>
            <a:r>
              <a:rPr lang="en-US" dirty="0"/>
              <a:t>Complex Systems Engineering (CSE) vs. Traditional System Engineering (TSE) </a:t>
            </a:r>
          </a:p>
        </p:txBody>
      </p:sp>
      <p:pic>
        <p:nvPicPr>
          <p:cNvPr id="7" name="Content Placeholder 6"/>
          <p:cNvPicPr>
            <a:picLocks noGrp="1" noChangeAspect="1"/>
          </p:cNvPicPr>
          <p:nvPr>
            <p:ph idx="1"/>
          </p:nvPr>
        </p:nvPicPr>
        <p:blipFill>
          <a:blip r:embed="rId3"/>
          <a:stretch>
            <a:fillRect/>
          </a:stretch>
        </p:blipFill>
        <p:spPr>
          <a:xfrm>
            <a:off x="1510145" y="1706340"/>
            <a:ext cx="9171710" cy="4441961"/>
          </a:xfrm>
          <a:prstGeom prst="rect">
            <a:avLst/>
          </a:prstGeom>
        </p:spPr>
      </p:pic>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8</a:t>
            </a:fld>
            <a:endParaRPr lang="en-US" sz="1200" dirty="0"/>
          </a:p>
        </p:txBody>
      </p:sp>
      <p:sp>
        <p:nvSpPr>
          <p:cNvPr id="3" name="TextBox 2">
            <a:extLst>
              <a:ext uri="{FF2B5EF4-FFF2-40B4-BE49-F238E27FC236}">
                <a16:creationId xmlns:a16="http://schemas.microsoft.com/office/drawing/2014/main" id="{C8CFE938-6845-A160-9AEE-9C87E5A218F7}"/>
              </a:ext>
            </a:extLst>
          </p:cNvPr>
          <p:cNvSpPr txBox="1"/>
          <p:nvPr/>
        </p:nvSpPr>
        <p:spPr>
          <a:xfrm>
            <a:off x="969818" y="6095673"/>
            <a:ext cx="9712037" cy="43088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Pct val="100000"/>
              <a:buFont typeface="Calibri" panose="020F0502020204030204" pitchFamily="34" charset="0"/>
              <a:buChar char="*"/>
              <a:tabLst/>
              <a:defRPr/>
            </a:pPr>
            <a:r>
              <a:rPr kumimoji="0" lang="en-US" sz="1100" b="0" i="0" u="none" strike="noStrike" kern="1200" cap="none" spc="0" normalizeH="0" baseline="0" noProof="0" dirty="0">
                <a:ln>
                  <a:noFill/>
                </a:ln>
                <a:solidFill>
                  <a:srgbClr val="0070C0"/>
                </a:solidFill>
                <a:effectLst/>
                <a:uLnTx/>
                <a:uFillTx/>
                <a:latin typeface="Calibri" panose="020F0502020204030204"/>
                <a:ea typeface="+mn-ea"/>
                <a:cs typeface="+mn-cs"/>
              </a:rPr>
              <a:t>Norman D.O., Kuras M.L. (2006) Engineering Complex Systems. In: Braha D., Minai A., Bar-Yam Y. (eds) Complex Engineered Systems. Understanding Complex Systems. Springer, Berlin, Heidelberg© Springer 2006, pp 206-245.</a:t>
            </a:r>
          </a:p>
        </p:txBody>
      </p:sp>
    </p:spTree>
    <p:extLst>
      <p:ext uri="{BB962C8B-B14F-4D97-AF65-F5344CB8AC3E}">
        <p14:creationId xmlns:p14="http://schemas.microsoft.com/office/powerpoint/2010/main" val="298501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668"/>
            <a:ext cx="10515600" cy="1325563"/>
          </a:xfrm>
        </p:spPr>
        <p:txBody>
          <a:bodyPr>
            <a:noAutofit/>
          </a:bodyPr>
          <a:lstStyle/>
          <a:p>
            <a:r>
              <a:rPr lang="en-US" dirty="0"/>
              <a:t>Complex Systems Challenges for Emergent Behavior</a:t>
            </a:r>
          </a:p>
        </p:txBody>
      </p:sp>
      <p:sp>
        <p:nvSpPr>
          <p:cNvPr id="4" name="Content Placeholder 3"/>
          <p:cNvSpPr>
            <a:spLocks noGrp="1"/>
          </p:cNvSpPr>
          <p:nvPr>
            <p:ph idx="1"/>
          </p:nvPr>
        </p:nvSpPr>
        <p:spPr>
          <a:xfrm>
            <a:off x="838200" y="1881041"/>
            <a:ext cx="10515600" cy="4351338"/>
          </a:xfrm>
        </p:spPr>
        <p:txBody>
          <a:bodyPr>
            <a:normAutofit fontScale="92500" lnSpcReduction="20000"/>
          </a:bodyPr>
          <a:lstStyle/>
          <a:p>
            <a:pPr marL="457200" indent="-457200">
              <a:buSzPct val="100000"/>
              <a:buFont typeface="+mj-lt"/>
              <a:buAutoNum type="arabicPeriod"/>
            </a:pPr>
            <a:r>
              <a:rPr lang="en-US" dirty="0"/>
              <a:t>Emergent behavior is a new behavior that develops from the interactions among constituent systems</a:t>
            </a:r>
          </a:p>
          <a:p>
            <a:pPr marL="682625" lvl="1" indent="-457200">
              <a:buSzPct val="100000"/>
            </a:pPr>
            <a:r>
              <a:rPr lang="en-US" dirty="0"/>
              <a:t>In a System of Systems (SoS), constituent systems must be: (i) operationally independent; (ii) managerially independent; (iii) physically decoupled, and geographically distributed. </a:t>
            </a:r>
          </a:p>
          <a:p>
            <a:pPr marL="682625" lvl="1" indent="-457200">
              <a:buSzPct val="100000"/>
            </a:pPr>
            <a:r>
              <a:rPr lang="en-US" dirty="0"/>
              <a:t>The SoS as a whole must: (iv) have evolutionary development; and (v) produce emergent behaviors. </a:t>
            </a:r>
          </a:p>
          <a:p>
            <a:pPr marL="457200" indent="-457200">
              <a:buSzPct val="100000"/>
              <a:buFont typeface="+mj-lt"/>
              <a:buAutoNum type="arabicPeriod"/>
            </a:pPr>
            <a:r>
              <a:rPr lang="en-US" dirty="0"/>
              <a:t>Emergent behavior cannot be deduced from the behaviors of the constituent systems themselves, considered individually or in subgroups.</a:t>
            </a:r>
          </a:p>
          <a:p>
            <a:pPr marL="457200" indent="-457200">
              <a:buSzPct val="100000"/>
              <a:buFont typeface="+mj-lt"/>
              <a:buAutoNum type="arabicPeriod"/>
            </a:pPr>
            <a:r>
              <a:rPr lang="en-US" dirty="0"/>
              <a:t>An emergent behavior is a global behavior that arises out of the interactions between parts of a whole and which cannot be predicted or extrapolated from the behavior of the individual parts.</a:t>
            </a:r>
          </a:p>
          <a:p>
            <a:pPr marL="0" indent="0">
              <a:buSzPct val="100000"/>
              <a:buNone/>
            </a:pPr>
            <a:r>
              <a:rPr lang="en-US" sz="1500" dirty="0">
                <a:solidFill>
                  <a:srgbClr val="0070C0"/>
                </a:solidFill>
              </a:rPr>
              <a:t>*</a:t>
            </a:r>
            <a:r>
              <a:rPr lang="it-IT" sz="1500" dirty="0">
                <a:solidFill>
                  <a:srgbClr val="0070C0"/>
                </a:solidFill>
              </a:rPr>
              <a:t> Flavio Oquendo, </a:t>
            </a:r>
            <a:r>
              <a:rPr lang="en-US" sz="1500" dirty="0">
                <a:solidFill>
                  <a:srgbClr val="0070C0"/>
                </a:solidFill>
              </a:rPr>
              <a:t> “Architecturally Describing the Emergent Behavior of Software-intensive System-of-Systems with SosADL,” </a:t>
            </a:r>
            <a:r>
              <a:rPr lang="it-IT" sz="1500" dirty="0">
                <a:solidFill>
                  <a:srgbClr val="0070C0"/>
                </a:solidFill>
              </a:rPr>
              <a:t>IRISA – UMR CNRS / Univ. Bretagne Sud, France flavio.oquendo@irisa.fr, </a:t>
            </a:r>
            <a:r>
              <a:rPr lang="en-US" sz="1500" dirty="0">
                <a:solidFill>
                  <a:srgbClr val="0070C0"/>
                </a:solidFill>
              </a:rPr>
              <a:t>2017 12th System of Systems Engineering Conference (SoSE), </a:t>
            </a:r>
            <a:r>
              <a:rPr lang="fi-FI" sz="1500" dirty="0">
                <a:solidFill>
                  <a:srgbClr val="0070C0"/>
                </a:solidFill>
              </a:rPr>
              <a:t>June 18-21, 2017 Waikoloa Hawaii, USA</a:t>
            </a:r>
            <a:endParaRPr lang="en-US" sz="1500" dirty="0">
              <a:solidFill>
                <a:srgbClr val="0070C0"/>
              </a:solidFill>
            </a:endParaRPr>
          </a:p>
        </p:txBody>
      </p:sp>
      <p:sp>
        <p:nvSpPr>
          <p:cNvPr id="5" name="Slide Number Placeholder 20"/>
          <p:cNvSpPr txBox="1">
            <a:spLocks/>
          </p:cNvSpPr>
          <p:nvPr/>
        </p:nvSpPr>
        <p:spPr>
          <a:xfrm>
            <a:off x="10185400" y="6356351"/>
            <a:ext cx="420688" cy="365125"/>
          </a:xfrm>
          <a:prstGeom prst="rect">
            <a:avLst/>
          </a:prstGeom>
        </p:spPr>
        <p:txBody>
          <a:bodyPr/>
          <a:lstStyle>
            <a:defPPr>
              <a:defRPr lang="en-US"/>
            </a:defPPr>
            <a:lvl1pPr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8D57DBB9-07C6-49AB-BFD5-E737C7E241F6}" type="slidenum">
              <a:rPr lang="en-US" sz="1200"/>
              <a:pPr/>
              <a:t>9</a:t>
            </a:fld>
            <a:endParaRPr lang="en-US" sz="1200" dirty="0"/>
          </a:p>
        </p:txBody>
      </p:sp>
    </p:spTree>
    <p:extLst>
      <p:ext uri="{BB962C8B-B14F-4D97-AF65-F5344CB8AC3E}">
        <p14:creationId xmlns:p14="http://schemas.microsoft.com/office/powerpoint/2010/main" val="527346985"/>
      </p:ext>
    </p:extLst>
  </p:cSld>
  <p:clrMapOvr>
    <a:masterClrMapping/>
  </p:clrMapOvr>
</p:sld>
</file>

<file path=ppt/theme/theme1.xml><?xml version="1.0" encoding="utf-8"?>
<a:theme xmlns:a="http://schemas.openxmlformats.org/drawingml/2006/main" name="office theme">
  <a:themeElements>
    <a:clrScheme name="Custom 22">
      <a:dk1>
        <a:sysClr val="windowText" lastClr="000000"/>
      </a:dk1>
      <a:lt1>
        <a:sysClr val="window" lastClr="FFFFFF"/>
      </a:lt1>
      <a:dk2>
        <a:srgbClr val="44546A"/>
      </a:dk2>
      <a:lt2>
        <a:srgbClr val="E7E6E6"/>
      </a:lt2>
      <a:accent1>
        <a:srgbClr val="0C7AB2"/>
      </a:accent1>
      <a:accent2>
        <a:srgbClr val="5FC5BA"/>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waGVyc2hleTwvVXNlck5hbWU+PERhdGVUaW1lPjYvMjgvMjAyMSA5OjI3OjQ3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cGhlcnNoZXk8L1VzZXJOYW1lPjxEYXRlVGltZT43LzgvMjAyMSA4OjQzOjM3IFBNPC9EYXRlVGltZT48TGFiZWxTdHJpbmc+T3JpZ2luIEp1cmlzZGljdGlvbjogVVMgIHwgVW5yZXN0cmljdGVkIENvbnRlbnQgfCBObyBtYXJraW5nIGFwcGxpZWQgYnkgdGhpcyB0b29sIHwgT3RoZXIgSW5mb3JtYXRpb24gKE5vdCBSZXF1aXJpbmcgYW4gRXhwb3J0IENvbnRyb2wgTWFya2luZykgfCBObyBtYXJraW5nIGFwcGxpZWQgYnkgdGhlIHRvb2w8L0xhYmVsU3RyaW5nPjwvaXRlbT48L2xhYmVsSGlzdG9yeT4=</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Props1.xml><?xml version="1.0" encoding="utf-8"?>
<ds:datastoreItem xmlns:ds="http://schemas.openxmlformats.org/officeDocument/2006/customXml" ds:itemID="{D4DD875D-DB97-4153-90A7-47896F9417EE}">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723244C7-592B-4CEB-BC8D-AAE4F449DF5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office theme</Template>
  <TotalTime>7450</TotalTime>
  <Words>4564</Words>
  <Application>Microsoft Office PowerPoint</Application>
  <PresentationFormat>Widescreen</PresentationFormat>
  <Paragraphs>412</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Arial Black</vt:lpstr>
      <vt:lpstr>Arial Narrow</vt:lpstr>
      <vt:lpstr>Calibri</vt:lpstr>
      <vt:lpstr>Calibri Light</vt:lpstr>
      <vt:lpstr>Century Gothic</vt:lpstr>
      <vt:lpstr>Georgia</vt:lpstr>
      <vt:lpstr>Levenim MT</vt:lpstr>
      <vt:lpstr>Times New Roman</vt:lpstr>
      <vt:lpstr>office theme</vt:lpstr>
      <vt:lpstr>Custom Design</vt:lpstr>
      <vt:lpstr>PowerPoint Presentation</vt:lpstr>
      <vt:lpstr>Role of System Engineering </vt:lpstr>
      <vt:lpstr>Complex Systems Engineering</vt:lpstr>
      <vt:lpstr>Definitions:</vt:lpstr>
      <vt:lpstr>Complexity</vt:lpstr>
      <vt:lpstr>System</vt:lpstr>
      <vt:lpstr>Complex System</vt:lpstr>
      <vt:lpstr>Issues Addressed by  Complex Systems Engineering (CSE) vs. Traditional System Engineering (TSE) </vt:lpstr>
      <vt:lpstr>Complex Systems Challenges for Emergent Behavior</vt:lpstr>
      <vt:lpstr>Summary</vt:lpstr>
      <vt:lpstr>Application of Systems Engineering with Data Science to Assist Human Decision Making</vt:lpstr>
      <vt:lpstr>What is Data Analytics</vt:lpstr>
      <vt:lpstr>What are Big Data?</vt:lpstr>
      <vt:lpstr>The 4th Paradigm of Science</vt:lpstr>
      <vt:lpstr>Data Analyst vs Data Engineer vs Data Scientist </vt:lpstr>
      <vt:lpstr>Data Analytics Systems Architecture Drivers</vt:lpstr>
      <vt:lpstr>Architecture Attributes</vt:lpstr>
      <vt:lpstr>Architectural Design Constraint Factors for Big Data Systems</vt:lpstr>
      <vt:lpstr>Data Analytics Models</vt:lpstr>
      <vt:lpstr>PowerPoint Presentation</vt:lpstr>
      <vt:lpstr>PowerPoint Presentation</vt:lpstr>
      <vt:lpstr>Application of Diagnostic Data Analytics</vt:lpstr>
      <vt:lpstr>Application of Predictive Data Analytics</vt:lpstr>
      <vt:lpstr>Application of Prescriptive Data Analytics</vt:lpstr>
      <vt:lpstr>Conclusions and Areas for Future Work</vt:lpstr>
      <vt:lpstr>Backup</vt:lpstr>
      <vt:lpstr>Abstract</vt:lpstr>
      <vt:lpstr>Primary References</vt:lpstr>
      <vt:lpstr>Bio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rtnipcontrolcode:unrestricted|rtnipcontrolcodevm:noipvm|rtnexportcontrolcountry:usa|rtnexportcontrolcode:otherinfo|rtnexportcontrolcodevm:nousecvm</dc:subject>
  <dc:creator>Amanda Osborn</dc:creator>
  <cp:lastModifiedBy>Hershey, Paul C     RTX</cp:lastModifiedBy>
  <cp:revision>227</cp:revision>
  <dcterms:created xsi:type="dcterms:W3CDTF">2021-02-04T17:11:03Z</dcterms:created>
  <dcterms:modified xsi:type="dcterms:W3CDTF">2023-10-06T18:35:32Z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a70de708-7146-4921-986a-468ba995902b</vt:lpwstr>
  </property>
  <property fmtid="{D5CDD505-2E9C-101B-9397-08002B2CF9AE}" pid="3" name="bjClsUserRVM">
    <vt:lpwstr>[]</vt:lpwstr>
  </property>
  <property fmtid="{D5CDD505-2E9C-101B-9397-08002B2CF9AE}" pid="4" name="bjSaver">
    <vt:lpwstr>HxTWbPlPll8KyzSZatP+gABVTtjKGP+9</vt:lpwstr>
  </property>
  <property fmtid="{D5CDD505-2E9C-101B-9397-08002B2CF9AE}" pid="5" name="bjLabelHistoryID">
    <vt:lpwstr>{D4DD875D-DB97-4153-90A7-47896F9417EE}</vt:lpwstr>
  </property>
  <property fmtid="{D5CDD505-2E9C-101B-9397-08002B2CF9AE}" pid="6" name="bjLabelRefreshRequired">
    <vt:lpwstr>FileClassifier</vt:lpwstr>
  </property>
  <property fmtid="{D5CDD505-2E9C-101B-9397-08002B2CF9AE}" pid="7"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8"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9" name="bjDocumentLabelXML-1">
    <vt:lpwstr>e7d-88d1-fc61674f86fd" value="" /&gt;&lt;element uid="92e993a3-af32-4afb-aa19-3a49cdb82c7a" value="" /&gt;&lt;/sisl&gt;</vt:lpwstr>
  </property>
  <property fmtid="{D5CDD505-2E9C-101B-9397-08002B2CF9AE}" pid="10" name="rtnipcontrolcode">
    <vt:lpwstr>unrestricted</vt:lpwstr>
  </property>
  <property fmtid="{D5CDD505-2E9C-101B-9397-08002B2CF9AE}" pid="11" name="rtnipcontrolcodevm">
    <vt:lpwstr>noipvm</vt:lpwstr>
  </property>
  <property fmtid="{D5CDD505-2E9C-101B-9397-08002B2CF9AE}" pid="12" name="rtnexportcontrolcode">
    <vt:lpwstr>otherinfo</vt:lpwstr>
  </property>
  <property fmtid="{D5CDD505-2E9C-101B-9397-08002B2CF9AE}" pid="13" name="rtnexportcontrolcodevm">
    <vt:lpwstr>nousecvm</vt:lpwstr>
  </property>
  <property fmtid="{D5CDD505-2E9C-101B-9397-08002B2CF9AE}" pid="14" name="rtnexportcontrolcountry">
    <vt:lpwstr>usa</vt:lpwstr>
  </property>
  <property fmtid="{D5CDD505-2E9C-101B-9397-08002B2CF9AE}" pid="15" name="bjDocumentSecurityLabel">
    <vt:lpwstr>Origin Jurisdiction: US | Unrestricted Content | No marking applied by this tool | Other Information (Not Requiring an Export Control Marking) | No marking applied by the tool</vt:lpwstr>
  </property>
</Properties>
</file>