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2"/>
  </p:notesMasterIdLst>
  <p:sldIdLst>
    <p:sldId id="270" r:id="rId2"/>
    <p:sldId id="271" r:id="rId3"/>
    <p:sldId id="264" r:id="rId4"/>
    <p:sldId id="265" r:id="rId5"/>
    <p:sldId id="263" r:id="rId6"/>
    <p:sldId id="261" r:id="rId7"/>
    <p:sldId id="266" r:id="rId8"/>
    <p:sldId id="267" r:id="rId9"/>
    <p:sldId id="268" r:id="rId10"/>
    <p:sldId id="269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C70A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1348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216" y="6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6D780D-2599-3E46-A7D9-EFBF68CB660C}" type="datetimeFigureOut">
              <a:rPr lang="en-US" smtClean="0"/>
              <a:t>4/13/22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1F3C3F-8680-2642-BE57-A56E6842C3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2606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601990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A5D466-98E4-4591-B691-9487944F3D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841B2C2-B28A-4289-80C5-D36AF6DC78B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3838F87-FA44-4454-88AC-AACF0718C4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0322B62-6E67-46C9-8E60-C1731F3CD34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B0F60E-6F02-454A-A1D3-4F4AE6D293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282F6B-41CA-4065-B364-8D5143CEF1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AABB4B-B7FE-4F54-9EF3-4A934A9068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22100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A60312-30E2-4915-A6CD-B137F15231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0FADC2D-1BFE-476F-96A8-5477B18E8E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9D438B-C15B-41D3-8458-2B874E10B2D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7B612A-A41D-4DAD-AC72-1B85593B3A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D6DAC4-BCFC-4965-B9F1-7ECC81AEF3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AABB4B-B7FE-4F54-9EF3-4A934A9068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19634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FFD76CE-0001-449E-B549-1413AA2CAFA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A7AA05D-3E96-4A54-A699-9DAEF341D3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695EE3-4E38-4936-865C-73445294F21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4ECA7E-C502-4A62-A138-8970A77487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BB6D11-9EA4-4A25-B711-D84864227C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AABB4B-B7FE-4F54-9EF3-4A934A9068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02639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picture containing monitor&#10;&#10;Description automatically generated">
            <a:extLst>
              <a:ext uri="{FF2B5EF4-FFF2-40B4-BE49-F238E27FC236}">
                <a16:creationId xmlns:a16="http://schemas.microsoft.com/office/drawing/2014/main" id="{F7C15606-C310-40E6-B245-C56476D46DA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1433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CDB23E7-1B83-4E93-869F-93536C0F391D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09944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CCFC8D-FAC4-4880-9373-C4D5AD998E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3D2219A-6810-4BBB-BB70-7005CC1E574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F05C51-B209-4AF4-A68D-B977A22300D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C03980-8E73-44A4-A6C0-9FC92EA605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A60794-8A42-43BE-A706-169A361947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AABB4B-B7FE-4F54-9EF3-4A934A9068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85376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D1BF33-0809-4FC2-8ADA-2D2F34A0D8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32E70E-167B-4E52-9956-3A3A314DA5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A8D3BB-E229-4CFF-8881-519668E28F9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999DF7-E8C6-4AE4-A958-1C5EAB5B4E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34E2BE-1B65-4750-996B-B5D554B54F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AABB4B-B7FE-4F54-9EF3-4A934A9068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13534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E63A2F-B27D-4CE5-88ED-B23A8AF469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B41687-F5D4-4762-9801-4DBD4A4647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F3931A-5804-4D91-8B12-F62020876F5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78FE9C-0D24-46A8-B8BB-3C7AADD449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045FFE-81AF-4BA3-9594-A5B9D9E4F1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AABB4B-B7FE-4F54-9EF3-4A934A9068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04225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31618E-C1FF-4406-B935-6E356D520E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B0733F-1457-4881-A03B-9AB48809BDE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26BBB4B-C73A-43E4-A0E1-4A1AD263CC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7FE5ACB-3737-465C-9046-2B615FBB246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A161206-A400-4104-8090-D58A159D2B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6D62CD-16D6-4D1C-98B8-E2D8387123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AABB4B-B7FE-4F54-9EF3-4A934A9068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77823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9A1018-601A-48D0-81AB-5726FB288E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20EA12-77DD-4DA8-87FD-944D7E0465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4B12C12-81E3-4EC1-AC98-E5C3BB503D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0B35DD1-A8A7-4C6A-9A75-0DCF4B24642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FEAF422-393A-403B-96E5-F9D80C2C9FA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ECBCC8A-E3F9-47FE-9412-1451A74E2C7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FD8B493-3800-4240-A0E8-1727624CB0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12124BC-FB28-4147-9741-E91E2C782F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AABB4B-B7FE-4F54-9EF3-4A934A9068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1013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602450-776F-4F03-A967-CA91BE8758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A0A3305-DBD3-419B-9ADD-486F2F381A3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5B12F86-C5BF-48A3-B662-E2B45C93D4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649FFFE-ED73-47A2-AD33-3BF4A1E6AE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AABB4B-B7FE-4F54-9EF3-4A934A9068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35099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E9C3614-C6F7-418D-93A1-479FC2D3F16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0933FD9-3AB7-40DC-9347-AB7628391C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684B5FB-C298-4E3E-9403-46CA2016A0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AABB4B-B7FE-4F54-9EF3-4A934A9068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0820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99F9F1-ADEA-43FA-843B-403AB26F0C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49FB9A-D2A1-4AE9-A254-6C639E38B7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B98BAC1-A068-4411-BE9A-417483ADF6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6E8495-3FBC-4322-A034-048B13E88BC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DD6CDE-1993-4DA6-97C4-CD04F189E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02E51F-634B-49C0-9CA1-7BB3452E93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AABB4B-B7FE-4F54-9EF3-4A934A9068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24301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6">
            <a:alphaModFix amt="46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51651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2" r:id="rId1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4A131C-F095-48E5-8B44-E138AD540F6F}"/>
              </a:ext>
            </a:extLst>
          </p:cNvPr>
          <p:cNvSpPr>
            <a:spLocks noGrp="1"/>
          </p:cNvSpPr>
          <p:nvPr/>
        </p:nvSpPr>
        <p:spPr>
          <a:xfrm>
            <a:off x="4542176" y="1689724"/>
            <a:ext cx="6881887" cy="99829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i="0" kern="1200">
                <a:solidFill>
                  <a:srgbClr val="0066A1"/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r>
              <a:rPr lang="en-US" sz="3600" dirty="0">
                <a:solidFill>
                  <a:srgbClr val="0C70AC"/>
                </a:solidFill>
              </a:rPr>
              <a:t>IEEE Systems Council</a:t>
            </a:r>
            <a:br>
              <a:rPr lang="en-US" sz="3600" dirty="0">
                <a:solidFill>
                  <a:srgbClr val="0C70AC"/>
                </a:solidFill>
              </a:rPr>
            </a:br>
            <a:r>
              <a:rPr lang="en-US" sz="3200" dirty="0">
                <a:solidFill>
                  <a:srgbClr val="0C70AC"/>
                </a:solidFill>
              </a:rPr>
              <a:t>Distinguished Lecturers Program</a:t>
            </a:r>
            <a:endParaRPr lang="en-US" sz="3600" dirty="0">
              <a:solidFill>
                <a:srgbClr val="0C70AC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E1FB642-C925-470D-A2D9-02A0B8114332}"/>
              </a:ext>
            </a:extLst>
          </p:cNvPr>
          <p:cNvSpPr>
            <a:spLocks noGrp="1"/>
          </p:cNvSpPr>
          <p:nvPr/>
        </p:nvSpPr>
        <p:spPr>
          <a:xfrm>
            <a:off x="4542176" y="2895266"/>
            <a:ext cx="6881887" cy="14537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0066A1"/>
              </a:buClr>
              <a:buFont typeface="LucidaGrande" charset="0"/>
              <a:buNone/>
              <a:defRPr sz="2800" b="1" i="1" kern="1200">
                <a:solidFill>
                  <a:schemeClr val="tx1">
                    <a:lumMod val="50000"/>
                    <a:lumOff val="50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LucidaGrande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Wingdings" charset="2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Courier New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/>
              <a:t>Pierangela</a:t>
            </a:r>
            <a:r>
              <a:rPr lang="en-US" dirty="0"/>
              <a:t> </a:t>
            </a:r>
            <a:r>
              <a:rPr lang="en-US" dirty="0" err="1"/>
              <a:t>Samarati</a:t>
            </a:r>
            <a:r>
              <a:rPr lang="en-US" dirty="0"/>
              <a:t>, DLP Committee Chair</a:t>
            </a:r>
          </a:p>
          <a:p>
            <a:endParaRPr lang="en-US" sz="1300" dirty="0"/>
          </a:p>
          <a:p>
            <a:r>
              <a:rPr lang="en-US" dirty="0"/>
              <a:t>April 29, 2022</a:t>
            </a:r>
          </a:p>
        </p:txBody>
      </p:sp>
    </p:spTree>
    <p:extLst>
      <p:ext uri="{BB962C8B-B14F-4D97-AF65-F5344CB8AC3E}">
        <p14:creationId xmlns:p14="http://schemas.microsoft.com/office/powerpoint/2010/main" val="12428310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5BAB76B3-D2D7-4587-8C49-BE97BC3F7749}"/>
              </a:ext>
            </a:extLst>
          </p:cNvPr>
          <p:cNvSpPr>
            <a:spLocks noGrp="1"/>
          </p:cNvSpPr>
          <p:nvPr/>
        </p:nvSpPr>
        <p:spPr>
          <a:xfrm>
            <a:off x="963407" y="1101446"/>
            <a:ext cx="8983291" cy="55333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400" b="1" i="0" kern="1200">
                <a:solidFill>
                  <a:srgbClr val="0066A1"/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r>
              <a:rPr lang="en-US" dirty="0">
                <a:solidFill>
                  <a:srgbClr val="0C70AC"/>
                </a:solidFill>
              </a:rPr>
              <a:t>Motion</a:t>
            </a:r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AEA58944-5545-4118-979B-D9E64B47EF7E}"/>
              </a:ext>
            </a:extLst>
          </p:cNvPr>
          <p:cNvSpPr>
            <a:spLocks noGrp="1"/>
          </p:cNvSpPr>
          <p:nvPr/>
        </p:nvSpPr>
        <p:spPr>
          <a:xfrm>
            <a:off x="949125" y="1782509"/>
            <a:ext cx="9999024" cy="37038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0066A1"/>
              </a:buClr>
              <a:buFont typeface="LucidaGrande" charset="0"/>
              <a:buChar char="▸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LucidaGrande" charset="0"/>
              <a:buChar char="-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Wingdings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Courier New" charset="0"/>
              <a:buChar char="o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/>
              <a:t>The Distinguished Lecturer Committee moves to approve </a:t>
            </a:r>
            <a:r>
              <a:rPr lang="en-US" sz="2400" dirty="0" err="1"/>
              <a:t>Somayeh</a:t>
            </a:r>
            <a:r>
              <a:rPr lang="en-US" sz="2400" dirty="0"/>
              <a:t> </a:t>
            </a:r>
            <a:r>
              <a:rPr lang="en-US" sz="2400" dirty="0" err="1"/>
              <a:t>Sojoudi</a:t>
            </a:r>
            <a:r>
              <a:rPr lang="en-US" sz="2400" dirty="0"/>
              <a:t> as a Systems Council Distinguished Lecturer. </a:t>
            </a:r>
          </a:p>
          <a:p>
            <a:r>
              <a:rPr lang="en-US" sz="2400" dirty="0"/>
              <a:t>Pros: </a:t>
            </a:r>
            <a:r>
              <a:rPr lang="en-US" sz="2400" dirty="0" err="1"/>
              <a:t>Somayeh</a:t>
            </a:r>
            <a:r>
              <a:rPr lang="en-US" sz="2400" dirty="0"/>
              <a:t> </a:t>
            </a:r>
            <a:r>
              <a:rPr lang="en-US" sz="2400" dirty="0" err="1"/>
              <a:t>Sojoudi</a:t>
            </a:r>
            <a:r>
              <a:rPr lang="en-US" sz="2400" dirty="0"/>
              <a:t> is an expert in an area of Systems Council and Participant interest, Systems optimization and machine learning</a:t>
            </a:r>
          </a:p>
          <a:p>
            <a:r>
              <a:rPr lang="en-US" sz="2400" dirty="0"/>
              <a:t>Cons: None</a:t>
            </a:r>
          </a:p>
          <a:p>
            <a:r>
              <a:rPr lang="en-US" sz="2400" dirty="0"/>
              <a:t>Financial Implications: Travel funds may be requested to travel from DL’s home location to city where lecture takes place.</a:t>
            </a:r>
          </a:p>
          <a:p>
            <a:pPr marL="0" indent="0">
              <a:buNone/>
            </a:pPr>
            <a:r>
              <a:rPr lang="en-US" sz="2000" dirty="0"/>
              <a:t> </a:t>
            </a:r>
            <a:r>
              <a:rPr lang="en-US" sz="2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685959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5BAB76B3-D2D7-4587-8C49-BE97BC3F7749}"/>
              </a:ext>
            </a:extLst>
          </p:cNvPr>
          <p:cNvSpPr>
            <a:spLocks noGrp="1"/>
          </p:cNvSpPr>
          <p:nvPr/>
        </p:nvSpPr>
        <p:spPr>
          <a:xfrm>
            <a:off x="958644" y="1101446"/>
            <a:ext cx="8983291" cy="55333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400" b="1" i="0" kern="1200">
                <a:solidFill>
                  <a:srgbClr val="0066A1"/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r>
              <a:rPr lang="en-US" dirty="0">
                <a:solidFill>
                  <a:srgbClr val="0C70AC"/>
                </a:solidFill>
              </a:rPr>
              <a:t>2022 DLP Committee </a:t>
            </a:r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AEA58944-5545-4118-979B-D9E64B47EF7E}"/>
              </a:ext>
            </a:extLst>
          </p:cNvPr>
          <p:cNvSpPr>
            <a:spLocks noGrp="1"/>
          </p:cNvSpPr>
          <p:nvPr/>
        </p:nvSpPr>
        <p:spPr>
          <a:xfrm>
            <a:off x="963407" y="1853947"/>
            <a:ext cx="9999024" cy="45794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0066A1"/>
              </a:buClr>
              <a:buFont typeface="LucidaGrande" charset="0"/>
              <a:buChar char="▸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LucidaGrande" charset="0"/>
              <a:buChar char="-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Wingdings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Courier New" charset="0"/>
              <a:buChar char="o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Pierangela Samarati, Chair</a:t>
            </a:r>
          </a:p>
          <a:p>
            <a:r>
              <a:rPr lang="en-US" dirty="0"/>
              <a:t>Rich Hochberg </a:t>
            </a:r>
          </a:p>
          <a:p>
            <a:r>
              <a:rPr lang="en-US" dirty="0"/>
              <a:t>Paolo Carbone</a:t>
            </a:r>
          </a:p>
          <a:p>
            <a:r>
              <a:rPr lang="en-US" dirty="0"/>
              <a:t>Robert C. </a:t>
            </a:r>
            <a:r>
              <a:rPr lang="en-US" dirty="0" err="1"/>
              <a:t>Rassa</a:t>
            </a:r>
            <a:endParaRPr lang="en-US" dirty="0"/>
          </a:p>
          <a:p>
            <a:r>
              <a:rPr lang="en-US" dirty="0"/>
              <a:t>Stephanie White</a:t>
            </a:r>
          </a:p>
        </p:txBody>
      </p:sp>
    </p:spTree>
    <p:extLst>
      <p:ext uri="{BB962C8B-B14F-4D97-AF65-F5344CB8AC3E}">
        <p14:creationId xmlns:p14="http://schemas.microsoft.com/office/powerpoint/2010/main" val="29593052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F0D712-855C-9345-AAAA-37305A1DB4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65810"/>
            <a:ext cx="10515600" cy="924878"/>
          </a:xfrm>
        </p:spPr>
        <p:txBody>
          <a:bodyPr/>
          <a:lstStyle/>
          <a:p>
            <a:r>
              <a:rPr lang="en-US" sz="3400" b="1" dirty="0">
                <a:solidFill>
                  <a:srgbClr val="0C70AC"/>
                </a:solidFill>
                <a:latin typeface="+mn-lt"/>
              </a:rPr>
              <a:t>Distinguished Lecturer Nomination</a:t>
            </a:r>
            <a:endParaRPr lang="en-US" sz="3400" b="1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EF1A31-F0FC-8749-88A6-6435B8D69A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Rami </a:t>
            </a:r>
            <a:r>
              <a:rPr lang="en-US" dirty="0" err="1"/>
              <a:t>Ghannam</a:t>
            </a:r>
            <a:r>
              <a:rPr lang="en-US" dirty="0"/>
              <a:t>, University of Glasgow, UK</a:t>
            </a:r>
          </a:p>
          <a:p>
            <a:pPr lvl="1"/>
            <a:r>
              <a:rPr lang="en-US" dirty="0"/>
              <a:t>14 years research experience in electronic systems design</a:t>
            </a:r>
          </a:p>
          <a:p>
            <a:pPr lvl="1"/>
            <a:r>
              <a:rPr lang="en-US" dirty="0"/>
              <a:t>Lecturer / Senior Lecturer at the University of Glasgow, UK</a:t>
            </a:r>
          </a:p>
          <a:p>
            <a:pPr lvl="1"/>
            <a:r>
              <a:rPr lang="en-US" dirty="0"/>
              <a:t>Scotland Regional Chair of the IEEE Education Society</a:t>
            </a:r>
          </a:p>
          <a:p>
            <a:pPr lvl="1"/>
            <a:r>
              <a:rPr lang="en-US" dirty="0"/>
              <a:t>Associate Editor of the IEEE Transactions on Education</a:t>
            </a:r>
          </a:p>
          <a:p>
            <a:pPr lvl="1"/>
            <a:r>
              <a:rPr lang="en-US" dirty="0"/>
              <a:t>https://www.gla.ac.uk/schools/engineering/staff/ramighannam/ </a:t>
            </a:r>
          </a:p>
          <a:p>
            <a:pPr lvl="1"/>
            <a:r>
              <a:rPr lang="en-US" dirty="0"/>
              <a:t>Presentation title: Design engineering: an introduction</a:t>
            </a:r>
          </a:p>
          <a:p>
            <a:pPr marL="914400" lvl="2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4C594B4-70FC-BA4D-B39E-6801DF8D3C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ABB4B-B7FE-4F54-9EF3-4A934A90687F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98348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5BAB76B3-D2D7-4587-8C49-BE97BC3F7749}"/>
              </a:ext>
            </a:extLst>
          </p:cNvPr>
          <p:cNvSpPr>
            <a:spLocks noGrp="1"/>
          </p:cNvSpPr>
          <p:nvPr/>
        </p:nvSpPr>
        <p:spPr>
          <a:xfrm>
            <a:off x="963407" y="1101446"/>
            <a:ext cx="8983291" cy="55333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400" b="1" i="0" kern="1200">
                <a:solidFill>
                  <a:srgbClr val="0066A1"/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r>
              <a:rPr lang="en-US" dirty="0">
                <a:solidFill>
                  <a:srgbClr val="0C70AC"/>
                </a:solidFill>
              </a:rPr>
              <a:t>Motion</a:t>
            </a:r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AEA58944-5545-4118-979B-D9E64B47EF7E}"/>
              </a:ext>
            </a:extLst>
          </p:cNvPr>
          <p:cNvSpPr>
            <a:spLocks noGrp="1"/>
          </p:cNvSpPr>
          <p:nvPr/>
        </p:nvSpPr>
        <p:spPr>
          <a:xfrm>
            <a:off x="949125" y="1782509"/>
            <a:ext cx="9999024" cy="37038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0066A1"/>
              </a:buClr>
              <a:buFont typeface="LucidaGrande" charset="0"/>
              <a:buChar char="▸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LucidaGrande" charset="0"/>
              <a:buChar char="-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Wingdings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Courier New" charset="0"/>
              <a:buChar char="o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/>
              <a:t>The Distinguished Lecturer Committee moves to approve Rami </a:t>
            </a:r>
            <a:r>
              <a:rPr lang="en-US" sz="2400" dirty="0" err="1"/>
              <a:t>Ghannam</a:t>
            </a:r>
            <a:r>
              <a:rPr lang="en-US" sz="2400" dirty="0"/>
              <a:t> as a Systems Council Distinguished Lecturer. </a:t>
            </a:r>
          </a:p>
          <a:p>
            <a:r>
              <a:rPr lang="en-US" sz="2400" dirty="0"/>
              <a:t>Pros: Rami </a:t>
            </a:r>
            <a:r>
              <a:rPr lang="en-US" sz="2400" dirty="0" err="1"/>
              <a:t>Ghannam</a:t>
            </a:r>
            <a:r>
              <a:rPr lang="en-US" sz="2400" dirty="0"/>
              <a:t> is an expert in an area of Systems Council and Participant interest, Electronic systems design and energy management</a:t>
            </a:r>
          </a:p>
          <a:p>
            <a:r>
              <a:rPr lang="en-US" sz="2400" dirty="0"/>
              <a:t>Cons: None</a:t>
            </a:r>
          </a:p>
          <a:p>
            <a:r>
              <a:rPr lang="en-US" sz="2400" dirty="0"/>
              <a:t>Financial Implications: Travel funds may be requested to travel from DL’s home location to city where lecture takes place.</a:t>
            </a:r>
          </a:p>
          <a:p>
            <a:pPr marL="0" indent="0">
              <a:buNone/>
            </a:pPr>
            <a:r>
              <a:rPr lang="en-US" sz="2000" dirty="0"/>
              <a:t> </a:t>
            </a:r>
            <a:r>
              <a:rPr lang="en-US" sz="2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284662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F0D712-855C-9345-AAAA-37305A1DB4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65810"/>
            <a:ext cx="10515600" cy="924878"/>
          </a:xfrm>
        </p:spPr>
        <p:txBody>
          <a:bodyPr/>
          <a:lstStyle/>
          <a:p>
            <a:r>
              <a:rPr lang="en-US" sz="3400" b="1" dirty="0">
                <a:solidFill>
                  <a:srgbClr val="0C70AC"/>
                </a:solidFill>
                <a:latin typeface="+mn-lt"/>
              </a:rPr>
              <a:t>Distinguished Lecturer Nomination</a:t>
            </a:r>
            <a:endParaRPr lang="en-US" sz="3400" b="1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EF1A31-F0FC-8749-88A6-6435B8D69A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Burak</a:t>
            </a:r>
            <a:r>
              <a:rPr lang="en-US" dirty="0"/>
              <a:t> </a:t>
            </a:r>
            <a:r>
              <a:rPr lang="en-US" dirty="0" err="1"/>
              <a:t>Kantarci</a:t>
            </a:r>
            <a:r>
              <a:rPr lang="en-US" dirty="0"/>
              <a:t>, University of Ottawa, Canada</a:t>
            </a:r>
          </a:p>
          <a:p>
            <a:pPr lvl="1"/>
            <a:r>
              <a:rPr lang="en-US" dirty="0"/>
              <a:t>12 years research experience in communications</a:t>
            </a:r>
          </a:p>
          <a:p>
            <a:pPr lvl="1"/>
            <a:r>
              <a:rPr lang="en-US" dirty="0"/>
              <a:t>Associate Professor at the University of Ottawa, Canada</a:t>
            </a:r>
          </a:p>
          <a:p>
            <a:pPr lvl="1"/>
            <a:r>
              <a:rPr lang="en-US" dirty="0"/>
              <a:t>Chair of the IEEE Communication Systems Integration and Modeling Technical Committee, IEEE Communications Society (2019-20)</a:t>
            </a:r>
          </a:p>
          <a:p>
            <a:pPr lvl="1"/>
            <a:r>
              <a:rPr lang="en-US" dirty="0"/>
              <a:t>ACM Distinguished Speaker (2019-21)</a:t>
            </a:r>
          </a:p>
          <a:p>
            <a:pPr lvl="1"/>
            <a:r>
              <a:rPr lang="en-US" dirty="0"/>
              <a:t>http://www.site.uottawa.ca/~bkantarc</a:t>
            </a:r>
          </a:p>
          <a:p>
            <a:pPr lvl="1"/>
            <a:r>
              <a:rPr lang="en-US" dirty="0"/>
              <a:t>Presentation title: Artificial intelligence-powered security and resilience for cyber-physical systems</a:t>
            </a:r>
          </a:p>
          <a:p>
            <a:pPr marL="914400" lvl="2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4C594B4-70FC-BA4D-B39E-6801DF8D3C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ABB4B-B7FE-4F54-9EF3-4A934A90687F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7084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5BAB76B3-D2D7-4587-8C49-BE97BC3F7749}"/>
              </a:ext>
            </a:extLst>
          </p:cNvPr>
          <p:cNvSpPr>
            <a:spLocks noGrp="1"/>
          </p:cNvSpPr>
          <p:nvPr/>
        </p:nvSpPr>
        <p:spPr>
          <a:xfrm>
            <a:off x="963407" y="1101446"/>
            <a:ext cx="8983291" cy="55333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400" b="1" i="0" kern="1200">
                <a:solidFill>
                  <a:srgbClr val="0066A1"/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r>
              <a:rPr lang="en-US" dirty="0">
                <a:solidFill>
                  <a:srgbClr val="0C70AC"/>
                </a:solidFill>
              </a:rPr>
              <a:t>Motion</a:t>
            </a:r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AEA58944-5545-4118-979B-D9E64B47EF7E}"/>
              </a:ext>
            </a:extLst>
          </p:cNvPr>
          <p:cNvSpPr>
            <a:spLocks noGrp="1"/>
          </p:cNvSpPr>
          <p:nvPr/>
        </p:nvSpPr>
        <p:spPr>
          <a:xfrm>
            <a:off x="949125" y="1782509"/>
            <a:ext cx="9999024" cy="37038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0066A1"/>
              </a:buClr>
              <a:buFont typeface="LucidaGrande" charset="0"/>
              <a:buChar char="▸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LucidaGrande" charset="0"/>
              <a:buChar char="-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Wingdings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Courier New" charset="0"/>
              <a:buChar char="o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/>
              <a:t>The Distinguished Lecturer Committee moves to approve </a:t>
            </a:r>
            <a:r>
              <a:rPr lang="en-US" sz="2400" dirty="0" err="1"/>
              <a:t>Burak</a:t>
            </a:r>
            <a:r>
              <a:rPr lang="en-US" sz="2400" dirty="0"/>
              <a:t> </a:t>
            </a:r>
            <a:r>
              <a:rPr lang="en-US" sz="2400" dirty="0" err="1"/>
              <a:t>Kantarci</a:t>
            </a:r>
            <a:r>
              <a:rPr lang="en-US" sz="2400" dirty="0"/>
              <a:t> as a Systems Council Distinguished Lecturer. </a:t>
            </a:r>
          </a:p>
          <a:p>
            <a:r>
              <a:rPr lang="en-US" sz="2400" dirty="0"/>
              <a:t>Pros: </a:t>
            </a:r>
            <a:r>
              <a:rPr lang="en-US" sz="2400" dirty="0" err="1"/>
              <a:t>Burak</a:t>
            </a:r>
            <a:r>
              <a:rPr lang="en-US" sz="2400" dirty="0"/>
              <a:t> </a:t>
            </a:r>
            <a:r>
              <a:rPr lang="en-US" sz="2400" dirty="0" err="1"/>
              <a:t>Kantarci</a:t>
            </a:r>
            <a:r>
              <a:rPr lang="en-US" sz="2400" dirty="0"/>
              <a:t> is an expert in an area of Systems Council and Participant interest, Security and resilience in cyber-physical systems </a:t>
            </a:r>
          </a:p>
          <a:p>
            <a:r>
              <a:rPr lang="en-US" sz="2400" dirty="0"/>
              <a:t>Cons: None</a:t>
            </a:r>
          </a:p>
          <a:p>
            <a:r>
              <a:rPr lang="en-US" sz="2400" dirty="0"/>
              <a:t>Financial Implications: Travel funds may be requested to travel from DL’s home location to city where lecture takes place.</a:t>
            </a:r>
          </a:p>
          <a:p>
            <a:pPr marL="0" indent="0">
              <a:buNone/>
            </a:pPr>
            <a:r>
              <a:rPr lang="en-US" sz="2000" dirty="0"/>
              <a:t> </a:t>
            </a:r>
            <a:r>
              <a:rPr lang="en-US" sz="2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4989387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F0D712-855C-9345-AAAA-37305A1DB4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65810"/>
            <a:ext cx="10515600" cy="924878"/>
          </a:xfrm>
        </p:spPr>
        <p:txBody>
          <a:bodyPr/>
          <a:lstStyle/>
          <a:p>
            <a:r>
              <a:rPr lang="en-US" sz="3400" b="1" dirty="0">
                <a:solidFill>
                  <a:srgbClr val="0C70AC"/>
                </a:solidFill>
                <a:latin typeface="+mn-lt"/>
              </a:rPr>
              <a:t>Distinguished Lecturer Nomination</a:t>
            </a:r>
            <a:endParaRPr lang="en-US" sz="3400" b="1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EF1A31-F0FC-8749-88A6-6435B8D69A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Joongheon</a:t>
            </a:r>
            <a:r>
              <a:rPr lang="en-US" dirty="0"/>
              <a:t> Kim, Korea University, South Korea</a:t>
            </a:r>
          </a:p>
          <a:p>
            <a:pPr lvl="1"/>
            <a:r>
              <a:rPr lang="en-US" dirty="0"/>
              <a:t>6 years research experience in communications and resource allocation</a:t>
            </a:r>
          </a:p>
          <a:p>
            <a:pPr lvl="1"/>
            <a:r>
              <a:rPr lang="en-US" dirty="0"/>
              <a:t>7 years of experience as research/system engineer </a:t>
            </a:r>
          </a:p>
          <a:p>
            <a:pPr lvl="1"/>
            <a:r>
              <a:rPr lang="en-US" dirty="0"/>
              <a:t>Associate Professor at the Korea University, South Korea</a:t>
            </a:r>
          </a:p>
          <a:p>
            <a:pPr lvl="1"/>
            <a:r>
              <a:rPr lang="en-US" dirty="0"/>
              <a:t>IEEE Communications Society Distinguished Lecturer (2022-23)</a:t>
            </a:r>
          </a:p>
          <a:p>
            <a:pPr lvl="1"/>
            <a:r>
              <a:rPr lang="en-US" dirty="0"/>
              <a:t>Associate Editor of the IEEE Transactions on Vehicular Technology</a:t>
            </a:r>
          </a:p>
          <a:p>
            <a:pPr lvl="1"/>
            <a:r>
              <a:rPr lang="en-US" dirty="0"/>
              <a:t>https://joongheon.github.io/ </a:t>
            </a:r>
          </a:p>
          <a:p>
            <a:pPr lvl="1"/>
            <a:r>
              <a:rPr lang="en-US" dirty="0"/>
              <a:t>Presentation title: Deep learning computation for economic theory and its applications</a:t>
            </a:r>
          </a:p>
          <a:p>
            <a:pPr marL="914400" lvl="2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4C594B4-70FC-BA4D-B39E-6801DF8D3C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ABB4B-B7FE-4F54-9EF3-4A934A90687F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17688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5BAB76B3-D2D7-4587-8C49-BE97BC3F7749}"/>
              </a:ext>
            </a:extLst>
          </p:cNvPr>
          <p:cNvSpPr>
            <a:spLocks noGrp="1"/>
          </p:cNvSpPr>
          <p:nvPr/>
        </p:nvSpPr>
        <p:spPr>
          <a:xfrm>
            <a:off x="963407" y="1101446"/>
            <a:ext cx="8983291" cy="55333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400" b="1" i="0" kern="1200">
                <a:solidFill>
                  <a:srgbClr val="0066A1"/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r>
              <a:rPr lang="en-US" dirty="0">
                <a:solidFill>
                  <a:srgbClr val="0C70AC"/>
                </a:solidFill>
              </a:rPr>
              <a:t>Motion</a:t>
            </a:r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AEA58944-5545-4118-979B-D9E64B47EF7E}"/>
              </a:ext>
            </a:extLst>
          </p:cNvPr>
          <p:cNvSpPr>
            <a:spLocks noGrp="1"/>
          </p:cNvSpPr>
          <p:nvPr/>
        </p:nvSpPr>
        <p:spPr>
          <a:xfrm>
            <a:off x="949125" y="1782509"/>
            <a:ext cx="9999024" cy="37038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0066A1"/>
              </a:buClr>
              <a:buFont typeface="LucidaGrande" charset="0"/>
              <a:buChar char="▸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LucidaGrande" charset="0"/>
              <a:buChar char="-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Wingdings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Courier New" charset="0"/>
              <a:buChar char="o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/>
              <a:t>The Distinguished Lecturer Committee moves to approve </a:t>
            </a:r>
            <a:r>
              <a:rPr lang="en-US" sz="2400" dirty="0" err="1"/>
              <a:t>Joongheon</a:t>
            </a:r>
            <a:r>
              <a:rPr lang="en-US" sz="2400" dirty="0"/>
              <a:t> Kim as a Systems Council Distinguished Lecturer. </a:t>
            </a:r>
          </a:p>
          <a:p>
            <a:r>
              <a:rPr lang="en-US" sz="2400" dirty="0"/>
              <a:t>Pros: </a:t>
            </a:r>
            <a:r>
              <a:rPr lang="en-US" sz="2400" dirty="0" err="1"/>
              <a:t>Joongheon</a:t>
            </a:r>
            <a:r>
              <a:rPr lang="en-US" sz="2400" dirty="0"/>
              <a:t> Kim is an expert in an area of Systems Council and Participant interest, Resource allocation</a:t>
            </a:r>
          </a:p>
          <a:p>
            <a:r>
              <a:rPr lang="en-US" sz="2400" dirty="0"/>
              <a:t>Cons: None</a:t>
            </a:r>
          </a:p>
          <a:p>
            <a:r>
              <a:rPr lang="en-US" sz="2400" dirty="0"/>
              <a:t>Financial Implications: Travel funds may be requested to travel from DL’s home location to city where lecture takes place.</a:t>
            </a:r>
          </a:p>
          <a:p>
            <a:pPr marL="0" indent="0">
              <a:buNone/>
            </a:pPr>
            <a:r>
              <a:rPr lang="en-US" sz="2000" dirty="0"/>
              <a:t> </a:t>
            </a:r>
            <a:r>
              <a:rPr lang="en-US" sz="2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030299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F0D712-855C-9345-AAAA-37305A1DB4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65810"/>
            <a:ext cx="10515600" cy="924878"/>
          </a:xfrm>
        </p:spPr>
        <p:txBody>
          <a:bodyPr/>
          <a:lstStyle/>
          <a:p>
            <a:r>
              <a:rPr lang="en-US" sz="3400" b="1" dirty="0">
                <a:solidFill>
                  <a:srgbClr val="0C70AC"/>
                </a:solidFill>
                <a:latin typeface="+mn-lt"/>
              </a:rPr>
              <a:t>Distinguished Lecturer Nomination</a:t>
            </a:r>
            <a:endParaRPr lang="en-US" sz="3400" b="1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EF1A31-F0FC-8749-88A6-6435B8D69A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Somayeh</a:t>
            </a:r>
            <a:r>
              <a:rPr lang="en-US" dirty="0"/>
              <a:t> </a:t>
            </a:r>
            <a:r>
              <a:rPr lang="en-US" dirty="0" err="1"/>
              <a:t>Sojoudi</a:t>
            </a:r>
            <a:r>
              <a:rPr lang="en-US" dirty="0"/>
              <a:t>, University of California at Berkeley, CA, USA</a:t>
            </a:r>
          </a:p>
          <a:p>
            <a:pPr lvl="1"/>
            <a:r>
              <a:rPr lang="en-US" dirty="0"/>
              <a:t>14 years research experience in optimization and machine learning</a:t>
            </a:r>
          </a:p>
          <a:p>
            <a:pPr lvl="1"/>
            <a:r>
              <a:rPr lang="en-US" dirty="0"/>
              <a:t>Assistant Professor at the University of California at Berkeley, CA, USA</a:t>
            </a:r>
          </a:p>
          <a:p>
            <a:pPr lvl="1"/>
            <a:r>
              <a:rPr lang="en-US" dirty="0"/>
              <a:t>Associate Editor of IEEE Transactions on Smart Grid, IEEE Open Journal of Control Systems</a:t>
            </a:r>
          </a:p>
          <a:p>
            <a:pPr lvl="1"/>
            <a:r>
              <a:rPr lang="en-US"/>
              <a:t>https</a:t>
            </a:r>
            <a:r>
              <a:rPr lang="en-US" dirty="0"/>
              <a:t>://www2.eecs.berkeley.edu/Faculty/Homepages/sojoudi.html</a:t>
            </a:r>
          </a:p>
          <a:p>
            <a:pPr lvl="1"/>
            <a:r>
              <a:rPr lang="en-US" dirty="0"/>
              <a:t>Presentation title: Efficient computational methods for large-scale safety-critical systems</a:t>
            </a:r>
          </a:p>
          <a:p>
            <a:pPr marL="914400" lvl="2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4C594B4-70FC-BA4D-B39E-6801DF8D3C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ABB4B-B7FE-4F54-9EF3-4A934A90687F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83890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2795</TotalTime>
  <Words>595</Words>
  <Application>Microsoft Macintosh PowerPoint</Application>
  <PresentationFormat>Widescreen</PresentationFormat>
  <Paragraphs>70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LucidaGrande</vt:lpstr>
      <vt:lpstr>Office Theme</vt:lpstr>
      <vt:lpstr>PowerPoint Presentation</vt:lpstr>
      <vt:lpstr>PowerPoint Presentation</vt:lpstr>
      <vt:lpstr>Distinguished Lecturer Nomination</vt:lpstr>
      <vt:lpstr>PowerPoint Presentation</vt:lpstr>
      <vt:lpstr>Distinguished Lecturer Nomination</vt:lpstr>
      <vt:lpstr>PowerPoint Presentation</vt:lpstr>
      <vt:lpstr>Distinguished Lecturer Nomination</vt:lpstr>
      <vt:lpstr>PowerPoint Presentation</vt:lpstr>
      <vt:lpstr>Distinguished Lecturer Nomination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Hough,Mackenzie C</dc:creator>
  <cp:lastModifiedBy>Pierangela Samarati</cp:lastModifiedBy>
  <cp:revision>100</cp:revision>
  <dcterms:created xsi:type="dcterms:W3CDTF">2020-06-23T20:53:44Z</dcterms:created>
  <dcterms:modified xsi:type="dcterms:W3CDTF">2022-04-13T20:37:24Z</dcterms:modified>
</cp:coreProperties>
</file>