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 id="2147483678" r:id="rId2"/>
  </p:sldMasterIdLst>
  <p:notesMasterIdLst>
    <p:notesMasterId r:id="rId7"/>
  </p:notesMasterIdLst>
  <p:sldIdLst>
    <p:sldId id="261" r:id="rId3"/>
    <p:sldId id="290" r:id="rId4"/>
    <p:sldId id="291" r:id="rId5"/>
    <p:sldId id="268" r:id="rId6"/>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990033"/>
    <a:srgbClr val="CC3300"/>
    <a:srgbClr val="000099"/>
    <a:srgbClr val="3333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59" autoAdjust="0"/>
    <p:restoredTop sz="94670" autoAdjust="0"/>
  </p:normalViewPr>
  <p:slideViewPr>
    <p:cSldViewPr>
      <p:cViewPr varScale="1">
        <p:scale>
          <a:sx n="98" d="100"/>
          <a:sy n="98" d="100"/>
        </p:scale>
        <p:origin x="96" y="150"/>
      </p:cViewPr>
      <p:guideLst>
        <p:guide orient="horz" pos="2160"/>
        <p:guide pos="3840"/>
      </p:guideLst>
    </p:cSldViewPr>
  </p:slideViewPr>
  <p:outlineViewPr>
    <p:cViewPr>
      <p:scale>
        <a:sx n="33" d="100"/>
        <a:sy n="33" d="100"/>
      </p:scale>
      <p:origin x="0" y="196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01B241-D874-4EA9-A18A-CFE621CC0A38}"/>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0" hangingPunct="0">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55DB1491-49F5-4C9C-A5B9-4EE2E41CF8E4}"/>
              </a:ext>
            </a:extLst>
          </p:cNvPr>
          <p:cNvSpPr>
            <a:spLocks noGrp="1"/>
          </p:cNvSpPr>
          <p:nvPr>
            <p:ph type="dt" idx="1"/>
          </p:nvPr>
        </p:nvSpPr>
        <p:spPr>
          <a:xfrm>
            <a:off x="3884613" y="0"/>
            <a:ext cx="2971800" cy="465138"/>
          </a:xfrm>
          <a:prstGeom prst="rect">
            <a:avLst/>
          </a:prstGeom>
        </p:spPr>
        <p:txBody>
          <a:bodyPr vert="horz" lIns="91440" tIns="45720" rIns="91440" bIns="45720" rtlCol="0"/>
          <a:lstStyle>
            <a:lvl1pPr algn="r" eaLnBrk="0" hangingPunct="0">
              <a:defRPr sz="1200">
                <a:latin typeface="Arial" charset="0"/>
              </a:defRPr>
            </a:lvl1pPr>
          </a:lstStyle>
          <a:p>
            <a:pPr>
              <a:defRPr/>
            </a:pPr>
            <a:fld id="{0C385C9B-CA19-4050-8146-7CE582871843}" type="datetimeFigureOut">
              <a:rPr lang="en-US"/>
              <a:pPr>
                <a:defRPr/>
              </a:pPr>
              <a:t>3/23/2021</a:t>
            </a:fld>
            <a:endParaRPr lang="en-US"/>
          </a:p>
        </p:txBody>
      </p:sp>
      <p:sp>
        <p:nvSpPr>
          <p:cNvPr id="4" name="Slide Image Placeholder 3">
            <a:extLst>
              <a:ext uri="{FF2B5EF4-FFF2-40B4-BE49-F238E27FC236}">
                <a16:creationId xmlns:a16="http://schemas.microsoft.com/office/drawing/2014/main" id="{D27AECA9-A7D7-4075-9E24-D7C446C7CC43}"/>
              </a:ext>
            </a:extLst>
          </p:cNvPr>
          <p:cNvSpPr>
            <a:spLocks noGrp="1" noRot="1" noChangeAspect="1"/>
          </p:cNvSpPr>
          <p:nvPr>
            <p:ph type="sldImg" idx="2"/>
          </p:nvPr>
        </p:nvSpPr>
        <p:spPr>
          <a:xfrm>
            <a:off x="325438" y="698500"/>
            <a:ext cx="6207125"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6ED65DD-E875-4A3C-8D34-905BBF798D98}"/>
              </a:ext>
            </a:extLst>
          </p:cNvPr>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0A6A3DA-2522-4DD8-B786-D4E9D6877AD1}"/>
              </a:ext>
            </a:extLst>
          </p:cNvPr>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eaLnBrk="0" hangingPunct="0">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A5E475CF-4F61-4497-B2E5-377E66B4B20D}"/>
              </a:ext>
            </a:extLst>
          </p:cNvPr>
          <p:cNvSpPr>
            <a:spLocks noGrp="1"/>
          </p:cNvSpPr>
          <p:nvPr>
            <p:ph type="sldNum" sz="quarter" idx="5"/>
          </p:nvPr>
        </p:nvSpPr>
        <p:spPr>
          <a:xfrm>
            <a:off x="3884613" y="8847138"/>
            <a:ext cx="2971800" cy="46513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493A2D7-783C-4E50-891E-FFD5B53456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AD4D49F8-03FD-4E06-9DC4-1904F61688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291921C9-841A-44E4-8A05-0F5154D31F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18DE441D-2112-4CF0-9A36-072BEB03D7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882016-965F-40B2-A3A6-4CF5E4F54D3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_Vertical Title and Text">
    <p:spTree>
      <p:nvGrpSpPr>
        <p:cNvPr id="1" name=""/>
        <p:cNvGrpSpPr/>
        <p:nvPr/>
      </p:nvGrpSpPr>
      <p:grpSpPr>
        <a:xfrm>
          <a:off x="0" y="0"/>
          <a:ext cx="0" cy="0"/>
          <a:chOff x="0" y="0"/>
          <a:chExt cx="0" cy="0"/>
        </a:xfrm>
      </p:grpSpPr>
      <p:pic>
        <p:nvPicPr>
          <p:cNvPr id="3" name="Picture 2" descr="A close up of a necklace&#10;&#10;Description automatically generated">
            <a:extLst>
              <a:ext uri="{FF2B5EF4-FFF2-40B4-BE49-F238E27FC236}">
                <a16:creationId xmlns:a16="http://schemas.microsoft.com/office/drawing/2014/main" id="{D527BE5E-9AE9-4705-804D-F5F5DB7650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154631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C3614-C6F7-418D-93A1-479FC2D3F16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693622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6E8495-3FBC-4322-A034-048B13E88BC4}"/>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55643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22B62-6E67-46C9-8E60-C1731F3CD34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082795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D438B-C15B-41D3-8458-2B874E10B2DA}"/>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13569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95EE3-4E38-4936-865C-73445294F218}"/>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15027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pic>
        <p:nvPicPr>
          <p:cNvPr id="8" name="Picture 7" descr="A picture containing monitor&#10;&#10;Description automatically generated">
            <a:extLst>
              <a:ext uri="{FF2B5EF4-FFF2-40B4-BE49-F238E27FC236}">
                <a16:creationId xmlns:a16="http://schemas.microsoft.com/office/drawing/2014/main" id="{F7C15606-C310-40E6-B245-C56476D46D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70841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DB23E7-1B83-4E93-869F-93536C0F391D}"/>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01949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5ED1F-8F77-4277-A292-EBBFD8DE87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40DC37-2EA3-450B-B674-9D8DC45BE8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68860F-1E27-4AE3-9F77-FD89B48878F6}"/>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5" name="Footer Placeholder 4">
            <a:extLst>
              <a:ext uri="{FF2B5EF4-FFF2-40B4-BE49-F238E27FC236}">
                <a16:creationId xmlns:a16="http://schemas.microsoft.com/office/drawing/2014/main" id="{44BC9D55-78AA-4B30-886E-567DC79CD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5CDEE4-F314-47B9-A2B4-7199D762A2DE}"/>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4076622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0ECF-15EA-4490-BD6A-4D7113595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6BB6E4-A710-4A35-809D-D9E2EDD0CC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6F6F0-7A0F-4B78-824F-1D5F86498BDB}"/>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5" name="Footer Placeholder 4">
            <a:extLst>
              <a:ext uri="{FF2B5EF4-FFF2-40B4-BE49-F238E27FC236}">
                <a16:creationId xmlns:a16="http://schemas.microsoft.com/office/drawing/2014/main" id="{F3D3F70F-AFBB-4DC3-ABCF-7710189BE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D21DA-A5AE-428D-8628-C150343F83EE}"/>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1691935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1F2C-8A64-4B4C-8815-05B11847AC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12732C-782C-4529-9B15-623DBCABE1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630819-1BEC-4D15-80C5-589B298EB773}"/>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5" name="Footer Placeholder 4">
            <a:extLst>
              <a:ext uri="{FF2B5EF4-FFF2-40B4-BE49-F238E27FC236}">
                <a16:creationId xmlns:a16="http://schemas.microsoft.com/office/drawing/2014/main" id="{145989CA-C064-4BBB-A640-328B0CF16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41F80-1520-44F1-BED5-E3F9A92D09BD}"/>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134154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951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B9559-C7E3-408D-9075-5BCA96CFB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39F9F3-16D8-4225-84F3-672F58C096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E778FE-2A9F-4036-912C-AF76291CB6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F57AAF-1E2B-4EC4-87CE-A71F0BD19598}"/>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6" name="Footer Placeholder 5">
            <a:extLst>
              <a:ext uri="{FF2B5EF4-FFF2-40B4-BE49-F238E27FC236}">
                <a16:creationId xmlns:a16="http://schemas.microsoft.com/office/drawing/2014/main" id="{394B5382-3F8F-44B0-B590-B11DAF0DF1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EFDCF-1132-40AC-8C59-891791A022A2}"/>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284607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E548A-AC3C-444E-A236-349AC4180B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A9B3C2-BBBC-4A10-8E5B-078E8126E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181345-C676-462E-A882-CE5D48C412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DBACE8-2020-48BA-8CD2-6D8EFACB6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7A9CDF-E75C-4AC4-B6D1-9E18E19CFF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4F2093-5A78-4682-A3DA-71937E263598}"/>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8" name="Footer Placeholder 7">
            <a:extLst>
              <a:ext uri="{FF2B5EF4-FFF2-40B4-BE49-F238E27FC236}">
                <a16:creationId xmlns:a16="http://schemas.microsoft.com/office/drawing/2014/main" id="{FDED7EA4-E44B-426D-99B4-10E870ED1D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DD3A70-7B02-48C5-B110-B6F9EC95CD64}"/>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2963387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06E8A-003E-44A9-8013-8EF7A62819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B5040C-BA70-457A-AA37-547B741B56CC}"/>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4" name="Footer Placeholder 3">
            <a:extLst>
              <a:ext uri="{FF2B5EF4-FFF2-40B4-BE49-F238E27FC236}">
                <a16:creationId xmlns:a16="http://schemas.microsoft.com/office/drawing/2014/main" id="{911153D8-E320-401B-BA0B-DE632A5CB0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803A51-4830-47A6-A8FA-BCF899042E7C}"/>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36005376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0B6745-CA3A-4D20-8771-EBE3E5470C53}"/>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3" name="Footer Placeholder 2">
            <a:extLst>
              <a:ext uri="{FF2B5EF4-FFF2-40B4-BE49-F238E27FC236}">
                <a16:creationId xmlns:a16="http://schemas.microsoft.com/office/drawing/2014/main" id="{3143F22C-41E8-40A5-8F90-6DAC5C18CC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39D94B-B935-4542-AF7F-C0F26C96ABC5}"/>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6863135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0E743-5C5A-4D03-825D-347C943DF0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B0F89F-541A-4238-9F00-A28704D545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EB9523-A99D-4B9F-8CD4-B4ED807B5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3A082E-5FD0-4E77-AC02-F256D3690E80}"/>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6" name="Footer Placeholder 5">
            <a:extLst>
              <a:ext uri="{FF2B5EF4-FFF2-40B4-BE49-F238E27FC236}">
                <a16:creationId xmlns:a16="http://schemas.microsoft.com/office/drawing/2014/main" id="{D7FAEF9B-C33C-4DEF-8E2B-F4A1C1C030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DD929-8C4E-48C6-87AB-5E28E7C2DF07}"/>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25626344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2FCD4-7C81-450D-9686-23CC2508BC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ACD867-25FC-4172-8DAD-9D58177DB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AF59B3-12CA-4EF8-8E05-F9819D4686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4A34C-5FAA-40B2-9334-78183FF9CAD4}"/>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6" name="Footer Placeholder 5">
            <a:extLst>
              <a:ext uri="{FF2B5EF4-FFF2-40B4-BE49-F238E27FC236}">
                <a16:creationId xmlns:a16="http://schemas.microsoft.com/office/drawing/2014/main" id="{7C74349B-1E7C-4CC6-BED3-BCF2C29FB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2EE9BB-B5DE-4D04-9832-17A5DB212ED9}"/>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22569983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6698A-4D10-49CA-B8C3-6DFDF6E186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E04DC9-793D-49D3-B754-4897D9E8F8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5A632-EF0C-4D5B-8216-9735B9E49D1E}"/>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5" name="Footer Placeholder 4">
            <a:extLst>
              <a:ext uri="{FF2B5EF4-FFF2-40B4-BE49-F238E27FC236}">
                <a16:creationId xmlns:a16="http://schemas.microsoft.com/office/drawing/2014/main" id="{187EBD5F-A626-4BFA-BBBF-147741581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5EF60-B665-450C-8D33-388C35DC61B6}"/>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1353927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F75D9-1E46-41C0-A4EC-095684FA13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390226-05CB-47D3-A228-114860BEF7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1B1500-25CD-47AA-BE6E-4B7899D56470}"/>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5" name="Footer Placeholder 4">
            <a:extLst>
              <a:ext uri="{FF2B5EF4-FFF2-40B4-BE49-F238E27FC236}">
                <a16:creationId xmlns:a16="http://schemas.microsoft.com/office/drawing/2014/main" id="{3F891B04-E0D5-40AF-971D-0188A4442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AE58B-CFCC-447A-9847-448FA0D5E803}"/>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35607129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FF6EE-353D-46F7-883F-6D3E940AAC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E22DDF-A208-4782-A02D-DF2CC466B243}"/>
              </a:ext>
            </a:extLst>
          </p:cNvPr>
          <p:cNvSpPr>
            <a:spLocks noGrp="1"/>
          </p:cNvSpPr>
          <p:nvPr>
            <p:ph type="dt" sz="half" idx="10"/>
          </p:nvPr>
        </p:nvSpPr>
        <p:spPr/>
        <p:txBody>
          <a:bodyPr/>
          <a:lstStyle/>
          <a:p>
            <a:fld id="{65142464-125E-47DB-83A6-3402C9A8D233}" type="datetimeFigureOut">
              <a:rPr lang="en-US" smtClean="0"/>
              <a:t>3/23/2021</a:t>
            </a:fld>
            <a:endParaRPr lang="en-US"/>
          </a:p>
        </p:txBody>
      </p:sp>
      <p:sp>
        <p:nvSpPr>
          <p:cNvPr id="4" name="Footer Placeholder 3">
            <a:extLst>
              <a:ext uri="{FF2B5EF4-FFF2-40B4-BE49-F238E27FC236}">
                <a16:creationId xmlns:a16="http://schemas.microsoft.com/office/drawing/2014/main" id="{A66B79E7-D5AB-4CDF-A225-FA81E7585C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8D1019-00C7-4D20-89D8-084D588DE9F1}"/>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172912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BF33-0809-4FC2-8ADA-2D2F34A0D8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8D3BB-E229-4CFF-8881-519668E28F9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6546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F3931A-5804-4D91-8B12-F62020876F5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11302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FE5ACB-3737-465C-9046-2B615FBB246C}"/>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1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BCC8A-E3F9-47FE-9412-1451A74E2C71}"/>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11197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A0A3305-DBD3-419B-9ADD-486F2F381A3D}"/>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3/23/2021</a:t>
            </a:fld>
            <a:endParaRPr lang="en-US"/>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67751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E6EA-145A-4915-8055-B6AE86171E31}"/>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67666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D4457-C77A-485F-B865-A9F0F78E925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95113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close up of a necklace&#10;&#10;Description automatically generated">
            <a:extLst>
              <a:ext uri="{FF2B5EF4-FFF2-40B4-BE49-F238E27FC236}">
                <a16:creationId xmlns:a16="http://schemas.microsoft.com/office/drawing/2014/main" id="{43253E22-6A49-444C-A7B6-5406DD36CD2A}"/>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9633622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76" r:id="rId8"/>
    <p:sldLayoutId id="2147483677" r:id="rId9"/>
    <p:sldLayoutId id="2147483669" r:id="rId10"/>
    <p:sldLayoutId id="2147483670" r:id="rId11"/>
    <p:sldLayoutId id="2147483671" r:id="rId12"/>
    <p:sldLayoutId id="2147483672" r:id="rId13"/>
    <p:sldLayoutId id="2147483673" r:id="rId14"/>
    <p:sldLayoutId id="2147483674" r:id="rId15"/>
    <p:sldLayoutId id="2147483675"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B27BB-AA5A-4018-A7E4-54D54F2F2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9EE1A9-E36E-4D7D-BE3E-A9A279F6D7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F2C196-E441-437D-B424-EC5F3805FB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42464-125E-47DB-83A6-3402C9A8D233}" type="datetimeFigureOut">
              <a:rPr lang="en-US" smtClean="0"/>
              <a:t>3/23/2021</a:t>
            </a:fld>
            <a:endParaRPr lang="en-US"/>
          </a:p>
        </p:txBody>
      </p:sp>
      <p:sp>
        <p:nvSpPr>
          <p:cNvPr id="5" name="Footer Placeholder 4">
            <a:extLst>
              <a:ext uri="{FF2B5EF4-FFF2-40B4-BE49-F238E27FC236}">
                <a16:creationId xmlns:a16="http://schemas.microsoft.com/office/drawing/2014/main" id="{3445E6E7-5041-43A6-BECB-E482C5A065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C4E333-1F08-4039-BBC1-DDC08F5826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1E9C3-83E5-4AFA-921F-C12B1BBE88FA}" type="slidenum">
              <a:rPr lang="en-US" smtClean="0"/>
              <a:t>‹#›</a:t>
            </a:fld>
            <a:endParaRPr lang="en-US"/>
          </a:p>
        </p:txBody>
      </p:sp>
    </p:spTree>
    <p:extLst>
      <p:ext uri="{BB962C8B-B14F-4D97-AF65-F5344CB8AC3E}">
        <p14:creationId xmlns:p14="http://schemas.microsoft.com/office/powerpoint/2010/main" val="237136856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lyonsrp1@earthlink.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5">
            <a:extLst>
              <a:ext uri="{FF2B5EF4-FFF2-40B4-BE49-F238E27FC236}">
                <a16:creationId xmlns:a16="http://schemas.microsoft.com/office/drawing/2014/main" id="{3127D696-A82A-4502-8DB4-8534815A4078}"/>
              </a:ext>
            </a:extLst>
          </p:cNvPr>
          <p:cNvSpPr>
            <a:spLocks noChangeShapeType="1"/>
          </p:cNvSpPr>
          <p:nvPr/>
        </p:nvSpPr>
        <p:spPr bwMode="auto">
          <a:xfrm flipV="1">
            <a:off x="2133600" y="4267200"/>
            <a:ext cx="7696200" cy="0"/>
          </a:xfrm>
          <a:prstGeom prst="line">
            <a:avLst/>
          </a:prstGeom>
          <a:noFill/>
          <a:ln w="190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075" name="Picture 4" descr="ieeeblu">
            <a:extLst>
              <a:ext uri="{FF2B5EF4-FFF2-40B4-BE49-F238E27FC236}">
                <a16:creationId xmlns:a16="http://schemas.microsoft.com/office/drawing/2014/main" id="{D3FE3788-805B-4A69-8C99-D02E78A210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228600"/>
            <a:ext cx="22860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
            <a:extLst>
              <a:ext uri="{FF2B5EF4-FFF2-40B4-BE49-F238E27FC236}">
                <a16:creationId xmlns:a16="http://schemas.microsoft.com/office/drawing/2014/main" id="{C40E1B42-C225-4BBD-B6AF-09530BA5B802}"/>
              </a:ext>
            </a:extLst>
          </p:cNvPr>
          <p:cNvSpPr txBox="1">
            <a:spLocks noChangeArrowheads="1"/>
          </p:cNvSpPr>
          <p:nvPr/>
        </p:nvSpPr>
        <p:spPr bwMode="auto">
          <a:xfrm>
            <a:off x="3352800" y="2365375"/>
            <a:ext cx="53340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en-US" altLang="en-US" sz="3600" dirty="0">
                <a:solidFill>
                  <a:srgbClr val="C00000"/>
                </a:solidFill>
              </a:rPr>
              <a:t>Awards Committee Report</a:t>
            </a:r>
          </a:p>
          <a:p>
            <a:pPr algn="ctr" eaLnBrk="1" hangingPunct="1"/>
            <a:r>
              <a:rPr lang="en-US" altLang="en-US" sz="2800" dirty="0">
                <a:solidFill>
                  <a:srgbClr val="C00000"/>
                </a:solidFill>
              </a:rPr>
              <a:t>IEEE Systems Council</a:t>
            </a:r>
          </a:p>
        </p:txBody>
      </p:sp>
      <p:sp>
        <p:nvSpPr>
          <p:cNvPr id="3077" name="TextBox 2">
            <a:extLst>
              <a:ext uri="{FF2B5EF4-FFF2-40B4-BE49-F238E27FC236}">
                <a16:creationId xmlns:a16="http://schemas.microsoft.com/office/drawing/2014/main" id="{1CD79ACD-2BF9-411E-94E7-01CBA607D36E}"/>
              </a:ext>
            </a:extLst>
          </p:cNvPr>
          <p:cNvSpPr txBox="1">
            <a:spLocks noChangeArrowheads="1"/>
          </p:cNvSpPr>
          <p:nvPr/>
        </p:nvSpPr>
        <p:spPr bwMode="auto">
          <a:xfrm>
            <a:off x="3429000" y="4568825"/>
            <a:ext cx="51054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en-US" altLang="en-US" dirty="0">
                <a:solidFill>
                  <a:srgbClr val="002060"/>
                </a:solidFill>
              </a:rPr>
              <a:t>IEEE Systems Council </a:t>
            </a:r>
            <a:r>
              <a:rPr lang="en-US" altLang="en-US" dirty="0" err="1">
                <a:solidFill>
                  <a:srgbClr val="002060"/>
                </a:solidFill>
              </a:rPr>
              <a:t>AdCom</a:t>
            </a:r>
            <a:endParaRPr lang="en-US" altLang="en-US" dirty="0">
              <a:solidFill>
                <a:srgbClr val="002060"/>
              </a:solidFill>
            </a:endParaRPr>
          </a:p>
          <a:p>
            <a:pPr algn="ctr" eaLnBrk="1" hangingPunct="1"/>
            <a:r>
              <a:rPr lang="en-US" altLang="en-US" dirty="0">
                <a:solidFill>
                  <a:srgbClr val="002060"/>
                </a:solidFill>
              </a:rPr>
              <a:t>March 26, 2021</a:t>
            </a:r>
          </a:p>
          <a:p>
            <a:pPr algn="ctr" eaLnBrk="1" hangingPunct="1"/>
            <a:endParaRPr lang="en-US" altLang="en-US" dirty="0">
              <a:solidFill>
                <a:srgbClr val="002060"/>
              </a:solidFill>
            </a:endParaRPr>
          </a:p>
          <a:p>
            <a:pPr algn="ctr" eaLnBrk="1" hangingPunct="1"/>
            <a:r>
              <a:rPr lang="en-US" altLang="en-US" sz="1400" dirty="0">
                <a:solidFill>
                  <a:srgbClr val="002060"/>
                </a:solidFill>
              </a:rPr>
              <a:t>Bob Rassa</a:t>
            </a:r>
          </a:p>
          <a:p>
            <a:pPr algn="ctr" eaLnBrk="1" hangingPunct="1"/>
            <a:r>
              <a:rPr lang="en-US" altLang="en-US" sz="1400" dirty="0">
                <a:solidFill>
                  <a:srgbClr val="002060"/>
                </a:solidFill>
              </a:rPr>
              <a:t>Treasurer &amp; Awards Chair</a:t>
            </a:r>
          </a:p>
          <a:p>
            <a:pPr algn="ctr" eaLnBrk="1" hangingPunct="1"/>
            <a:r>
              <a:rPr lang="en-US" altLang="en-US" sz="1400" i="1" dirty="0">
                <a:solidFill>
                  <a:srgbClr val="002060"/>
                </a:solidFill>
              </a:rPr>
              <a:t>Founder &amp; Past President</a:t>
            </a:r>
          </a:p>
        </p:txBody>
      </p:sp>
      <p:sp>
        <p:nvSpPr>
          <p:cNvPr id="3079" name="TextBox 2">
            <a:extLst>
              <a:ext uri="{FF2B5EF4-FFF2-40B4-BE49-F238E27FC236}">
                <a16:creationId xmlns:a16="http://schemas.microsoft.com/office/drawing/2014/main" id="{1C398CDF-7B84-465E-9921-D0E4D39FF0C4}"/>
              </a:ext>
            </a:extLst>
          </p:cNvPr>
          <p:cNvSpPr txBox="1">
            <a:spLocks noChangeArrowheads="1"/>
          </p:cNvSpPr>
          <p:nvPr/>
        </p:nvSpPr>
        <p:spPr bwMode="auto">
          <a:xfrm>
            <a:off x="9829800" y="6399213"/>
            <a:ext cx="5334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sz="900"/>
              <a:t>V3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5942-1BAD-44D1-ABCA-70FDAA8DB063}"/>
              </a:ext>
            </a:extLst>
          </p:cNvPr>
          <p:cNvSpPr>
            <a:spLocks noGrp="1"/>
          </p:cNvSpPr>
          <p:nvPr>
            <p:ph type="title"/>
          </p:nvPr>
        </p:nvSpPr>
        <p:spPr>
          <a:xfrm>
            <a:off x="838200" y="762000"/>
            <a:ext cx="10515600" cy="1325563"/>
          </a:xfrm>
        </p:spPr>
        <p:txBody>
          <a:bodyPr/>
          <a:lstStyle/>
          <a:p>
            <a:r>
              <a:rPr lang="en-US" sz="3200" b="1" dirty="0">
                <a:solidFill>
                  <a:srgbClr val="990033"/>
                </a:solidFill>
                <a:latin typeface="+mn-lt"/>
              </a:rPr>
              <a:t>Systems Council Awards Program</a:t>
            </a:r>
          </a:p>
        </p:txBody>
      </p:sp>
      <p:sp>
        <p:nvSpPr>
          <p:cNvPr id="3" name="Content Placeholder 2">
            <a:extLst>
              <a:ext uri="{FF2B5EF4-FFF2-40B4-BE49-F238E27FC236}">
                <a16:creationId xmlns:a16="http://schemas.microsoft.com/office/drawing/2014/main" id="{4AA6EDDE-C1D3-494E-8F5C-B37492C45A4E}"/>
              </a:ext>
            </a:extLst>
          </p:cNvPr>
          <p:cNvSpPr>
            <a:spLocks noGrp="1"/>
          </p:cNvSpPr>
          <p:nvPr>
            <p:ph idx="1"/>
          </p:nvPr>
        </p:nvSpPr>
        <p:spPr>
          <a:xfrm>
            <a:off x="381000" y="1371600"/>
            <a:ext cx="11277600" cy="5334000"/>
          </a:xfrm>
        </p:spPr>
        <p:txBody>
          <a:bodyPr/>
          <a:lstStyle/>
          <a:p>
            <a:r>
              <a:rPr lang="en-US" dirty="0">
                <a:solidFill>
                  <a:srgbClr val="002060"/>
                </a:solidFill>
              </a:rPr>
              <a:t>The Systems Council has four basic Awards available:</a:t>
            </a:r>
          </a:p>
          <a:p>
            <a:pPr lvl="1"/>
            <a:r>
              <a:rPr lang="en-US" dirty="0">
                <a:solidFill>
                  <a:srgbClr val="002060"/>
                </a:solidFill>
              </a:rPr>
              <a:t>Outstanding Service Award (Chair: Bob Lyons)</a:t>
            </a:r>
          </a:p>
          <a:p>
            <a:pPr lvl="2"/>
            <a:r>
              <a:rPr lang="en-US" b="0" i="0" dirty="0">
                <a:solidFill>
                  <a:srgbClr val="222222"/>
                </a:solidFill>
                <a:effectLst/>
                <a:latin typeface="Roboto"/>
              </a:rPr>
              <a:t>To honor long and distinguished service to the IEEE Systems Council at a level of dedication and achievement rarely demonstrated.</a:t>
            </a:r>
            <a:endParaRPr lang="en-US" dirty="0">
              <a:solidFill>
                <a:srgbClr val="002060"/>
              </a:solidFill>
            </a:endParaRPr>
          </a:p>
          <a:p>
            <a:pPr lvl="1"/>
            <a:r>
              <a:rPr lang="en-US" dirty="0">
                <a:solidFill>
                  <a:srgbClr val="002060"/>
                </a:solidFill>
              </a:rPr>
              <a:t>Systems Journal Best Paper Award (Chair: Amir </a:t>
            </a:r>
            <a:r>
              <a:rPr lang="en-US" dirty="0" err="1">
                <a:solidFill>
                  <a:srgbClr val="002060"/>
                </a:solidFill>
              </a:rPr>
              <a:t>Aghdam</a:t>
            </a:r>
            <a:r>
              <a:rPr lang="en-US" dirty="0">
                <a:solidFill>
                  <a:srgbClr val="002060"/>
                </a:solidFill>
              </a:rPr>
              <a:t>)</a:t>
            </a:r>
          </a:p>
          <a:p>
            <a:pPr lvl="2"/>
            <a:r>
              <a:rPr lang="en-US" b="0" i="0" dirty="0">
                <a:solidFill>
                  <a:srgbClr val="222222"/>
                </a:solidFill>
                <a:effectLst/>
                <a:latin typeface="Roboto"/>
              </a:rPr>
              <a:t>The Systems Journal Best Paper Award of the IEEE Systems Council will be given annually to the papers deemed the best among those published in the IEEE Systems Journal during the preceding calendar year.</a:t>
            </a:r>
            <a:endParaRPr lang="en-US" dirty="0">
              <a:solidFill>
                <a:srgbClr val="002060"/>
              </a:solidFill>
            </a:endParaRPr>
          </a:p>
          <a:p>
            <a:pPr lvl="1"/>
            <a:r>
              <a:rPr lang="en-US" dirty="0">
                <a:solidFill>
                  <a:srgbClr val="002060"/>
                </a:solidFill>
              </a:rPr>
              <a:t>James O. Gray Scholarship Award (Chair: Bob Rassa)</a:t>
            </a:r>
          </a:p>
          <a:p>
            <a:pPr lvl="2"/>
            <a:r>
              <a:rPr lang="en-US" b="0" i="0" dirty="0">
                <a:solidFill>
                  <a:srgbClr val="222222"/>
                </a:solidFill>
                <a:effectLst/>
                <a:latin typeface="Roboto"/>
              </a:rPr>
              <a:t>Named in memory of James O. Gray, the scholarship recognizes students pursuing studies in process control systems engineering, plant automation or instrumentation &amp; measurement</a:t>
            </a:r>
          </a:p>
          <a:p>
            <a:pPr lvl="1"/>
            <a:r>
              <a:rPr lang="en-US" dirty="0">
                <a:solidFill>
                  <a:srgbClr val="222222"/>
                </a:solidFill>
                <a:latin typeface="Roboto"/>
              </a:rPr>
              <a:t>Fellows (Fellows Evaluation Chair: John </a:t>
            </a:r>
            <a:r>
              <a:rPr lang="en-US" dirty="0" err="1">
                <a:solidFill>
                  <a:srgbClr val="222222"/>
                </a:solidFill>
                <a:latin typeface="Roboto"/>
              </a:rPr>
              <a:t>Schmalzel</a:t>
            </a:r>
            <a:r>
              <a:rPr lang="en-US" dirty="0">
                <a:solidFill>
                  <a:srgbClr val="222222"/>
                </a:solidFill>
                <a:latin typeface="Roboto"/>
              </a:rPr>
              <a:t>)</a:t>
            </a:r>
          </a:p>
          <a:p>
            <a:pPr lvl="2"/>
            <a:r>
              <a:rPr lang="en-US" b="0" i="0" dirty="0">
                <a:solidFill>
                  <a:srgbClr val="222222"/>
                </a:solidFill>
                <a:effectLst/>
                <a:latin typeface="Roboto"/>
              </a:rPr>
              <a:t>IEEE Fellow is a distinction conferred by the Board of Directors upon select IEEE members whose extraordinary accomplishments in any of the IEEE fields of interest are deemed fitting of this prestigious grade elevation</a:t>
            </a:r>
            <a:br>
              <a:rPr lang="en-US" dirty="0"/>
            </a:br>
            <a:endParaRPr lang="en-US" dirty="0">
              <a:solidFill>
                <a:srgbClr val="002060"/>
              </a:solidFill>
            </a:endParaRPr>
          </a:p>
        </p:txBody>
      </p:sp>
    </p:spTree>
    <p:extLst>
      <p:ext uri="{BB962C8B-B14F-4D97-AF65-F5344CB8AC3E}">
        <p14:creationId xmlns:p14="http://schemas.microsoft.com/office/powerpoint/2010/main" val="354075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E47A-E32B-48B5-9E62-B01CB3567129}"/>
              </a:ext>
            </a:extLst>
          </p:cNvPr>
          <p:cNvSpPr>
            <a:spLocks noGrp="1"/>
          </p:cNvSpPr>
          <p:nvPr>
            <p:ph type="title"/>
          </p:nvPr>
        </p:nvSpPr>
        <p:spPr>
          <a:xfrm>
            <a:off x="838200" y="645369"/>
            <a:ext cx="10515600" cy="1325563"/>
          </a:xfrm>
        </p:spPr>
        <p:txBody>
          <a:bodyPr/>
          <a:lstStyle/>
          <a:p>
            <a:r>
              <a:rPr lang="en-US" sz="3600" b="1" dirty="0">
                <a:solidFill>
                  <a:srgbClr val="A50021"/>
                </a:solidFill>
                <a:latin typeface="+mn-lt"/>
              </a:rPr>
              <a:t>Status</a:t>
            </a:r>
          </a:p>
        </p:txBody>
      </p:sp>
      <p:sp>
        <p:nvSpPr>
          <p:cNvPr id="3" name="Content Placeholder 2">
            <a:extLst>
              <a:ext uri="{FF2B5EF4-FFF2-40B4-BE49-F238E27FC236}">
                <a16:creationId xmlns:a16="http://schemas.microsoft.com/office/drawing/2014/main" id="{3809EE9B-7E2C-458F-AF8B-525ED56784B0}"/>
              </a:ext>
            </a:extLst>
          </p:cNvPr>
          <p:cNvSpPr>
            <a:spLocks noGrp="1"/>
          </p:cNvSpPr>
          <p:nvPr>
            <p:ph idx="1"/>
          </p:nvPr>
        </p:nvSpPr>
        <p:spPr>
          <a:xfrm>
            <a:off x="838200" y="1371600"/>
            <a:ext cx="10515600" cy="4351338"/>
          </a:xfrm>
        </p:spPr>
        <p:txBody>
          <a:bodyPr/>
          <a:lstStyle/>
          <a:p>
            <a:r>
              <a:rPr lang="en-US" sz="2400" dirty="0">
                <a:solidFill>
                  <a:srgbClr val="002060"/>
                </a:solidFill>
              </a:rPr>
              <a:t>Outstanding Service Award: </a:t>
            </a:r>
          </a:p>
          <a:p>
            <a:pPr lvl="1"/>
            <a:r>
              <a:rPr lang="en-US" sz="2000" dirty="0">
                <a:solidFill>
                  <a:srgbClr val="002060"/>
                </a:solidFill>
              </a:rPr>
              <a:t>Nominations being accepted, send to </a:t>
            </a:r>
            <a:r>
              <a:rPr lang="en-US" sz="2000" dirty="0">
                <a:solidFill>
                  <a:srgbClr val="002060"/>
                </a:solidFill>
                <a:hlinkClick r:id="rId2">
                  <a:extLst>
                    <a:ext uri="{A12FA001-AC4F-418D-AE19-62706E023703}">
                      <ahyp:hlinkClr xmlns:ahyp="http://schemas.microsoft.com/office/drawing/2018/hyperlinkcolor" val="tx"/>
                    </a:ext>
                  </a:extLst>
                </a:hlinkClick>
              </a:rPr>
              <a:t>lyonsrp1@earthlink.com</a:t>
            </a:r>
            <a:endParaRPr lang="en-US" sz="2000" dirty="0">
              <a:solidFill>
                <a:srgbClr val="002060"/>
              </a:solidFill>
            </a:endParaRPr>
          </a:p>
          <a:p>
            <a:r>
              <a:rPr lang="en-US" sz="2400" dirty="0">
                <a:solidFill>
                  <a:srgbClr val="002060"/>
                </a:solidFill>
              </a:rPr>
              <a:t>James O Gray Scholarships (Undergrad &amp; Grad)</a:t>
            </a:r>
          </a:p>
          <a:p>
            <a:pPr lvl="1"/>
            <a:r>
              <a:rPr lang="en-US" sz="2000" dirty="0">
                <a:solidFill>
                  <a:srgbClr val="002060"/>
                </a:solidFill>
              </a:rPr>
              <a:t>Applications being accepted through the end of the month; go to the Systems Council website</a:t>
            </a:r>
          </a:p>
          <a:p>
            <a:r>
              <a:rPr lang="en-US" sz="2400" dirty="0">
                <a:solidFill>
                  <a:srgbClr val="002060"/>
                </a:solidFill>
              </a:rPr>
              <a:t>Systems Journal Best Paper Awards</a:t>
            </a:r>
          </a:p>
          <a:p>
            <a:pPr lvl="1"/>
            <a:r>
              <a:rPr lang="en-US" sz="2000" dirty="0">
                <a:solidFill>
                  <a:srgbClr val="002060"/>
                </a:solidFill>
              </a:rPr>
              <a:t>Awards are selected by EIC Amir </a:t>
            </a:r>
            <a:r>
              <a:rPr lang="en-US" sz="2000" dirty="0" err="1">
                <a:solidFill>
                  <a:srgbClr val="002060"/>
                </a:solidFill>
              </a:rPr>
              <a:t>Aghdam</a:t>
            </a:r>
            <a:r>
              <a:rPr lang="en-US" sz="2000" dirty="0">
                <a:solidFill>
                  <a:srgbClr val="002060"/>
                </a:solidFill>
              </a:rPr>
              <a:t> and the Associate Editors</a:t>
            </a:r>
          </a:p>
          <a:p>
            <a:r>
              <a:rPr lang="en-US" sz="2400" dirty="0">
                <a:solidFill>
                  <a:srgbClr val="002060"/>
                </a:solidFill>
              </a:rPr>
              <a:t>Fellows</a:t>
            </a:r>
          </a:p>
          <a:p>
            <a:pPr lvl="1"/>
            <a:r>
              <a:rPr lang="en-US" sz="2000" dirty="0">
                <a:solidFill>
                  <a:srgbClr val="002060"/>
                </a:solidFill>
              </a:rPr>
              <a:t>Nominations were due to IEEE March 1; Council evaluations will commence in April</a:t>
            </a:r>
          </a:p>
          <a:p>
            <a:r>
              <a:rPr lang="en-US" sz="2400" dirty="0">
                <a:solidFill>
                  <a:srgbClr val="002060"/>
                </a:solidFill>
              </a:rPr>
              <a:t>All award winners are announced at either the International Systems Conference (Spring) or the International Symposium on Systems Engineering (Fall)</a:t>
            </a:r>
          </a:p>
        </p:txBody>
      </p:sp>
    </p:spTree>
    <p:extLst>
      <p:ext uri="{BB962C8B-B14F-4D97-AF65-F5344CB8AC3E}">
        <p14:creationId xmlns:p14="http://schemas.microsoft.com/office/powerpoint/2010/main" val="422765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6022813-ADC8-44F1-81A1-599E2BB0B5A4}"/>
              </a:ext>
            </a:extLst>
          </p:cNvPr>
          <p:cNvSpPr>
            <a:spLocks noGrp="1"/>
          </p:cNvSpPr>
          <p:nvPr>
            <p:ph type="title"/>
          </p:nvPr>
        </p:nvSpPr>
        <p:spPr bwMode="auto">
          <a:xfrm>
            <a:off x="3581400" y="575553"/>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b="1" dirty="0">
                <a:solidFill>
                  <a:srgbClr val="990033"/>
                </a:solidFill>
                <a:latin typeface="+mn-lt"/>
              </a:rPr>
              <a:t>Any More Questions??</a:t>
            </a:r>
          </a:p>
        </p:txBody>
      </p:sp>
      <p:pic>
        <p:nvPicPr>
          <p:cNvPr id="21507" name="Picture 2">
            <a:extLst>
              <a:ext uri="{FF2B5EF4-FFF2-40B4-BE49-F238E27FC236}">
                <a16:creationId xmlns:a16="http://schemas.microsoft.com/office/drawing/2014/main" id="{519B8C32-C904-4144-B21E-2238630A02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492250"/>
            <a:ext cx="5611812"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ysC_Spring 2021_Publications_Carbon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SysC_Spring 2021_Publications_Carbone</Template>
  <TotalTime>5907</TotalTime>
  <Words>298</Words>
  <Application>Microsoft Office PowerPoint</Application>
  <PresentationFormat>Widescreen</PresentationFormat>
  <Paragraphs>31</Paragraphs>
  <Slides>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Roboto</vt:lpstr>
      <vt:lpstr>SysC_Spring 2021_Publications_Carbone</vt:lpstr>
      <vt:lpstr>Custom Design</vt:lpstr>
      <vt:lpstr>PowerPoint Presentation</vt:lpstr>
      <vt:lpstr>Systems Council Awards Program</vt:lpstr>
      <vt:lpstr>Status</vt:lpstr>
      <vt:lpstr>Any More Questions??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dc:title>
  <dc:creator>Bob Rassa</dc:creator>
  <cp:lastModifiedBy>Bob Rassa</cp:lastModifiedBy>
  <cp:revision>358</cp:revision>
  <cp:lastPrinted>2001-05-28T02:48:03Z</cp:lastPrinted>
  <dcterms:created xsi:type="dcterms:W3CDTF">2001-05-28T01:38:39Z</dcterms:created>
  <dcterms:modified xsi:type="dcterms:W3CDTF">2021-03-23T23:16:35Z</dcterms:modified>
</cp:coreProperties>
</file>