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7" r:id="rId2"/>
    <p:sldId id="263" r:id="rId3"/>
    <p:sldId id="262" r:id="rId4"/>
    <p:sldId id="264" r:id="rId5"/>
    <p:sldId id="267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4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8F0506-C504-48E8-A462-762335E0DB1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DC1A72-195B-4330-8287-A51AECA2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57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systemscouncil.org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6" y="1689724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rgbClr val="0C70AC"/>
                </a:solidFill>
              </a:rPr>
              <a:t>IEEE Systems Council</a:t>
            </a:r>
            <a:br>
              <a:rPr lang="en-US" sz="3600" dirty="0">
                <a:solidFill>
                  <a:srgbClr val="0C70AC"/>
                </a:solidFill>
              </a:rPr>
            </a:br>
            <a:r>
              <a:rPr lang="en-US" sz="3200" dirty="0" smtClean="0">
                <a:solidFill>
                  <a:srgbClr val="0C70AC"/>
                </a:solidFill>
              </a:rPr>
              <a:t>President’s Report</a:t>
            </a:r>
            <a:endParaRPr lang="en-US" sz="3600" dirty="0">
              <a:solidFill>
                <a:srgbClr val="0C70A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6" y="2895266"/>
            <a:ext cx="6881887" cy="1453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Stephen A. “Jack” Dyer</a:t>
            </a:r>
            <a:endParaRPr lang="en-US" dirty="0"/>
          </a:p>
          <a:p>
            <a:endParaRPr lang="en-US" sz="1300" dirty="0"/>
          </a:p>
          <a:p>
            <a:r>
              <a:rPr lang="en-US" dirty="0" smtClean="0"/>
              <a:t>29 April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9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Main Activities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1210295" y="1917955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0C70AC"/>
                </a:solidFill>
              </a:rPr>
              <a:t>Five-Year </a:t>
            </a:r>
            <a:r>
              <a:rPr lang="en-US" sz="2800" dirty="0" smtClean="0">
                <a:solidFill>
                  <a:srgbClr val="0C70AC"/>
                </a:solidFill>
              </a:rPr>
              <a:t>Reviews</a:t>
            </a:r>
          </a:p>
          <a:p>
            <a:pPr lvl="1"/>
            <a:r>
              <a:rPr lang="en-US" sz="2200" dirty="0">
                <a:solidFill>
                  <a:srgbClr val="0C70AC"/>
                </a:solidFill>
              </a:rPr>
              <a:t> </a:t>
            </a:r>
            <a:r>
              <a:rPr lang="en-US" sz="2200" dirty="0" smtClean="0">
                <a:solidFill>
                  <a:srgbClr val="0C70AC"/>
                </a:solidFill>
              </a:rPr>
              <a:t> 8 Feb 22:  SCRC review of the IEEE Systems Council.</a:t>
            </a:r>
          </a:p>
          <a:p>
            <a:pPr lvl="1"/>
            <a:r>
              <a:rPr lang="en-US" sz="2200" dirty="0" smtClean="0">
                <a:solidFill>
                  <a:srgbClr val="0C70AC"/>
                </a:solidFill>
              </a:rPr>
              <a:t>10 Feb 22:  PRAC review of the </a:t>
            </a:r>
            <a:r>
              <a:rPr lang="en-US" sz="2200" i="1" dirty="0" smtClean="0">
                <a:solidFill>
                  <a:srgbClr val="0C70AC"/>
                </a:solidFill>
              </a:rPr>
              <a:t>IEEE Systems Journal.</a:t>
            </a:r>
          </a:p>
          <a:p>
            <a:pPr lvl="1"/>
            <a:r>
              <a:rPr lang="en-US" sz="2200" dirty="0" smtClean="0">
                <a:solidFill>
                  <a:srgbClr val="0C70AC"/>
                </a:solidFill>
              </a:rPr>
              <a:t>10 Feb 22:  PRAC review of the </a:t>
            </a:r>
            <a:r>
              <a:rPr lang="en-US" sz="2200" i="1" dirty="0" smtClean="0">
                <a:solidFill>
                  <a:srgbClr val="0C70AC"/>
                </a:solidFill>
              </a:rPr>
              <a:t>IEEE Journal on Miniaturization for Air and Space     		   Systems.</a:t>
            </a:r>
          </a:p>
          <a:p>
            <a:pPr marL="457200" lvl="1" indent="0">
              <a:buNone/>
            </a:pPr>
            <a:r>
              <a:rPr lang="en-US" sz="2200" i="1" dirty="0">
                <a:solidFill>
                  <a:srgbClr val="0C70AC"/>
                </a:solidFill>
              </a:rPr>
              <a:t> </a:t>
            </a:r>
            <a:r>
              <a:rPr lang="en-US" sz="2200" i="1" dirty="0" smtClean="0">
                <a:solidFill>
                  <a:srgbClr val="0C70AC"/>
                </a:solidFill>
              </a:rPr>
              <a:t>   </a:t>
            </a:r>
            <a:r>
              <a:rPr lang="en-US" sz="2000" dirty="0" smtClean="0"/>
              <a:t>All three review processes are in the comment phase.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800" dirty="0">
                <a:solidFill>
                  <a:srgbClr val="0C70AC"/>
                </a:solidFill>
              </a:rPr>
              <a:t>President’s Focus for 2022:  Inward</a:t>
            </a:r>
          </a:p>
          <a:p>
            <a:pPr lvl="1"/>
            <a:r>
              <a:rPr lang="en-US" sz="2200" dirty="0">
                <a:solidFill>
                  <a:srgbClr val="0C70AC"/>
                </a:solidFill>
              </a:rPr>
              <a:t>Make tools, processes and information available to allow the </a:t>
            </a:r>
            <a:r>
              <a:rPr lang="en-US" sz="2200" dirty="0" err="1">
                <a:solidFill>
                  <a:srgbClr val="0C70AC"/>
                </a:solidFill>
              </a:rPr>
              <a:t>AdCom</a:t>
            </a:r>
            <a:r>
              <a:rPr lang="en-US" sz="2200" dirty="0">
                <a:solidFill>
                  <a:srgbClr val="0C70AC"/>
                </a:solidFill>
              </a:rPr>
              <a:t> to serve effectively and easily.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2283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>
                <a:solidFill>
                  <a:srgbClr val="0C70AC"/>
                </a:solidFill>
              </a:rPr>
              <a:t>Some Focal Points</a:t>
            </a:r>
            <a:endParaRPr lang="en-US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1210295" y="1917955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rgbClr val="0C70AC"/>
                </a:solidFill>
              </a:rPr>
              <a:t>Communication</a:t>
            </a:r>
          </a:p>
          <a:p>
            <a:pPr lvl="1"/>
            <a:r>
              <a:rPr lang="en-US" sz="2200" dirty="0" smtClean="0">
                <a:solidFill>
                  <a:srgbClr val="0C70AC"/>
                </a:solidFill>
              </a:rPr>
              <a:t>Public website (</a:t>
            </a:r>
            <a:r>
              <a:rPr lang="en-US" sz="2200" dirty="0" smtClean="0">
                <a:solidFill>
                  <a:srgbClr val="0C70AC"/>
                </a:solidFill>
                <a:hlinkClick r:id="rId2"/>
              </a:rPr>
              <a:t>https://ieeesystemscouncil.org</a:t>
            </a:r>
            <a:r>
              <a:rPr lang="en-US" sz="2200" dirty="0" smtClean="0">
                <a:solidFill>
                  <a:srgbClr val="0C70AC"/>
                </a:solidFill>
              </a:rPr>
              <a:t>).</a:t>
            </a:r>
          </a:p>
          <a:p>
            <a:pPr lvl="1"/>
            <a:r>
              <a:rPr lang="en-US" sz="2200" dirty="0" smtClean="0">
                <a:solidFill>
                  <a:srgbClr val="0C70AC"/>
                </a:solidFill>
              </a:rPr>
              <a:t>Management platform for the </a:t>
            </a:r>
            <a:r>
              <a:rPr lang="en-US" sz="2200" dirty="0" err="1" smtClean="0">
                <a:solidFill>
                  <a:srgbClr val="0C70AC"/>
                </a:solidFill>
              </a:rPr>
              <a:t>AdCom</a:t>
            </a:r>
            <a:r>
              <a:rPr lang="en-US" sz="2200" dirty="0" smtClean="0">
                <a:solidFill>
                  <a:srgbClr val="0C70AC"/>
                </a:solidFill>
              </a:rPr>
              <a:t>:  </a:t>
            </a:r>
            <a:r>
              <a:rPr lang="en-US" sz="2200" dirty="0" err="1" smtClean="0">
                <a:solidFill>
                  <a:srgbClr val="0C70AC"/>
                </a:solidFill>
              </a:rPr>
              <a:t>Boardable</a:t>
            </a:r>
            <a:r>
              <a:rPr lang="en-US" sz="2200" dirty="0" smtClean="0">
                <a:solidFill>
                  <a:srgbClr val="0C70AC"/>
                </a:solidFill>
              </a:rPr>
              <a:t>.  </a:t>
            </a:r>
            <a:r>
              <a:rPr lang="en-US" dirty="0" smtClean="0"/>
              <a:t>[Motion M-2201]</a:t>
            </a:r>
            <a:endParaRPr lang="en-US" sz="2200" dirty="0" smtClean="0">
              <a:solidFill>
                <a:srgbClr val="0C70AC"/>
              </a:solidFill>
            </a:endParaRPr>
          </a:p>
          <a:p>
            <a:pPr lvl="1"/>
            <a:r>
              <a:rPr lang="en-US" sz="2200" dirty="0" smtClean="0">
                <a:solidFill>
                  <a:srgbClr val="0C70AC"/>
                </a:solidFill>
              </a:rPr>
              <a:t>Ancillary messaging capability.</a:t>
            </a:r>
          </a:p>
          <a:p>
            <a:pPr marL="457200" lvl="1" indent="0">
              <a:buNone/>
            </a:pPr>
            <a:endParaRPr lang="en-US" sz="2200" dirty="0" smtClean="0">
              <a:solidFill>
                <a:srgbClr val="0C70AC"/>
              </a:solidFill>
            </a:endParaRPr>
          </a:p>
          <a:p>
            <a:r>
              <a:rPr lang="en-US" sz="2600" dirty="0" smtClean="0">
                <a:solidFill>
                  <a:srgbClr val="0C70AC"/>
                </a:solidFill>
              </a:rPr>
              <a:t>Self-Evaluation and Strategic Planning</a:t>
            </a:r>
          </a:p>
          <a:p>
            <a:pPr lvl="1"/>
            <a:r>
              <a:rPr lang="en-US" sz="2200" dirty="0" smtClean="0">
                <a:solidFill>
                  <a:srgbClr val="0C70AC"/>
                </a:solidFill>
              </a:rPr>
              <a:t>“First drafts” of SCRC and PRAC reports for 2027:  annual updating.</a:t>
            </a:r>
          </a:p>
          <a:p>
            <a:pPr lvl="1"/>
            <a:r>
              <a:rPr lang="en-US" sz="2200" dirty="0" smtClean="0">
                <a:solidFill>
                  <a:srgbClr val="0C70AC"/>
                </a:solidFill>
              </a:rPr>
              <a:t>Strategic Plan:  annual updating.</a:t>
            </a:r>
          </a:p>
          <a:p>
            <a:pPr lvl="1"/>
            <a:r>
              <a:rPr lang="en-US" sz="2200" dirty="0" smtClean="0">
                <a:solidFill>
                  <a:srgbClr val="0C70AC"/>
                </a:solidFill>
              </a:rPr>
              <a:t>Succession planning and preparation.</a:t>
            </a:r>
          </a:p>
          <a:p>
            <a:pPr lvl="1"/>
            <a:endParaRPr lang="en-US" sz="2200" dirty="0">
              <a:solidFill>
                <a:srgbClr val="0C70AC"/>
              </a:solidFill>
            </a:endParaRPr>
          </a:p>
          <a:p>
            <a:endParaRPr lang="en-US" sz="2600" dirty="0" smtClean="0">
              <a:solidFill>
                <a:srgbClr val="0C70AC"/>
              </a:solidFill>
            </a:endParaRP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073684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>
                <a:solidFill>
                  <a:srgbClr val="0C70AC"/>
                </a:solidFill>
              </a:rPr>
              <a:t>Some Focal Points (cont.)</a:t>
            </a:r>
            <a:endParaRPr lang="en-US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1210295" y="1917955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rgbClr val="0C70AC"/>
                </a:solidFill>
              </a:rPr>
              <a:t>Governing Documents</a:t>
            </a:r>
          </a:p>
          <a:p>
            <a:pPr lvl="1"/>
            <a:r>
              <a:rPr lang="en-US" sz="2200" dirty="0" smtClean="0">
                <a:solidFill>
                  <a:srgbClr val="0C70AC"/>
                </a:solidFill>
              </a:rPr>
              <a:t>Field-of-interest statement:  review and clean up.  </a:t>
            </a:r>
            <a:r>
              <a:rPr lang="en-US" dirty="0" smtClean="0"/>
              <a:t>[Motion M-2202]</a:t>
            </a:r>
            <a:endParaRPr lang="en-US" sz="2200" dirty="0" smtClean="0">
              <a:solidFill>
                <a:srgbClr val="0C70AC"/>
              </a:solidFill>
            </a:endParaRPr>
          </a:p>
          <a:p>
            <a:pPr lvl="1"/>
            <a:r>
              <a:rPr lang="en-US" sz="2200" dirty="0" smtClean="0">
                <a:solidFill>
                  <a:srgbClr val="0C70AC"/>
                </a:solidFill>
              </a:rPr>
              <a:t>Review of complement of officers, standing committees, etc.</a:t>
            </a:r>
          </a:p>
          <a:p>
            <a:pPr lvl="1"/>
            <a:r>
              <a:rPr lang="en-US" sz="2200" dirty="0" smtClean="0">
                <a:solidFill>
                  <a:srgbClr val="0C70AC"/>
                </a:solidFill>
              </a:rPr>
              <a:t>Constitution:  finish revision and obtain approval.</a:t>
            </a:r>
          </a:p>
          <a:p>
            <a:pPr lvl="1"/>
            <a:r>
              <a:rPr lang="en-US" sz="2200" dirty="0" smtClean="0">
                <a:solidFill>
                  <a:srgbClr val="0C70AC"/>
                </a:solidFill>
              </a:rPr>
              <a:t>Bylaws:  rewrite and obtain approval.</a:t>
            </a:r>
          </a:p>
          <a:p>
            <a:pPr lvl="1"/>
            <a:r>
              <a:rPr lang="en-US" sz="2200" dirty="0" smtClean="0">
                <a:solidFill>
                  <a:srgbClr val="0C70AC"/>
                </a:solidFill>
              </a:rPr>
              <a:t>Handbook of Policies and Procedures:  write and obtain </a:t>
            </a:r>
            <a:r>
              <a:rPr lang="en-US" sz="2200" dirty="0" err="1" smtClean="0">
                <a:solidFill>
                  <a:srgbClr val="0C70AC"/>
                </a:solidFill>
              </a:rPr>
              <a:t>AdCom</a:t>
            </a:r>
            <a:r>
              <a:rPr lang="en-US" sz="2200" dirty="0" smtClean="0">
                <a:solidFill>
                  <a:srgbClr val="0C70AC"/>
                </a:solidFill>
              </a:rPr>
              <a:t> approval.</a:t>
            </a:r>
          </a:p>
          <a:p>
            <a:pPr lvl="1"/>
            <a:endParaRPr lang="en-US" sz="2200" dirty="0">
              <a:solidFill>
                <a:srgbClr val="0C70AC"/>
              </a:solidFill>
            </a:endParaRPr>
          </a:p>
          <a:p>
            <a:r>
              <a:rPr lang="en-US" sz="2600" dirty="0" smtClean="0">
                <a:solidFill>
                  <a:srgbClr val="0C70AC"/>
                </a:solidFill>
              </a:rPr>
              <a:t>Equity, Diversity, Inclusion and Belonging</a:t>
            </a:r>
          </a:p>
          <a:p>
            <a:pPr lvl="1"/>
            <a:r>
              <a:rPr lang="en-US" sz="2000" dirty="0" smtClean="0">
                <a:solidFill>
                  <a:srgbClr val="0C70AC"/>
                </a:solidFill>
              </a:rPr>
              <a:t>Education, training, reflection, embracement, and application for our </a:t>
            </a:r>
            <a:r>
              <a:rPr lang="en-US" sz="2000" dirty="0" err="1" smtClean="0">
                <a:solidFill>
                  <a:srgbClr val="0C70AC"/>
                </a:solidFill>
              </a:rPr>
              <a:t>AdCom</a:t>
            </a:r>
            <a:r>
              <a:rPr lang="en-US" sz="2000" dirty="0" smtClean="0">
                <a:solidFill>
                  <a:srgbClr val="0C70AC"/>
                </a:solidFill>
              </a:rPr>
              <a:t> and others.</a:t>
            </a:r>
          </a:p>
          <a:p>
            <a:pPr lvl="1"/>
            <a:endParaRPr lang="en-US" sz="2200" dirty="0">
              <a:solidFill>
                <a:srgbClr val="0C70AC"/>
              </a:solidFill>
            </a:endParaRPr>
          </a:p>
          <a:p>
            <a:pPr lvl="1"/>
            <a:endParaRPr lang="en-US" sz="2200" dirty="0" smtClean="0">
              <a:solidFill>
                <a:srgbClr val="0C70AC"/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rgbClr val="0C70AC"/>
              </a:solidFill>
            </a:endParaRPr>
          </a:p>
          <a:p>
            <a:endParaRPr lang="en-US" sz="2600" dirty="0" smtClean="0">
              <a:solidFill>
                <a:srgbClr val="0C70AC"/>
              </a:solidFill>
            </a:endParaRP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615267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>
                <a:solidFill>
                  <a:srgbClr val="0C70AC"/>
                </a:solidFill>
              </a:rPr>
              <a:t>Motion   </a:t>
            </a:r>
            <a:r>
              <a:rPr lang="en-US" sz="2000" dirty="0" smtClean="0">
                <a:solidFill>
                  <a:srgbClr val="0C70AC"/>
                </a:solidFill>
              </a:rPr>
              <a:t>(M-2201)</a:t>
            </a:r>
            <a:endParaRPr lang="en-US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654782"/>
            <a:ext cx="9999024" cy="50020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Move to adopt an integrated, web-based management platform, based on the product </a:t>
            </a:r>
            <a:r>
              <a:rPr lang="en-US" dirty="0" err="1" smtClean="0"/>
              <a:t>Boardable</a:t>
            </a:r>
            <a:r>
              <a:rPr lang="en-US" dirty="0" smtClean="0"/>
              <a:t>, for use by the </a:t>
            </a:r>
            <a:r>
              <a:rPr lang="en-US" dirty="0" err="1" smtClean="0"/>
              <a:t>AdCom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000" i="1" dirty="0" smtClean="0"/>
              <a:t>(Motion by Vincenzo </a:t>
            </a:r>
            <a:r>
              <a:rPr lang="en-US" sz="2000" i="1" dirty="0" err="1" smtClean="0"/>
              <a:t>Piuri</a:t>
            </a:r>
            <a:r>
              <a:rPr lang="en-US" sz="2000" i="1" dirty="0" smtClean="0"/>
              <a:t>.  Second by Stephanie White.)</a:t>
            </a:r>
          </a:p>
          <a:p>
            <a:r>
              <a:rPr lang="en-US" dirty="0" smtClean="0"/>
              <a:t>Pros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Provides for the </a:t>
            </a:r>
            <a:r>
              <a:rPr lang="en-US" dirty="0" err="1" smtClean="0"/>
              <a:t>AdCom</a:t>
            </a:r>
            <a:r>
              <a:rPr lang="en-US" dirty="0" smtClean="0"/>
              <a:t> a well-organized and well-integrated set of tools for preparation, collaboration, engagement, participation, and improvement of accountability and effectiveness.</a:t>
            </a:r>
          </a:p>
          <a:p>
            <a:pPr lvl="1"/>
            <a:r>
              <a:rPr lang="en-US" dirty="0" smtClean="0"/>
              <a:t>Saves time and effort, and decreases frustration while accomplishing tasks.</a:t>
            </a:r>
            <a:endParaRPr lang="en-US" dirty="0"/>
          </a:p>
          <a:p>
            <a:r>
              <a:rPr lang="en-US" dirty="0"/>
              <a:t>Cons: </a:t>
            </a:r>
          </a:p>
          <a:p>
            <a:pPr lvl="1"/>
            <a:r>
              <a:rPr lang="en-US" dirty="0" smtClean="0"/>
              <a:t>Cost of subscription service with </a:t>
            </a:r>
            <a:r>
              <a:rPr lang="en-US" dirty="0" err="1" smtClean="0"/>
              <a:t>Boardable</a:t>
            </a:r>
            <a:r>
              <a:rPr lang="en-US" dirty="0" smtClean="0"/>
              <a:t>. 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There are two plans of potential use to </a:t>
            </a:r>
            <a:r>
              <a:rPr lang="en-US" dirty="0" err="1" smtClean="0"/>
              <a:t>SysC</a:t>
            </a:r>
            <a:r>
              <a:rPr lang="en-US" dirty="0" smtClean="0"/>
              <a:t>:  Essential and Professional.  Approximate costs, 	assuming payments made annually, are:</a:t>
            </a:r>
          </a:p>
          <a:p>
            <a:pPr marL="457200" lvl="1" indent="0">
              <a:buNone/>
            </a:pPr>
            <a:r>
              <a:rPr lang="en-US" dirty="0"/>
              <a:t>	 </a:t>
            </a:r>
            <a:r>
              <a:rPr lang="en-US" dirty="0" smtClean="0"/>
              <a:t>   For 50 users:  [Essential US$5,498;  Professional US$10,466]</a:t>
            </a:r>
          </a:p>
          <a:p>
            <a:pPr marL="457200" lvl="1" indent="0">
              <a:buNone/>
            </a:pPr>
            <a:r>
              <a:rPr lang="en-US" dirty="0" smtClean="0"/>
              <a:t>	    For 55 users:  [Essential US$5,931;  Professional US$11,330]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(Intention:  begin under Essential, with 50 users; add users when necessary; upgrade to 		Professional if and when warranted.)</a:t>
            </a:r>
            <a:endParaRPr lang="en-US" dirty="0"/>
          </a:p>
          <a:p>
            <a:r>
              <a:rPr lang="en-US" dirty="0"/>
              <a:t>Financial Implications: </a:t>
            </a:r>
            <a:r>
              <a:rPr lang="en-US" dirty="0" smtClean="0"/>
              <a:t> Up to US$15,000 in 2022  </a:t>
            </a:r>
            <a:r>
              <a:rPr lang="en-US" sz="1800" dirty="0" smtClean="0"/>
              <a:t>(for subscription through 15May2023)</a:t>
            </a:r>
          </a:p>
          <a:p>
            <a:pPr marL="0" indent="0">
              <a:buNone/>
            </a:pPr>
            <a:endParaRPr lang="en-US" sz="1300" dirty="0"/>
          </a:p>
        </p:txBody>
      </p:sp>
      <p:sp>
        <p:nvSpPr>
          <p:cNvPr id="2" name="TextBox 1"/>
          <p:cNvSpPr txBox="1"/>
          <p:nvPr/>
        </p:nvSpPr>
        <p:spPr>
          <a:xfrm>
            <a:off x="9875520" y="6379833"/>
            <a:ext cx="1399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21Apr22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1123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10680</TotalTime>
  <Words>419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LucidaGrande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Stephen Dyer</cp:lastModifiedBy>
  <cp:revision>36</cp:revision>
  <cp:lastPrinted>2022-04-26T23:04:28Z</cp:lastPrinted>
  <dcterms:created xsi:type="dcterms:W3CDTF">2020-06-23T20:53:44Z</dcterms:created>
  <dcterms:modified xsi:type="dcterms:W3CDTF">2022-04-26T23:50:05Z</dcterms:modified>
</cp:coreProperties>
</file>