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60" r:id="rId3"/>
    <p:sldId id="261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8F0506-C504-48E8-A462-762335E0DB1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DC1A72-195B-4330-8287-A51AECA218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57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ecklace&#10;&#10;Description automatically generated">
            <a:extLst>
              <a:ext uri="{FF2B5EF4-FFF2-40B4-BE49-F238E27FC236}">
                <a16:creationId xmlns:a16="http://schemas.microsoft.com/office/drawing/2014/main" id="{D527BE5E-9AE9-4705-804D-F5F5DB7650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322B62-6E67-46C9-8E60-C1731F3CD3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438B-C15B-41D3-8458-2B874E10B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95EE3-4E38-4936-865C-73445294F2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monitor&#10;&#10;Description automatically generated">
            <a:extLst>
              <a:ext uri="{FF2B5EF4-FFF2-40B4-BE49-F238E27FC236}">
                <a16:creationId xmlns:a16="http://schemas.microsoft.com/office/drawing/2014/main" id="{F7C15606-C310-40E6-B245-C56476D46D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D1BF33-0809-4FC2-8ADA-2D2F34A0D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8D3BB-E229-4CFF-8881-519668E2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3931A-5804-4D91-8B12-F6202087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FE5ACB-3737-465C-9046-2B615FBB24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CBCC8A-E3F9-47FE-9412-1451A74E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0A3305-DBD3-419B-9ADD-486F2F381A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9C3614-C6F7-418D-93A1-479FC2D3F1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6E8495-3FBC-4322-A034-048B13E88B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8/28/2022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necklace&#10;&#10;Description automatically generated">
            <a:extLst>
              <a:ext uri="{FF2B5EF4-FFF2-40B4-BE49-F238E27FC236}">
                <a16:creationId xmlns:a16="http://schemas.microsoft.com/office/drawing/2014/main" id="{43253E22-6A49-444C-A7B6-5406DD36CD2A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542177" y="1345325"/>
            <a:ext cx="6672362" cy="1261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sz="3600" dirty="0">
              <a:solidFill>
                <a:srgbClr val="0C70AC"/>
              </a:solidFill>
            </a:endParaRPr>
          </a:p>
          <a:p>
            <a:endParaRPr lang="en-US" sz="3600" dirty="0">
              <a:solidFill>
                <a:srgbClr val="0C70AC"/>
              </a:solidFill>
            </a:endParaRPr>
          </a:p>
          <a:p>
            <a:r>
              <a:rPr lang="en-US" sz="3600" dirty="0">
                <a:solidFill>
                  <a:srgbClr val="0C70AC"/>
                </a:solidFill>
              </a:rPr>
              <a:t>IEEE Systems Council</a:t>
            </a:r>
            <a:br>
              <a:rPr lang="en-US" sz="3600" dirty="0">
                <a:solidFill>
                  <a:srgbClr val="0C70AC"/>
                </a:solidFill>
              </a:rPr>
            </a:br>
            <a:r>
              <a:rPr lang="en-US" sz="2800" dirty="0">
                <a:solidFill>
                  <a:srgbClr val="0C70AC"/>
                </a:solidFill>
              </a:rPr>
              <a:t>Ad Hoc Educational Committee and Standards Committee /Chair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542176" y="2895266"/>
            <a:ext cx="6881887" cy="1453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Stephen M. Holt</a:t>
            </a:r>
            <a:endParaRPr lang="en-US" sz="1300" dirty="0"/>
          </a:p>
          <a:p>
            <a:r>
              <a:rPr lang="en-US" dirty="0"/>
              <a:t>1-2 September, 2022</a:t>
            </a:r>
          </a:p>
        </p:txBody>
      </p:sp>
    </p:spTree>
    <p:extLst>
      <p:ext uri="{BB962C8B-B14F-4D97-AF65-F5344CB8AC3E}">
        <p14:creationId xmlns:p14="http://schemas.microsoft.com/office/powerpoint/2010/main" val="216269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Ad Hoc Educational Activities and Projects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39445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Hope to solicit more prospective candidate tutorials from previous IEEE SC conferences for our IEEE Resource Center (RC) educational portal.</a:t>
            </a:r>
          </a:p>
          <a:p>
            <a:r>
              <a:rPr lang="en-US" sz="2000" dirty="0"/>
              <a:t>Tutorial earlier uploaded onto our website from Dr. Paul Hershey. Ms. Melissa </a:t>
            </a:r>
            <a:r>
              <a:rPr lang="en-US" sz="2000" dirty="0" err="1"/>
              <a:t>Handa</a:t>
            </a:r>
            <a:r>
              <a:rPr lang="en-US" sz="2000" dirty="0"/>
              <a:t> (of IEEE RC) reports that there </a:t>
            </a:r>
            <a:r>
              <a:rPr lang="en-US" sz="2000" b="0" i="0" dirty="0">
                <a:solidFill>
                  <a:srgbClr val="222222"/>
                </a:solidFill>
                <a:effectLst/>
              </a:rPr>
              <a:t>were 9 orders for Dr. Paul Hershey's tutorial, but they were all from SYSC sponsoring society members so there were no revenues. </a:t>
            </a:r>
          </a:p>
          <a:p>
            <a:r>
              <a:rPr lang="en-US" sz="2000" dirty="0"/>
              <a:t>We someday hope to offer educational credits (PDHs/CEUs) related to our tutorials.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We need to determine what kind of tutorials we would want on our site over the next few years and continue to request that all SYSC Distinguished Lecturers, </a:t>
            </a:r>
            <a:r>
              <a:rPr lang="en-US" sz="2000" dirty="0" err="1"/>
              <a:t>AdCom</a:t>
            </a:r>
            <a:r>
              <a:rPr lang="en-US" sz="2000" dirty="0"/>
              <a:t> Members, and SYSC Chapter Chairs develop at least one tutorial for our website.</a:t>
            </a:r>
          </a:p>
          <a:p>
            <a:r>
              <a:rPr lang="en-US" sz="2000" dirty="0"/>
              <a:t>Continue to work with Amanda and Andy Chen to request that all SYSC TC Chairs have their members develop special sessions (with papers) for our upcoming conferences. </a:t>
            </a:r>
          </a:p>
          <a:p>
            <a:r>
              <a:rPr lang="en-US" sz="2000" dirty="0"/>
              <a:t>I have tried to help in getting NASA to supply a Keynote Speaker for our upcoming ISSE Vienna 2022 symposium. She is Dr. Wanda Peters of the NASA Science Mission Directorate (SMD).  </a:t>
            </a:r>
          </a:p>
        </p:txBody>
      </p:sp>
    </p:spTree>
    <p:extLst>
      <p:ext uri="{BB962C8B-B14F-4D97-AF65-F5344CB8AC3E}">
        <p14:creationId xmlns:p14="http://schemas.microsoft.com/office/powerpoint/2010/main" val="282269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BAB76B3-D2D7-4587-8C49-BE97BC3F7749}"/>
              </a:ext>
            </a:extLst>
          </p:cNvPr>
          <p:cNvSpPr>
            <a:spLocks noGrp="1"/>
          </p:cNvSpPr>
          <p:nvPr/>
        </p:nvSpPr>
        <p:spPr>
          <a:xfrm>
            <a:off x="963407" y="1101446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>
                <a:solidFill>
                  <a:srgbClr val="0C70AC"/>
                </a:solidFill>
              </a:rPr>
              <a:t>Standards Committee Activities and Projects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A58944-5545-4118-979B-D9E64B47EF7E}"/>
              </a:ext>
            </a:extLst>
          </p:cNvPr>
          <p:cNvSpPr>
            <a:spLocks noGrp="1"/>
          </p:cNvSpPr>
          <p:nvPr/>
        </p:nvSpPr>
        <p:spPr>
          <a:xfrm>
            <a:off x="963407" y="1853947"/>
            <a:ext cx="9999024" cy="45033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>
                <a:solidFill>
                  <a:srgbClr val="222222"/>
                </a:solidFill>
                <a:effectLst/>
              </a:rPr>
              <a:t>The IEEE Systems Council coordinates standards policy through the following activities: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900" dirty="0"/>
              <a:t>It recommends various Systems Engineering Practices to be followed per their Bylaws, Article V (Standing Committees), Section 10, which states that the Standards Committee shall be responsible for working with the IEEE Standards Association (https://standards.ieee.org/), the Vice President for Technical Operations, and appropriate Technical Committees to identify the need for recommending a new standard or an update to a specific standard, and to provide resources in accordance with IEEE policies and procedures.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900" dirty="0"/>
              <a:t>The Standards Committee will not produce new standards related to the field of systems engineering since this field is involved more with processes and methodologies than with a set of specific standards per se.  However, the Committee can recommend, as guidance, specific documents, texts, guidelines, etc. related to employing systems-engineering principles.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900" dirty="0"/>
              <a:t>The Standards Committee will recommend systems-engineering process documentation that is commonly accepted in academia, industry, and government from various countries. Many SE oriented documents so far have been uploaded onto our web site.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900" dirty="0"/>
              <a:t>The SC Standards Committee has been working with the IEEE Oceanic Engineering Society (OES) Standards Committee (https://ieeeoes.org/technical-activities/standards-activities) to define “Ocean Systems Engineering” and they in turn link to our IEEE SC site. For this effort, I work with Dr. Christoph </a:t>
            </a:r>
            <a:r>
              <a:rPr lang="en-US" sz="1900" dirty="0" err="1"/>
              <a:t>Waldmann</a:t>
            </a:r>
            <a:r>
              <a:rPr lang="en-US" sz="1900" dirty="0"/>
              <a:t> of the University of Bremen (Germany), who is their Standards Chair.</a:t>
            </a:r>
          </a:p>
        </p:txBody>
      </p:sp>
    </p:spTree>
    <p:extLst>
      <p:ext uri="{BB962C8B-B14F-4D97-AF65-F5344CB8AC3E}">
        <p14:creationId xmlns:p14="http://schemas.microsoft.com/office/powerpoint/2010/main" val="1529138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500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LucidaGrande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Holt, Stephen Michael. (GSFC-443.0)[KBRwyle]</cp:lastModifiedBy>
  <cp:revision>50</cp:revision>
  <cp:lastPrinted>2022-03-31T19:23:03Z</cp:lastPrinted>
  <dcterms:created xsi:type="dcterms:W3CDTF">2020-06-23T20:53:44Z</dcterms:created>
  <dcterms:modified xsi:type="dcterms:W3CDTF">2022-08-28T18:47:38Z</dcterms:modified>
</cp:coreProperties>
</file>