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7" r:id="rId2"/>
    <p:sldId id="259" r:id="rId3"/>
    <p:sldId id="263" r:id="rId4"/>
    <p:sldId id="264" r:id="rId5"/>
    <p:sldId id="260" r:id="rId6"/>
    <p:sldId id="265" r:id="rId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70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51" autoAdjust="0"/>
    <p:restoredTop sz="94660"/>
  </p:normalViewPr>
  <p:slideViewPr>
    <p:cSldViewPr snapToGrid="0">
      <p:cViewPr varScale="1">
        <p:scale>
          <a:sx n="98" d="100"/>
          <a:sy n="98" d="100"/>
        </p:scale>
        <p:origin x="216" y="5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08F0506-C504-48E8-A462-762335E0DB1E}" type="datetimeFigureOut">
              <a:rPr lang="en-US" smtClean="0"/>
              <a:t>8/19/22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5DC1A72-195B-4330-8287-A51AECA218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357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necklace&#10;&#10;Description automatically generated">
            <a:extLst>
              <a:ext uri="{FF2B5EF4-FFF2-40B4-BE49-F238E27FC236}">
                <a16:creationId xmlns:a16="http://schemas.microsoft.com/office/drawing/2014/main" id="{D527BE5E-9AE9-4705-804D-F5F5DB7650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199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5D466-98E4-4591-B691-9487944F3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41B2C2-B28A-4289-80C5-D36AF6DC78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838F87-FA44-4454-88AC-AACF0718C4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322B62-6E67-46C9-8E60-C1731F3CD3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8/19/22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B0F60E-6F02-454A-A1D3-4F4AE6D29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282F6B-41CA-4065-B364-8D5143CEF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210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60312-30E2-4915-A6CD-B137F1523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FADC2D-1BFE-476F-96A8-5477B18E8E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D438B-C15B-41D3-8458-2B874E10B2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8/19/22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7B612A-A41D-4DAD-AC72-1B85593B3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D6DAC4-BCFC-4965-B9F1-7ECC81AEF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9634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FD76CE-0001-449E-B549-1413AA2CAF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7AA05D-3E96-4A54-A699-9DAEF341D3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95EE3-4E38-4936-865C-73445294F2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8/19/22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ECA7E-C502-4A62-A138-8970A7748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BB6D11-9EA4-4A25-B711-D84864227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2639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monitor&#10;&#10;Description automatically generated">
            <a:extLst>
              <a:ext uri="{FF2B5EF4-FFF2-40B4-BE49-F238E27FC236}">
                <a16:creationId xmlns:a16="http://schemas.microsoft.com/office/drawing/2014/main" id="{F7C15606-C310-40E6-B245-C56476D46D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43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CFC8D-FAC4-4880-9373-C4D5AD998E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D2219A-6810-4BBB-BB70-7005CC1E57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F05C51-B209-4AF4-A68D-B977A22300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8/19/22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C03980-8E73-44A4-A6C0-9FC92EA60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A60794-8A42-43BE-A706-169A36194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537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1BF33-0809-4FC2-8ADA-2D2F34A0D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2E70E-167B-4E52-9956-3A3A314DA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A8D3BB-E229-4CFF-8881-519668E28F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8/19/22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99DF7-E8C6-4AE4-A958-1C5EAB5B4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4E2BE-1B65-4750-996B-B5D554B54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353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63A2F-B27D-4CE5-88ED-B23A8AF46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B41687-F5D4-4762-9801-4DBD4A4647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F3931A-5804-4D91-8B12-F62020876F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8/19/22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78FE9C-0D24-46A8-B8BB-3C7AADD44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45FFE-81AF-4BA3-9594-A5B9D9E4F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422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1618E-C1FF-4406-B935-6E356D52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0733F-1457-4881-A03B-9AB48809BD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6BBB4B-C73A-43E4-A0E1-4A1AD263CC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FE5ACB-3737-465C-9046-2B615FBB24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8/19/22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161206-A400-4104-8090-D58A159D2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6D62CD-16D6-4D1C-98B8-E2D838712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782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A1018-601A-48D0-81AB-5726FB288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0EA12-77DD-4DA8-87FD-944D7E046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B12C12-81E3-4EC1-AC98-E5C3BB503D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B35DD1-A8A7-4C6A-9A75-0DCF4B2464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EAF422-393A-403B-96E5-F9D80C2C9F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CBCC8A-E3F9-47FE-9412-1451A74E2C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8/19/22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D8B493-3800-4240-A0E8-1727624CB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2124BC-FB28-4147-9741-E91E2C782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013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02450-776F-4F03-A967-CA91BE875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0A3305-DBD3-419B-9ADD-486F2F381A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8/19/22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B12F86-C5BF-48A3-B662-E2B45C93D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49FFFE-ED73-47A2-AD33-3BF4A1E6A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509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9C3614-C6F7-418D-93A1-479FC2D3F1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8/19/22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933FD9-3AB7-40DC-9347-AB7628391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84B5FB-C298-4E3E-9403-46CA2016A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82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9F9F1-ADEA-43FA-843B-403AB26F0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9FB9A-D2A1-4AE9-A254-6C639E38B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98BAC1-A068-4411-BE9A-417483ADF6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6E8495-3FBC-4322-A034-048B13E88B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8/19/22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DD6CDE-1993-4DA6-97C4-CD04F189E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02E51F-634B-49C0-9CA1-7BB3452E9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430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necklace&#10;&#10;Description automatically generated">
            <a:extLst>
              <a:ext uri="{FF2B5EF4-FFF2-40B4-BE49-F238E27FC236}">
                <a16:creationId xmlns:a16="http://schemas.microsoft.com/office/drawing/2014/main" id="{43253E22-6A49-444C-A7B6-5406DD36CD2A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651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A131C-F095-48E5-8B44-E138AD540F6F}"/>
              </a:ext>
            </a:extLst>
          </p:cNvPr>
          <p:cNvSpPr>
            <a:spLocks noGrp="1"/>
          </p:cNvSpPr>
          <p:nvPr/>
        </p:nvSpPr>
        <p:spPr>
          <a:xfrm>
            <a:off x="4542176" y="1689724"/>
            <a:ext cx="6881887" cy="99829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sz="3600" dirty="0">
                <a:solidFill>
                  <a:srgbClr val="0C70AC"/>
                </a:solidFill>
              </a:rPr>
              <a:t>IEEE Systems Council</a:t>
            </a:r>
            <a:br>
              <a:rPr lang="en-US" sz="3600" dirty="0">
                <a:solidFill>
                  <a:srgbClr val="0C70AC"/>
                </a:solidFill>
              </a:rPr>
            </a:br>
            <a:r>
              <a:rPr lang="en-US" sz="3600" dirty="0">
                <a:solidFill>
                  <a:srgbClr val="0C70AC"/>
                </a:solidFill>
              </a:rPr>
              <a:t>VP </a:t>
            </a:r>
            <a:r>
              <a:rPr lang="en-US" sz="3200" dirty="0">
                <a:solidFill>
                  <a:srgbClr val="0C70AC"/>
                </a:solidFill>
              </a:rPr>
              <a:t>Member Services</a:t>
            </a:r>
            <a:endParaRPr lang="en-US" sz="3600" dirty="0">
              <a:solidFill>
                <a:srgbClr val="0C70AC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1FB642-C925-470D-A2D9-02A0B8114332}"/>
              </a:ext>
            </a:extLst>
          </p:cNvPr>
          <p:cNvSpPr>
            <a:spLocks noGrp="1"/>
          </p:cNvSpPr>
          <p:nvPr/>
        </p:nvSpPr>
        <p:spPr>
          <a:xfrm>
            <a:off x="4542176" y="2895266"/>
            <a:ext cx="6881887" cy="14537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None/>
              <a:defRPr sz="2800" b="1" i="1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Stephanie M. White</a:t>
            </a:r>
            <a:endParaRPr lang="en-US" sz="1300" dirty="0"/>
          </a:p>
          <a:p>
            <a:r>
              <a:rPr lang="en-US" dirty="0"/>
              <a:t>Hybrid AdCom, 9/1-2/2022</a:t>
            </a:r>
          </a:p>
        </p:txBody>
      </p:sp>
    </p:spTree>
    <p:extLst>
      <p:ext uri="{BB962C8B-B14F-4D97-AF65-F5344CB8AC3E}">
        <p14:creationId xmlns:p14="http://schemas.microsoft.com/office/powerpoint/2010/main" val="2162698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BAB76B3-D2D7-4587-8C49-BE97BC3F7749}"/>
              </a:ext>
            </a:extLst>
          </p:cNvPr>
          <p:cNvSpPr>
            <a:spLocks noGrp="1"/>
          </p:cNvSpPr>
          <p:nvPr/>
        </p:nvSpPr>
        <p:spPr>
          <a:xfrm>
            <a:off x="963407" y="824753"/>
            <a:ext cx="8983291" cy="8300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>
                <a:solidFill>
                  <a:srgbClr val="0C70AC"/>
                </a:solidFill>
              </a:rPr>
              <a:t>Main Activities </a:t>
            </a:r>
            <a:r>
              <a:rPr lang="en-US" dirty="0"/>
              <a:t>Support 2022 SysC Strategic Plan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EA58944-5545-4118-979B-D9E64B47EF7E}"/>
              </a:ext>
            </a:extLst>
          </p:cNvPr>
          <p:cNvSpPr>
            <a:spLocks noGrp="1"/>
          </p:cNvSpPr>
          <p:nvPr/>
        </p:nvSpPr>
        <p:spPr>
          <a:xfrm>
            <a:off x="963407" y="1654782"/>
            <a:ext cx="9999024" cy="45794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LucidaGrande" panose="020B0600040502020204" pitchFamily="34" charset="0"/>
              <a:buChar char="▸"/>
            </a:pPr>
            <a:r>
              <a:rPr lang="en-US" sz="2400" dirty="0"/>
              <a:t>Chapters Committee: Creating new SysC Chapters and supported 12 Regular, 10 Joint, &amp; 7 Student Chapters in Regions 1, 2, &amp; 5 – 10. Held Chapters Summit.</a:t>
            </a:r>
          </a:p>
          <a:p>
            <a:pPr lvl="1"/>
            <a:r>
              <a:rPr lang="en-US" sz="2000" dirty="0"/>
              <a:t> Chair: Fabrice Labeau</a:t>
            </a:r>
          </a:p>
          <a:p>
            <a:r>
              <a:rPr lang="en-US" sz="2400" dirty="0"/>
              <a:t>Senior Members Committee: Supported SysC participants &amp; our Member Society members to upgrade their IEEE membership status to Senior Member. </a:t>
            </a:r>
          </a:p>
          <a:p>
            <a:pPr lvl="1"/>
            <a:r>
              <a:rPr lang="en-US" sz="2000" dirty="0"/>
              <a:t>Chair: Walt Downing</a:t>
            </a:r>
          </a:p>
          <a:p>
            <a:r>
              <a:rPr lang="en-US" sz="2400" dirty="0"/>
              <a:t>Industry &amp; Industry Professionals Committee: Published a survey to our participants to learn what members from industry want.</a:t>
            </a:r>
          </a:p>
          <a:p>
            <a:pPr lvl="1"/>
            <a:r>
              <a:rPr lang="en-US" sz="2000" dirty="0"/>
              <a:t>Chair: Ernie Parker</a:t>
            </a:r>
          </a:p>
          <a:p>
            <a:r>
              <a:rPr lang="en-US" sz="2400" dirty="0"/>
              <a:t>Diversity &amp; Inclusion Committee: Paper on D&amp;I by Handley accepted for RASSE 2022, &amp; by Duncan for IFAC Conferences. Considering possible activities such as </a:t>
            </a:r>
            <a:r>
              <a:rPr lang="en-US" dirty="0"/>
              <a:t>a series of short (30sec) videos for SYSC website / social media around the theme “Why I belong in the Systems Council”, to demonstrate &amp; encourage inclusion in Systems Council.</a:t>
            </a:r>
          </a:p>
          <a:p>
            <a:pPr lvl="1"/>
            <a:r>
              <a:rPr lang="en-US" sz="2100" dirty="0"/>
              <a:t>Chair: Bozenna Pasik-Duncan</a:t>
            </a:r>
          </a:p>
        </p:txBody>
      </p:sp>
    </p:spTree>
    <p:extLst>
      <p:ext uri="{BB962C8B-B14F-4D97-AF65-F5344CB8AC3E}">
        <p14:creationId xmlns:p14="http://schemas.microsoft.com/office/powerpoint/2010/main" val="761282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AD824-1084-0E4C-A7E8-7BA588F9C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76184"/>
            <a:ext cx="10515600" cy="714504"/>
          </a:xfrm>
        </p:spPr>
        <p:txBody>
          <a:bodyPr/>
          <a:lstStyle/>
          <a:p>
            <a:r>
              <a:rPr lang="en-US" sz="3400" b="1" dirty="0">
                <a:solidFill>
                  <a:srgbClr val="0C70AC"/>
                </a:solidFill>
                <a:latin typeface="+mn-lt"/>
              </a:rPr>
              <a:t>Main Activities (continued)</a:t>
            </a:r>
            <a:endParaRPr lang="en-US" sz="3400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B63AE5-138F-1341-98E4-361DB6A9F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8678"/>
          </a:xfrm>
        </p:spPr>
        <p:txBody>
          <a:bodyPr/>
          <a:lstStyle/>
          <a:p>
            <a:pPr>
              <a:buClr>
                <a:srgbClr val="0C70AC"/>
              </a:buClr>
              <a:buFont typeface="Wingdings" pitchFamily="2" charset="2"/>
              <a:buChar char="§"/>
            </a:pPr>
            <a:r>
              <a:rPr lang="en-US" sz="2400" dirty="0"/>
              <a:t>Cooperation with Member Societies: Newly reconstituted committee; Chair requested a member from each society and a number responded. If your society hasn’t, please join as we want each Society to tell us how to better support them.</a:t>
            </a:r>
          </a:p>
          <a:p>
            <a:pPr lvl="1">
              <a:buClr>
                <a:srgbClr val="0C70AC"/>
              </a:buClr>
              <a:buFontTx/>
              <a:buChar char="-"/>
            </a:pPr>
            <a:r>
              <a:rPr lang="en-US" sz="2000" dirty="0"/>
              <a:t>Committee Chair: Aylin Yener</a:t>
            </a:r>
          </a:p>
          <a:p>
            <a:pPr>
              <a:buClr>
                <a:srgbClr val="0C70AC"/>
              </a:buClr>
              <a:buFont typeface="Wingdings" pitchFamily="2" charset="2"/>
              <a:buChar char="§"/>
            </a:pPr>
            <a:r>
              <a:rPr lang="en-US" sz="2400" dirty="0"/>
              <a:t>Cooperation with Universities: Created list of U.S. Universities providing degrees in Systems Engineering which is being used to recruit new SYSC Student Chapters.</a:t>
            </a:r>
          </a:p>
          <a:p>
            <a:pPr marL="457200" lvl="1" indent="0">
              <a:buClr>
                <a:srgbClr val="0C70AC"/>
              </a:buClr>
              <a:buNone/>
            </a:pPr>
            <a:r>
              <a:rPr lang="en-US" sz="2000" dirty="0">
                <a:solidFill>
                  <a:srgbClr val="0070C0"/>
                </a:solidFill>
              </a:rPr>
              <a:t>- </a:t>
            </a:r>
            <a:r>
              <a:rPr lang="en-US" sz="2000" dirty="0"/>
              <a:t>Universities Committee Chair: Prasanta Ghosh</a:t>
            </a:r>
          </a:p>
          <a:p>
            <a:pPr>
              <a:buClr>
                <a:srgbClr val="0C70AC"/>
              </a:buClr>
              <a:buFont typeface="Wingdings" pitchFamily="2" charset="2"/>
              <a:buChar char="§"/>
            </a:pPr>
            <a:r>
              <a:rPr lang="en-US" sz="2400" dirty="0"/>
              <a:t>Life Members Committee: Researching “LMC Stepstone Award for 1st University Program in Systems Engineering”, 3 articles written for SYSC newsletter (1) initiative to elevate members to senior member, (2) request for ideas concerning Stepstone award, (3) announcement of LMAG awards. Working on questionnaire.</a:t>
            </a:r>
          </a:p>
          <a:p>
            <a:pPr marL="0" indent="0">
              <a:buClr>
                <a:srgbClr val="0C70AC"/>
              </a:buClr>
              <a:buNone/>
            </a:pPr>
            <a:r>
              <a:rPr lang="en-US" dirty="0">
                <a:solidFill>
                  <a:srgbClr val="0070C0"/>
                </a:solidFill>
              </a:rPr>
              <a:t>      - </a:t>
            </a:r>
            <a:r>
              <a:rPr lang="en-US" sz="2000" dirty="0"/>
              <a:t>Committee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sz="2000" dirty="0"/>
              <a:t>Chair: Walt Downing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602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BFFC940-1C69-ED4B-B843-8D82FBA39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78541"/>
            <a:ext cx="10515600" cy="947084"/>
          </a:xfrm>
        </p:spPr>
        <p:txBody>
          <a:bodyPr/>
          <a:lstStyle/>
          <a:p>
            <a:r>
              <a:rPr lang="en-US" sz="3400" b="1" dirty="0">
                <a:solidFill>
                  <a:srgbClr val="0C70AC"/>
                </a:solidFill>
                <a:latin typeface="+mn-lt"/>
              </a:rPr>
              <a:t>Projects, and Opportunities for Collaboration</a:t>
            </a:r>
            <a:br>
              <a:rPr lang="en-US" dirty="0">
                <a:solidFill>
                  <a:srgbClr val="0C70AC"/>
                </a:solidFill>
              </a:rPr>
            </a:b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F69D688-4825-CB4A-AB79-213D526B9C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C70AC"/>
              </a:buClr>
              <a:buFont typeface="Wingdings" pitchFamily="2" charset="2"/>
              <a:buChar char="§"/>
            </a:pPr>
            <a:r>
              <a:rPr lang="en-US" dirty="0"/>
              <a:t>Chapters</a:t>
            </a:r>
          </a:p>
          <a:p>
            <a:pPr lvl="1">
              <a:buClr>
                <a:srgbClr val="0C70AC"/>
              </a:buClr>
              <a:buFont typeface="Wingdings" pitchFamily="2" charset="2"/>
              <a:buChar char="§"/>
            </a:pPr>
            <a:r>
              <a:rPr lang="en-US" dirty="0"/>
              <a:t>Current Project: Create new chapters with higher grade members by reviewing systems engineering university programs for cross-coverage with 70 sections that have a large number of Council participants.</a:t>
            </a:r>
          </a:p>
          <a:p>
            <a:pPr lvl="2">
              <a:buClr>
                <a:srgbClr val="0C70AC"/>
              </a:buClr>
              <a:buFont typeface="Wingdings" pitchFamily="2" charset="2"/>
              <a:buChar char="§"/>
            </a:pPr>
            <a:r>
              <a:rPr lang="en-US" dirty="0"/>
              <a:t>Individuals in these chapters could mentor student branch chapters in the local university</a:t>
            </a:r>
          </a:p>
          <a:p>
            <a:pPr lvl="2">
              <a:buClr>
                <a:srgbClr val="0C70AC"/>
              </a:buClr>
              <a:buFont typeface="Wingdings" pitchFamily="2" charset="2"/>
              <a:buChar char="§"/>
            </a:pPr>
            <a:r>
              <a:rPr lang="en-US" dirty="0"/>
              <a:t>Please volunteer to support the proposed project</a:t>
            </a:r>
          </a:p>
          <a:p>
            <a:pPr lvl="0"/>
            <a:r>
              <a:rPr lang="en-US" sz="2400" dirty="0"/>
              <a:t>DL Committee would appreciate recommendations for DL speakers and is looking for experts in certain systems related topics to review DL applications.</a:t>
            </a:r>
          </a:p>
          <a:p>
            <a:pPr lvl="0"/>
            <a:r>
              <a:rPr lang="en-US" sz="2400" dirty="0"/>
              <a:t>Committee on Diversity and Inclusion is looking for people willing to talk on video as to why they feel included in Systems Council.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122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BAB76B3-D2D7-4587-8C49-BE97BC3F7749}"/>
              </a:ext>
            </a:extLst>
          </p:cNvPr>
          <p:cNvSpPr>
            <a:spLocks noGrp="1"/>
          </p:cNvSpPr>
          <p:nvPr/>
        </p:nvSpPr>
        <p:spPr>
          <a:xfrm>
            <a:off x="963407" y="1012958"/>
            <a:ext cx="8983291" cy="55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>
                <a:solidFill>
                  <a:srgbClr val="0C70AC"/>
                </a:solidFill>
              </a:rPr>
              <a:t>Projects, and Opportunities for Collaboration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EA58944-5545-4118-979B-D9E64B47EF7E}"/>
              </a:ext>
            </a:extLst>
          </p:cNvPr>
          <p:cNvSpPr>
            <a:spLocks noGrp="1"/>
          </p:cNvSpPr>
          <p:nvPr/>
        </p:nvSpPr>
        <p:spPr>
          <a:xfrm>
            <a:off x="963407" y="1853947"/>
            <a:ext cx="9999024" cy="4579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2400" dirty="0"/>
              <a:t>Please encourage IEEE Members you know to talk to Senior Members Committee about advancing their IEEE member status. </a:t>
            </a:r>
          </a:p>
          <a:p>
            <a:r>
              <a:rPr lang="en-US" sz="2400" dirty="0"/>
              <a:t>Complete the Industry Committee survey, especially if you have worked in/with industry.</a:t>
            </a:r>
          </a:p>
          <a:p>
            <a:pPr lvl="0"/>
            <a:r>
              <a:rPr lang="en-US" sz="2400" dirty="0"/>
              <a:t>Cooperation Committee, IEEE Entities, proposes to distribute quarterly by email a bundled list of community events, activities, and items of interest to Member Societies (Asynchronous with SYSC Newsletter). </a:t>
            </a:r>
          </a:p>
          <a:p>
            <a:pPr lvl="0"/>
            <a:r>
              <a:rPr lang="en-US" sz="2400" dirty="0"/>
              <a:t>The new Life Members Committee is proposing three subcommittees and needs AdCom and Participant volunteers: (1) a mentoring committee working together with the Senior Members Committee, (2) a committee creating an archive of systems engineering history and (3) a committee cooperating with the SysC Awards Committee to sponsor an LMC Stepstone Award.</a:t>
            </a:r>
          </a:p>
        </p:txBody>
      </p:sp>
    </p:spTree>
    <p:extLst>
      <p:ext uri="{BB962C8B-B14F-4D97-AF65-F5344CB8AC3E}">
        <p14:creationId xmlns:p14="http://schemas.microsoft.com/office/powerpoint/2010/main" val="2822691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3B19FD0-FE54-604D-B686-90E6775BD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4390"/>
            <a:ext cx="10515600" cy="856298"/>
          </a:xfrm>
        </p:spPr>
        <p:txBody>
          <a:bodyPr/>
          <a:lstStyle/>
          <a:p>
            <a:r>
              <a:rPr lang="en-US" sz="3400" b="1" dirty="0">
                <a:solidFill>
                  <a:srgbClr val="0C70AC"/>
                </a:solidFill>
                <a:latin typeface="+mn-lt"/>
              </a:rPr>
              <a:t>Motion(s)</a:t>
            </a:r>
            <a:br>
              <a:rPr lang="en-US" dirty="0">
                <a:solidFill>
                  <a:srgbClr val="0C70AC"/>
                </a:solidFill>
              </a:rPr>
            </a:b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2D0F6E3-05B7-844A-AD23-E2B20773AE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Move to approve sending the posted Chapter Awards Proposal to TABARC</a:t>
            </a:r>
          </a:p>
          <a:p>
            <a:pPr marL="0" indent="0">
              <a:buNone/>
            </a:pPr>
            <a:endParaRPr lang="en-US" sz="2400" i="1" dirty="0">
              <a:solidFill>
                <a:srgbClr val="FF0000"/>
              </a:solidFill>
            </a:endParaRPr>
          </a:p>
          <a:p>
            <a:r>
              <a:rPr lang="en-US" sz="2400" dirty="0"/>
              <a:t>Pros: </a:t>
            </a:r>
          </a:p>
          <a:p>
            <a:pPr lvl="1"/>
            <a:r>
              <a:rPr lang="en-US" dirty="0"/>
              <a:t>With TABARC approval, we can provide two annual Chapter Awards for $1000 each, one to a regular Chapter and one to a Student Chapter. Systems Council AdCom approved the Awards in Spring 2022.</a:t>
            </a:r>
          </a:p>
          <a:p>
            <a:r>
              <a:rPr lang="en-US" sz="2400" dirty="0"/>
              <a:t>Cons: </a:t>
            </a:r>
          </a:p>
          <a:p>
            <a:pPr lvl="1"/>
            <a:r>
              <a:rPr lang="en-US" dirty="0"/>
              <a:t>None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620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2686</TotalTime>
  <Words>629</Words>
  <Application>Microsoft Macintosh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LucidaGrande</vt:lpstr>
      <vt:lpstr>Wingdings</vt:lpstr>
      <vt:lpstr>Office Theme</vt:lpstr>
      <vt:lpstr>PowerPoint Presentation</vt:lpstr>
      <vt:lpstr>PowerPoint Presentation</vt:lpstr>
      <vt:lpstr>Main Activities (continued)</vt:lpstr>
      <vt:lpstr>Projects, and Opportunities for Collaboration </vt:lpstr>
      <vt:lpstr>PowerPoint Presentation</vt:lpstr>
      <vt:lpstr>Motion(s) 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Hough,Mackenzie C</dc:creator>
  <cp:lastModifiedBy>S M White</cp:lastModifiedBy>
  <cp:revision>87</cp:revision>
  <cp:lastPrinted>2022-03-31T19:23:03Z</cp:lastPrinted>
  <dcterms:created xsi:type="dcterms:W3CDTF">2020-06-23T20:53:44Z</dcterms:created>
  <dcterms:modified xsi:type="dcterms:W3CDTF">2022-08-19T18:48:28Z</dcterms:modified>
</cp:coreProperties>
</file>